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48" r:id="rId5"/>
  </p:sldMasterIdLst>
  <p:sldIdLst>
    <p:sldId id="257" r:id="rId6"/>
    <p:sldId id="276" r:id="rId7"/>
    <p:sldId id="281" r:id="rId8"/>
    <p:sldId id="282" r:id="rId9"/>
    <p:sldId id="283" r:id="rId10"/>
    <p:sldId id="286" r:id="rId11"/>
    <p:sldId id="284" r:id="rId12"/>
    <p:sldId id="285" r:id="rId13"/>
    <p:sldId id="287" r:id="rId14"/>
    <p:sldId id="288" r:id="rId15"/>
    <p:sldId id="289" r:id="rId16"/>
    <p:sldId id="290" r:id="rId17"/>
    <p:sldId id="291" r:id="rId18"/>
    <p:sldId id="292" r:id="rId19"/>
    <p:sldId id="293" r:id="rId20"/>
    <p:sldId id="294" r:id="rId21"/>
    <p:sldId id="295" r:id="rId22"/>
    <p:sldId id="296" r:id="rId23"/>
    <p:sldId id="297" r:id="rId24"/>
    <p:sldId id="298" r:id="rId25"/>
    <p:sldId id="299" r:id="rId26"/>
    <p:sldId id="300" r:id="rId27"/>
    <p:sldId id="301" r:id="rId28"/>
    <p:sldId id="302" r:id="rId29"/>
    <p:sldId id="303" r:id="rId30"/>
    <p:sldId id="304" r:id="rId31"/>
    <p:sldId id="305" r:id="rId32"/>
    <p:sldId id="307" r:id="rId33"/>
    <p:sldId id="308" r:id="rId34"/>
    <p:sldId id="309" r:id="rId35"/>
    <p:sldId id="306" r:id="rId36"/>
    <p:sldId id="310" r:id="rId37"/>
    <p:sldId id="311" r:id="rId38"/>
    <p:sldId id="312" r:id="rId39"/>
    <p:sldId id="313" r:id="rId40"/>
    <p:sldId id="320" r:id="rId41"/>
    <p:sldId id="315" r:id="rId42"/>
    <p:sldId id="314" r:id="rId43"/>
    <p:sldId id="317" r:id="rId44"/>
    <p:sldId id="318" r:id="rId45"/>
    <p:sldId id="319" r:id="rId46"/>
    <p:sldId id="322" r:id="rId47"/>
    <p:sldId id="323" r:id="rId48"/>
    <p:sldId id="324" r:id="rId49"/>
    <p:sldId id="325" r:id="rId50"/>
    <p:sldId id="326" r:id="rId51"/>
    <p:sldId id="327" r:id="rId52"/>
    <p:sldId id="321" r:id="rId53"/>
    <p:sldId id="328" r:id="rId54"/>
    <p:sldId id="329" r:id="rId55"/>
    <p:sldId id="330" r:id="rId56"/>
    <p:sldId id="332" r:id="rId57"/>
    <p:sldId id="334" r:id="rId58"/>
    <p:sldId id="331" r:id="rId59"/>
    <p:sldId id="335" r:id="rId60"/>
    <p:sldId id="336" r:id="rId61"/>
    <p:sldId id="280"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0825" autoAdjust="0"/>
    <p:restoredTop sz="94660"/>
  </p:normalViewPr>
  <p:slideViewPr>
    <p:cSldViewPr snapToGrid="0">
      <p:cViewPr>
        <p:scale>
          <a:sx n="66" d="100"/>
          <a:sy n="66" d="100"/>
        </p:scale>
        <p:origin x="32"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97FC8-E034-4968-ACC6-851E2F28748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9052FF4-6B3A-4EE9-BB87-E6AD555A0F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718DE95-0B49-4C14-A00F-BF465087DA15}"/>
              </a:ext>
            </a:extLst>
          </p:cNvPr>
          <p:cNvSpPr>
            <a:spLocks noGrp="1"/>
          </p:cNvSpPr>
          <p:nvPr>
            <p:ph type="dt" sz="half" idx="10"/>
          </p:nvPr>
        </p:nvSpPr>
        <p:spPr/>
        <p:txBody>
          <a:bodyPr/>
          <a:lstStyle/>
          <a:p>
            <a:fld id="{9B00C1D1-A73E-453E-AEB8-6776C1500F91}" type="datetimeFigureOut">
              <a:rPr lang="en-GB" smtClean="0"/>
              <a:t>12/01/2026</a:t>
            </a:fld>
            <a:endParaRPr lang="en-GB"/>
          </a:p>
        </p:txBody>
      </p:sp>
      <p:sp>
        <p:nvSpPr>
          <p:cNvPr id="5" name="Footer Placeholder 4">
            <a:extLst>
              <a:ext uri="{FF2B5EF4-FFF2-40B4-BE49-F238E27FC236}">
                <a16:creationId xmlns:a16="http://schemas.microsoft.com/office/drawing/2014/main" id="{8FF2C744-02F1-4CD2-83C0-3AEA0222F55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B31C20-177F-411B-B5D1-34C65EF1FEA8}"/>
              </a:ext>
            </a:extLst>
          </p:cNvPr>
          <p:cNvSpPr>
            <a:spLocks noGrp="1"/>
          </p:cNvSpPr>
          <p:nvPr>
            <p:ph type="sldNum" sz="quarter" idx="12"/>
          </p:nvPr>
        </p:nvSpPr>
        <p:spPr/>
        <p:txBody>
          <a:bodyPr/>
          <a:lstStyle/>
          <a:p>
            <a:fld id="{ED7D4C51-C59B-403D-A663-87FAB838ACE7}" type="slidenum">
              <a:rPr lang="en-GB" smtClean="0"/>
              <a:t>‹#›</a:t>
            </a:fld>
            <a:endParaRPr lang="en-GB"/>
          </a:p>
        </p:txBody>
      </p:sp>
    </p:spTree>
    <p:extLst>
      <p:ext uri="{BB962C8B-B14F-4D97-AF65-F5344CB8AC3E}">
        <p14:creationId xmlns:p14="http://schemas.microsoft.com/office/powerpoint/2010/main" val="3987025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DEA81-B60F-4C34-A9F4-0C5A423A2A2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EF0D7E2-9C2A-42D7-96F4-79D805CC521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58CCFB2-6FCB-43CF-973F-5DD402FAF08F}"/>
              </a:ext>
            </a:extLst>
          </p:cNvPr>
          <p:cNvSpPr>
            <a:spLocks noGrp="1"/>
          </p:cNvSpPr>
          <p:nvPr>
            <p:ph type="dt" sz="half" idx="10"/>
          </p:nvPr>
        </p:nvSpPr>
        <p:spPr/>
        <p:txBody>
          <a:bodyPr/>
          <a:lstStyle/>
          <a:p>
            <a:fld id="{9B00C1D1-A73E-453E-AEB8-6776C1500F91}" type="datetimeFigureOut">
              <a:rPr lang="en-GB" smtClean="0"/>
              <a:t>12/01/2026</a:t>
            </a:fld>
            <a:endParaRPr lang="en-GB"/>
          </a:p>
        </p:txBody>
      </p:sp>
      <p:sp>
        <p:nvSpPr>
          <p:cNvPr id="5" name="Footer Placeholder 4">
            <a:extLst>
              <a:ext uri="{FF2B5EF4-FFF2-40B4-BE49-F238E27FC236}">
                <a16:creationId xmlns:a16="http://schemas.microsoft.com/office/drawing/2014/main" id="{E0B0F38A-D1C5-44F6-A700-0F6D29C7F32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54B4448-1860-4ED3-A4E3-D31655D28C39}"/>
              </a:ext>
            </a:extLst>
          </p:cNvPr>
          <p:cNvSpPr>
            <a:spLocks noGrp="1"/>
          </p:cNvSpPr>
          <p:nvPr>
            <p:ph type="sldNum" sz="quarter" idx="12"/>
          </p:nvPr>
        </p:nvSpPr>
        <p:spPr/>
        <p:txBody>
          <a:bodyPr/>
          <a:lstStyle/>
          <a:p>
            <a:fld id="{ED7D4C51-C59B-403D-A663-87FAB838ACE7}" type="slidenum">
              <a:rPr lang="en-GB" smtClean="0"/>
              <a:t>‹#›</a:t>
            </a:fld>
            <a:endParaRPr lang="en-GB"/>
          </a:p>
        </p:txBody>
      </p:sp>
    </p:spTree>
    <p:extLst>
      <p:ext uri="{BB962C8B-B14F-4D97-AF65-F5344CB8AC3E}">
        <p14:creationId xmlns:p14="http://schemas.microsoft.com/office/powerpoint/2010/main" val="1829466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9F8B0-C753-41B3-9EF8-8EFF7E8E9E0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4823E37-C5D9-4882-919E-C29DB2EC65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056F286-FD48-418B-971B-2DFEA6C13EE8}"/>
              </a:ext>
            </a:extLst>
          </p:cNvPr>
          <p:cNvSpPr>
            <a:spLocks noGrp="1"/>
          </p:cNvSpPr>
          <p:nvPr>
            <p:ph type="dt" sz="half" idx="10"/>
          </p:nvPr>
        </p:nvSpPr>
        <p:spPr/>
        <p:txBody>
          <a:bodyPr/>
          <a:lstStyle/>
          <a:p>
            <a:fld id="{9B00C1D1-A73E-453E-AEB8-6776C1500F91}" type="datetimeFigureOut">
              <a:rPr lang="en-GB" smtClean="0"/>
              <a:t>12/01/2026</a:t>
            </a:fld>
            <a:endParaRPr lang="en-GB"/>
          </a:p>
        </p:txBody>
      </p:sp>
      <p:sp>
        <p:nvSpPr>
          <p:cNvPr id="5" name="Footer Placeholder 4">
            <a:extLst>
              <a:ext uri="{FF2B5EF4-FFF2-40B4-BE49-F238E27FC236}">
                <a16:creationId xmlns:a16="http://schemas.microsoft.com/office/drawing/2014/main" id="{5BE75F55-37C4-4B00-AFAE-97B7D55E62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44DCA3-53EE-4199-A036-3DD3B481A193}"/>
              </a:ext>
            </a:extLst>
          </p:cNvPr>
          <p:cNvSpPr>
            <a:spLocks noGrp="1"/>
          </p:cNvSpPr>
          <p:nvPr>
            <p:ph type="sldNum" sz="quarter" idx="12"/>
          </p:nvPr>
        </p:nvSpPr>
        <p:spPr/>
        <p:txBody>
          <a:bodyPr/>
          <a:lstStyle/>
          <a:p>
            <a:fld id="{ED7D4C51-C59B-403D-A663-87FAB838ACE7}" type="slidenum">
              <a:rPr lang="en-GB" smtClean="0"/>
              <a:t>‹#›</a:t>
            </a:fld>
            <a:endParaRPr lang="en-GB"/>
          </a:p>
        </p:txBody>
      </p:sp>
    </p:spTree>
    <p:extLst>
      <p:ext uri="{BB962C8B-B14F-4D97-AF65-F5344CB8AC3E}">
        <p14:creationId xmlns:p14="http://schemas.microsoft.com/office/powerpoint/2010/main" val="2007627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093F1-100B-4283-B59F-EDB32B68CE3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D4C950F-8BF8-4089-87E9-C215A6459D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6DE137D-080C-4BA2-9911-6578B50B27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8892861-A504-4784-A34D-4BCD0F4A318C}"/>
              </a:ext>
            </a:extLst>
          </p:cNvPr>
          <p:cNvSpPr>
            <a:spLocks noGrp="1"/>
          </p:cNvSpPr>
          <p:nvPr>
            <p:ph type="dt" sz="half" idx="10"/>
          </p:nvPr>
        </p:nvSpPr>
        <p:spPr/>
        <p:txBody>
          <a:bodyPr/>
          <a:lstStyle/>
          <a:p>
            <a:fld id="{9B00C1D1-A73E-453E-AEB8-6776C1500F91}" type="datetimeFigureOut">
              <a:rPr lang="en-GB" smtClean="0"/>
              <a:t>12/01/2026</a:t>
            </a:fld>
            <a:endParaRPr lang="en-GB"/>
          </a:p>
        </p:txBody>
      </p:sp>
      <p:sp>
        <p:nvSpPr>
          <p:cNvPr id="6" name="Footer Placeholder 5">
            <a:extLst>
              <a:ext uri="{FF2B5EF4-FFF2-40B4-BE49-F238E27FC236}">
                <a16:creationId xmlns:a16="http://schemas.microsoft.com/office/drawing/2014/main" id="{968D3AB3-C154-40CB-9F7B-2960CE6C4C3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56822E5-2736-40E3-A761-AA5E539517CE}"/>
              </a:ext>
            </a:extLst>
          </p:cNvPr>
          <p:cNvSpPr>
            <a:spLocks noGrp="1"/>
          </p:cNvSpPr>
          <p:nvPr>
            <p:ph type="sldNum" sz="quarter" idx="12"/>
          </p:nvPr>
        </p:nvSpPr>
        <p:spPr/>
        <p:txBody>
          <a:bodyPr/>
          <a:lstStyle/>
          <a:p>
            <a:fld id="{ED7D4C51-C59B-403D-A663-87FAB838ACE7}" type="slidenum">
              <a:rPr lang="en-GB" smtClean="0"/>
              <a:t>‹#›</a:t>
            </a:fld>
            <a:endParaRPr lang="en-GB"/>
          </a:p>
        </p:txBody>
      </p:sp>
    </p:spTree>
    <p:extLst>
      <p:ext uri="{BB962C8B-B14F-4D97-AF65-F5344CB8AC3E}">
        <p14:creationId xmlns:p14="http://schemas.microsoft.com/office/powerpoint/2010/main" val="2915841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D286C-90D2-4B5B-B911-60AEE6E8024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1D9705E-5121-46BD-98DA-2B73379714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C91D3FD-43FB-4CC3-965C-0F637EED33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8F55E13-76C3-4C53-BBD3-8480E9F10A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479261-2023-4EAA-ACC4-86B094C73FE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1120504-F0D0-4C71-8247-14D2F317F1BC}"/>
              </a:ext>
            </a:extLst>
          </p:cNvPr>
          <p:cNvSpPr>
            <a:spLocks noGrp="1"/>
          </p:cNvSpPr>
          <p:nvPr>
            <p:ph type="dt" sz="half" idx="10"/>
          </p:nvPr>
        </p:nvSpPr>
        <p:spPr/>
        <p:txBody>
          <a:bodyPr/>
          <a:lstStyle/>
          <a:p>
            <a:fld id="{9B00C1D1-A73E-453E-AEB8-6776C1500F91}" type="datetimeFigureOut">
              <a:rPr lang="en-GB" smtClean="0"/>
              <a:t>12/01/2026</a:t>
            </a:fld>
            <a:endParaRPr lang="en-GB"/>
          </a:p>
        </p:txBody>
      </p:sp>
      <p:sp>
        <p:nvSpPr>
          <p:cNvPr id="8" name="Footer Placeholder 7">
            <a:extLst>
              <a:ext uri="{FF2B5EF4-FFF2-40B4-BE49-F238E27FC236}">
                <a16:creationId xmlns:a16="http://schemas.microsoft.com/office/drawing/2014/main" id="{FE483173-7DA1-49C6-B213-C480428AF7F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7571F8C-00E8-4A78-AC0C-CCEBB2B77896}"/>
              </a:ext>
            </a:extLst>
          </p:cNvPr>
          <p:cNvSpPr>
            <a:spLocks noGrp="1"/>
          </p:cNvSpPr>
          <p:nvPr>
            <p:ph type="sldNum" sz="quarter" idx="12"/>
          </p:nvPr>
        </p:nvSpPr>
        <p:spPr/>
        <p:txBody>
          <a:bodyPr/>
          <a:lstStyle/>
          <a:p>
            <a:fld id="{ED7D4C51-C59B-403D-A663-87FAB838ACE7}" type="slidenum">
              <a:rPr lang="en-GB" smtClean="0"/>
              <a:t>‹#›</a:t>
            </a:fld>
            <a:endParaRPr lang="en-GB"/>
          </a:p>
        </p:txBody>
      </p:sp>
    </p:spTree>
    <p:extLst>
      <p:ext uri="{BB962C8B-B14F-4D97-AF65-F5344CB8AC3E}">
        <p14:creationId xmlns:p14="http://schemas.microsoft.com/office/powerpoint/2010/main" val="210964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57CE6-3A12-4F1F-B71F-200440B3A98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6A6DBDE-96E5-4437-BC99-63916E9ED035}"/>
              </a:ext>
            </a:extLst>
          </p:cNvPr>
          <p:cNvSpPr>
            <a:spLocks noGrp="1"/>
          </p:cNvSpPr>
          <p:nvPr>
            <p:ph type="dt" sz="half" idx="10"/>
          </p:nvPr>
        </p:nvSpPr>
        <p:spPr/>
        <p:txBody>
          <a:bodyPr/>
          <a:lstStyle/>
          <a:p>
            <a:fld id="{9B00C1D1-A73E-453E-AEB8-6776C1500F91}" type="datetimeFigureOut">
              <a:rPr lang="en-GB" smtClean="0"/>
              <a:t>12/01/2026</a:t>
            </a:fld>
            <a:endParaRPr lang="en-GB"/>
          </a:p>
        </p:txBody>
      </p:sp>
      <p:sp>
        <p:nvSpPr>
          <p:cNvPr id="4" name="Footer Placeholder 3">
            <a:extLst>
              <a:ext uri="{FF2B5EF4-FFF2-40B4-BE49-F238E27FC236}">
                <a16:creationId xmlns:a16="http://schemas.microsoft.com/office/drawing/2014/main" id="{50D05348-E9AB-4640-98A2-DE7C31E5FD2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83F3E52-1884-4E16-9236-E1E64AEC2C9C}"/>
              </a:ext>
            </a:extLst>
          </p:cNvPr>
          <p:cNvSpPr>
            <a:spLocks noGrp="1"/>
          </p:cNvSpPr>
          <p:nvPr>
            <p:ph type="sldNum" sz="quarter" idx="12"/>
          </p:nvPr>
        </p:nvSpPr>
        <p:spPr/>
        <p:txBody>
          <a:bodyPr/>
          <a:lstStyle/>
          <a:p>
            <a:fld id="{ED7D4C51-C59B-403D-A663-87FAB838ACE7}" type="slidenum">
              <a:rPr lang="en-GB" smtClean="0"/>
              <a:t>‹#›</a:t>
            </a:fld>
            <a:endParaRPr lang="en-GB"/>
          </a:p>
        </p:txBody>
      </p:sp>
    </p:spTree>
    <p:extLst>
      <p:ext uri="{BB962C8B-B14F-4D97-AF65-F5344CB8AC3E}">
        <p14:creationId xmlns:p14="http://schemas.microsoft.com/office/powerpoint/2010/main" val="3384758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51C28A-EE4A-43C2-9A2B-2830BCE64A5C}"/>
              </a:ext>
            </a:extLst>
          </p:cNvPr>
          <p:cNvSpPr>
            <a:spLocks noGrp="1"/>
          </p:cNvSpPr>
          <p:nvPr>
            <p:ph type="dt" sz="half" idx="10"/>
          </p:nvPr>
        </p:nvSpPr>
        <p:spPr/>
        <p:txBody>
          <a:bodyPr/>
          <a:lstStyle/>
          <a:p>
            <a:fld id="{9B00C1D1-A73E-453E-AEB8-6776C1500F91}" type="datetimeFigureOut">
              <a:rPr lang="en-GB" smtClean="0"/>
              <a:t>12/01/2026</a:t>
            </a:fld>
            <a:endParaRPr lang="en-GB"/>
          </a:p>
        </p:txBody>
      </p:sp>
      <p:sp>
        <p:nvSpPr>
          <p:cNvPr id="3" name="Footer Placeholder 2">
            <a:extLst>
              <a:ext uri="{FF2B5EF4-FFF2-40B4-BE49-F238E27FC236}">
                <a16:creationId xmlns:a16="http://schemas.microsoft.com/office/drawing/2014/main" id="{4CD1C4EC-A275-48F4-A0FE-B97A1A4EE2F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22533AF-A287-4E12-88ED-29B0122A4C76}"/>
              </a:ext>
            </a:extLst>
          </p:cNvPr>
          <p:cNvSpPr>
            <a:spLocks noGrp="1"/>
          </p:cNvSpPr>
          <p:nvPr>
            <p:ph type="sldNum" sz="quarter" idx="12"/>
          </p:nvPr>
        </p:nvSpPr>
        <p:spPr/>
        <p:txBody>
          <a:bodyPr/>
          <a:lstStyle/>
          <a:p>
            <a:fld id="{ED7D4C51-C59B-403D-A663-87FAB838ACE7}" type="slidenum">
              <a:rPr lang="en-GB" smtClean="0"/>
              <a:t>‹#›</a:t>
            </a:fld>
            <a:endParaRPr lang="en-GB"/>
          </a:p>
        </p:txBody>
      </p:sp>
    </p:spTree>
    <p:extLst>
      <p:ext uri="{BB962C8B-B14F-4D97-AF65-F5344CB8AC3E}">
        <p14:creationId xmlns:p14="http://schemas.microsoft.com/office/powerpoint/2010/main" val="3043847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1524B-CF44-4019-B348-75895990C1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2FD8F48-E583-4848-BC16-EFEBEF147C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C98BCE9-8FFA-44A4-84CC-AFA068C8A8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6B1AAC-0FB2-4ADB-A232-4B8576884BC4}"/>
              </a:ext>
            </a:extLst>
          </p:cNvPr>
          <p:cNvSpPr>
            <a:spLocks noGrp="1"/>
          </p:cNvSpPr>
          <p:nvPr>
            <p:ph type="dt" sz="half" idx="10"/>
          </p:nvPr>
        </p:nvSpPr>
        <p:spPr/>
        <p:txBody>
          <a:bodyPr/>
          <a:lstStyle/>
          <a:p>
            <a:fld id="{9B00C1D1-A73E-453E-AEB8-6776C1500F91}" type="datetimeFigureOut">
              <a:rPr lang="en-GB" smtClean="0"/>
              <a:t>12/01/2026</a:t>
            </a:fld>
            <a:endParaRPr lang="en-GB"/>
          </a:p>
        </p:txBody>
      </p:sp>
      <p:sp>
        <p:nvSpPr>
          <p:cNvPr id="6" name="Footer Placeholder 5">
            <a:extLst>
              <a:ext uri="{FF2B5EF4-FFF2-40B4-BE49-F238E27FC236}">
                <a16:creationId xmlns:a16="http://schemas.microsoft.com/office/drawing/2014/main" id="{E0875ACE-B931-4F76-97A1-EBC1A42C295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85BDB8F-2756-4427-BF6D-1EE12CED7DE5}"/>
              </a:ext>
            </a:extLst>
          </p:cNvPr>
          <p:cNvSpPr>
            <a:spLocks noGrp="1"/>
          </p:cNvSpPr>
          <p:nvPr>
            <p:ph type="sldNum" sz="quarter" idx="12"/>
          </p:nvPr>
        </p:nvSpPr>
        <p:spPr/>
        <p:txBody>
          <a:bodyPr/>
          <a:lstStyle/>
          <a:p>
            <a:fld id="{ED7D4C51-C59B-403D-A663-87FAB838ACE7}" type="slidenum">
              <a:rPr lang="en-GB" smtClean="0"/>
              <a:t>‹#›</a:t>
            </a:fld>
            <a:endParaRPr lang="en-GB"/>
          </a:p>
        </p:txBody>
      </p:sp>
    </p:spTree>
    <p:extLst>
      <p:ext uri="{BB962C8B-B14F-4D97-AF65-F5344CB8AC3E}">
        <p14:creationId xmlns:p14="http://schemas.microsoft.com/office/powerpoint/2010/main" val="725286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C3E82-477C-4D87-A959-80131A79C8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34348C9-2F0A-4CD6-9E00-53C71F91A0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DF58EDF-F9A0-44C5-B319-64DA7FB28B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6E6C99-F311-4383-B032-0D8D065A4895}"/>
              </a:ext>
            </a:extLst>
          </p:cNvPr>
          <p:cNvSpPr>
            <a:spLocks noGrp="1"/>
          </p:cNvSpPr>
          <p:nvPr>
            <p:ph type="dt" sz="half" idx="10"/>
          </p:nvPr>
        </p:nvSpPr>
        <p:spPr/>
        <p:txBody>
          <a:bodyPr/>
          <a:lstStyle/>
          <a:p>
            <a:fld id="{9B00C1D1-A73E-453E-AEB8-6776C1500F91}" type="datetimeFigureOut">
              <a:rPr lang="en-GB" smtClean="0"/>
              <a:t>12/01/2026</a:t>
            </a:fld>
            <a:endParaRPr lang="en-GB"/>
          </a:p>
        </p:txBody>
      </p:sp>
      <p:sp>
        <p:nvSpPr>
          <p:cNvPr id="6" name="Footer Placeholder 5">
            <a:extLst>
              <a:ext uri="{FF2B5EF4-FFF2-40B4-BE49-F238E27FC236}">
                <a16:creationId xmlns:a16="http://schemas.microsoft.com/office/drawing/2014/main" id="{7F699534-D897-437A-94DE-0C9D5E5956F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B826E01-04AD-49C7-89C0-57FEE2A76828}"/>
              </a:ext>
            </a:extLst>
          </p:cNvPr>
          <p:cNvSpPr>
            <a:spLocks noGrp="1"/>
          </p:cNvSpPr>
          <p:nvPr>
            <p:ph type="sldNum" sz="quarter" idx="12"/>
          </p:nvPr>
        </p:nvSpPr>
        <p:spPr/>
        <p:txBody>
          <a:bodyPr/>
          <a:lstStyle/>
          <a:p>
            <a:fld id="{ED7D4C51-C59B-403D-A663-87FAB838ACE7}" type="slidenum">
              <a:rPr lang="en-GB" smtClean="0"/>
              <a:t>‹#›</a:t>
            </a:fld>
            <a:endParaRPr lang="en-GB"/>
          </a:p>
        </p:txBody>
      </p:sp>
    </p:spTree>
    <p:extLst>
      <p:ext uri="{BB962C8B-B14F-4D97-AF65-F5344CB8AC3E}">
        <p14:creationId xmlns:p14="http://schemas.microsoft.com/office/powerpoint/2010/main" val="958986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E1A5F-AE05-46D7-A3BF-7C329F6C3B6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29DEA30-2403-472D-8BC1-597D3708C21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BD49F5A-F61F-4D7B-9AED-A62581F2CA95}"/>
              </a:ext>
            </a:extLst>
          </p:cNvPr>
          <p:cNvSpPr>
            <a:spLocks noGrp="1"/>
          </p:cNvSpPr>
          <p:nvPr>
            <p:ph type="dt" sz="half" idx="10"/>
          </p:nvPr>
        </p:nvSpPr>
        <p:spPr/>
        <p:txBody>
          <a:bodyPr/>
          <a:lstStyle/>
          <a:p>
            <a:fld id="{9B00C1D1-A73E-453E-AEB8-6776C1500F91}" type="datetimeFigureOut">
              <a:rPr lang="en-GB" smtClean="0"/>
              <a:t>12/01/2026</a:t>
            </a:fld>
            <a:endParaRPr lang="en-GB"/>
          </a:p>
        </p:txBody>
      </p:sp>
      <p:sp>
        <p:nvSpPr>
          <p:cNvPr id="5" name="Footer Placeholder 4">
            <a:extLst>
              <a:ext uri="{FF2B5EF4-FFF2-40B4-BE49-F238E27FC236}">
                <a16:creationId xmlns:a16="http://schemas.microsoft.com/office/drawing/2014/main" id="{F3A259C0-90DD-4D63-B1AC-384A42C9DBC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8F0DA90-EE09-407E-A65E-9658AFCA176B}"/>
              </a:ext>
            </a:extLst>
          </p:cNvPr>
          <p:cNvSpPr>
            <a:spLocks noGrp="1"/>
          </p:cNvSpPr>
          <p:nvPr>
            <p:ph type="sldNum" sz="quarter" idx="12"/>
          </p:nvPr>
        </p:nvSpPr>
        <p:spPr/>
        <p:txBody>
          <a:bodyPr/>
          <a:lstStyle/>
          <a:p>
            <a:fld id="{ED7D4C51-C59B-403D-A663-87FAB838ACE7}" type="slidenum">
              <a:rPr lang="en-GB" smtClean="0"/>
              <a:t>‹#›</a:t>
            </a:fld>
            <a:endParaRPr lang="en-GB"/>
          </a:p>
        </p:txBody>
      </p:sp>
    </p:spTree>
    <p:extLst>
      <p:ext uri="{BB962C8B-B14F-4D97-AF65-F5344CB8AC3E}">
        <p14:creationId xmlns:p14="http://schemas.microsoft.com/office/powerpoint/2010/main" val="3632723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E849FF-A53D-4046-AF75-D0DD84A198C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494C443-E52D-447B-BC46-1724243235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87F7A3-CA6F-4FB9-9077-1331B8405366}"/>
              </a:ext>
            </a:extLst>
          </p:cNvPr>
          <p:cNvSpPr>
            <a:spLocks noGrp="1"/>
          </p:cNvSpPr>
          <p:nvPr>
            <p:ph type="dt" sz="half" idx="10"/>
          </p:nvPr>
        </p:nvSpPr>
        <p:spPr/>
        <p:txBody>
          <a:bodyPr/>
          <a:lstStyle/>
          <a:p>
            <a:fld id="{9B00C1D1-A73E-453E-AEB8-6776C1500F91}" type="datetimeFigureOut">
              <a:rPr lang="en-GB" smtClean="0"/>
              <a:t>12/01/2026</a:t>
            </a:fld>
            <a:endParaRPr lang="en-GB"/>
          </a:p>
        </p:txBody>
      </p:sp>
      <p:sp>
        <p:nvSpPr>
          <p:cNvPr id="5" name="Footer Placeholder 4">
            <a:extLst>
              <a:ext uri="{FF2B5EF4-FFF2-40B4-BE49-F238E27FC236}">
                <a16:creationId xmlns:a16="http://schemas.microsoft.com/office/drawing/2014/main" id="{CB6894EC-DDD1-4FD0-BCA0-881CC367866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01E76CB-E007-48D4-AD55-C1BA01CFE51D}"/>
              </a:ext>
            </a:extLst>
          </p:cNvPr>
          <p:cNvSpPr>
            <a:spLocks noGrp="1"/>
          </p:cNvSpPr>
          <p:nvPr>
            <p:ph type="sldNum" sz="quarter" idx="12"/>
          </p:nvPr>
        </p:nvSpPr>
        <p:spPr/>
        <p:txBody>
          <a:bodyPr/>
          <a:lstStyle/>
          <a:p>
            <a:fld id="{ED7D4C51-C59B-403D-A663-87FAB838ACE7}" type="slidenum">
              <a:rPr lang="en-GB" smtClean="0"/>
              <a:t>‹#›</a:t>
            </a:fld>
            <a:endParaRPr lang="en-GB"/>
          </a:p>
        </p:txBody>
      </p:sp>
    </p:spTree>
    <p:extLst>
      <p:ext uri="{BB962C8B-B14F-4D97-AF65-F5344CB8AC3E}">
        <p14:creationId xmlns:p14="http://schemas.microsoft.com/office/powerpoint/2010/main" val="472782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9BB6D-74E0-47F0-B0C8-73BF6F91BAC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FBC33B1-6E7B-4D06-9109-FEB8527217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D8DFB9A-D9EC-4E55-B422-C2D21BB7207C}"/>
              </a:ext>
            </a:extLst>
          </p:cNvPr>
          <p:cNvSpPr>
            <a:spLocks noGrp="1"/>
          </p:cNvSpPr>
          <p:nvPr>
            <p:ph type="dt" sz="half" idx="10"/>
          </p:nvPr>
        </p:nvSpPr>
        <p:spPr/>
        <p:txBody>
          <a:bodyPr/>
          <a:lstStyle/>
          <a:p>
            <a:fld id="{BA08BEFF-2212-47D2-A10C-875745DFEDF6}" type="datetimeFigureOut">
              <a:rPr lang="en-GB" smtClean="0"/>
              <a:t>12/01/2026</a:t>
            </a:fld>
            <a:endParaRPr lang="en-GB"/>
          </a:p>
        </p:txBody>
      </p:sp>
      <p:sp>
        <p:nvSpPr>
          <p:cNvPr id="5" name="Footer Placeholder 4">
            <a:extLst>
              <a:ext uri="{FF2B5EF4-FFF2-40B4-BE49-F238E27FC236}">
                <a16:creationId xmlns:a16="http://schemas.microsoft.com/office/drawing/2014/main" id="{E90E22F8-4C29-49C0-99C5-742686B490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AEA6008-E3A7-4CCD-A1C8-F0B3CA9CA09D}"/>
              </a:ext>
            </a:extLst>
          </p:cNvPr>
          <p:cNvSpPr>
            <a:spLocks noGrp="1"/>
          </p:cNvSpPr>
          <p:nvPr>
            <p:ph type="sldNum" sz="quarter" idx="12"/>
          </p:nvPr>
        </p:nvSpPr>
        <p:spPr/>
        <p:txBody>
          <a:bodyPr/>
          <a:lstStyle/>
          <a:p>
            <a:fld id="{4C53A647-97B6-4DEA-86A6-6DAC02CC38C8}" type="slidenum">
              <a:rPr lang="en-GB" smtClean="0"/>
              <a:t>‹#›</a:t>
            </a:fld>
            <a:endParaRPr lang="en-GB"/>
          </a:p>
        </p:txBody>
      </p:sp>
    </p:spTree>
    <p:extLst>
      <p:ext uri="{BB962C8B-B14F-4D97-AF65-F5344CB8AC3E}">
        <p14:creationId xmlns:p14="http://schemas.microsoft.com/office/powerpoint/2010/main" val="2904662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89A79E-ACDA-4B07-8764-0C7EACB37F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25153F3-A0F7-42AB-9FB0-01B1842D39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E49F19C-704F-460F-A526-D33A2815D0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00C1D1-A73E-453E-AEB8-6776C1500F91}" type="datetimeFigureOut">
              <a:rPr lang="en-GB" smtClean="0"/>
              <a:t>12/01/2026</a:t>
            </a:fld>
            <a:endParaRPr lang="en-GB"/>
          </a:p>
        </p:txBody>
      </p:sp>
      <p:sp>
        <p:nvSpPr>
          <p:cNvPr id="5" name="Footer Placeholder 4">
            <a:extLst>
              <a:ext uri="{FF2B5EF4-FFF2-40B4-BE49-F238E27FC236}">
                <a16:creationId xmlns:a16="http://schemas.microsoft.com/office/drawing/2014/main" id="{04EE6CF9-3CAF-47E8-8AD9-305925299B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6DB2E1D-8369-41B3-8AAE-3D49BF44D2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7D4C51-C59B-403D-A663-87FAB838ACE7}" type="slidenum">
              <a:rPr lang="en-GB" smtClean="0"/>
              <a:t>‹#›</a:t>
            </a:fld>
            <a:endParaRPr lang="en-GB"/>
          </a:p>
        </p:txBody>
      </p:sp>
    </p:spTree>
    <p:extLst>
      <p:ext uri="{BB962C8B-B14F-4D97-AF65-F5344CB8AC3E}">
        <p14:creationId xmlns:p14="http://schemas.microsoft.com/office/powerpoint/2010/main" val="3195461080"/>
      </p:ext>
    </p:extLst>
  </p:cSld>
  <p:clrMap bg1="lt1" tx1="dk1" bg2="lt2" tx2="dk2" accent1="accent1" accent2="accent2" accent3="accent3" accent4="accent4" accent5="accent5" accent6="accent6" hlink="hlink" folHlink="folHlink"/>
  <p:sldLayoutIdLst>
    <p:sldLayoutId id="2147483661"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AA2D07-4B77-4978-BF02-8D548A4399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2074616-DB6F-40DA-B87E-4BC9FB3E79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37EE5F5-D0E0-48CF-9A53-1330683F84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08BEFF-2212-47D2-A10C-875745DFEDF6}" type="datetimeFigureOut">
              <a:rPr lang="en-GB" smtClean="0"/>
              <a:t>12/01/2026</a:t>
            </a:fld>
            <a:endParaRPr lang="en-GB"/>
          </a:p>
        </p:txBody>
      </p:sp>
      <p:sp>
        <p:nvSpPr>
          <p:cNvPr id="5" name="Footer Placeholder 4">
            <a:extLst>
              <a:ext uri="{FF2B5EF4-FFF2-40B4-BE49-F238E27FC236}">
                <a16:creationId xmlns:a16="http://schemas.microsoft.com/office/drawing/2014/main" id="{9390D1A6-BE32-4CA6-94F4-7A60379846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568F93F-D4BF-4BCD-AA0E-E722F65BAD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53A647-97B6-4DEA-86A6-6DAC02CC38C8}" type="slidenum">
              <a:rPr lang="en-GB" smtClean="0"/>
              <a:t>‹#›</a:t>
            </a:fld>
            <a:endParaRPr lang="en-GB"/>
          </a:p>
        </p:txBody>
      </p:sp>
    </p:spTree>
    <p:extLst>
      <p:ext uri="{BB962C8B-B14F-4D97-AF65-F5344CB8AC3E}">
        <p14:creationId xmlns:p14="http://schemas.microsoft.com/office/powerpoint/2010/main" val="1694358502"/>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5DCB5928-DC7D-4612-9922-441966E15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2" name="Freeform: Shape 71">
            <a:extLst>
              <a:ext uri="{FF2B5EF4-FFF2-40B4-BE49-F238E27FC236}">
                <a16:creationId xmlns:a16="http://schemas.microsoft.com/office/drawing/2014/main" id="{682C1161-1736-45EC-99B7-33F3CAE9D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rgbClr val="E6E6E6"/>
            </a:solidFill>
          </a:ln>
          <a:effectLst>
            <a:outerShdw blurRad="762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4" name="Freeform: Shape 73">
            <a:extLst>
              <a:ext uri="{FF2B5EF4-FFF2-40B4-BE49-F238E27FC236}">
                <a16:creationId xmlns:a16="http://schemas.microsoft.com/office/drawing/2014/main" id="{84D4DDB8-B68F-45B0-9F62-C4279996F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477981" y="1122363"/>
            <a:ext cx="4023360" cy="3204134"/>
          </a:xfrm>
        </p:spPr>
        <p:txBody>
          <a:bodyPr anchor="b">
            <a:normAutofit/>
          </a:bodyPr>
          <a:lstStyle/>
          <a:p>
            <a:pPr algn="l"/>
            <a:r>
              <a:rPr lang="en-US" sz="4400" b="0" i="0">
                <a:effectLst/>
                <a:latin typeface="National2"/>
              </a:rPr>
              <a:t>Essex SEND Joint Commissioning Equipment Survey</a:t>
            </a:r>
            <a:br>
              <a:rPr lang="en-US" sz="4400" b="0" i="0">
                <a:effectLst/>
                <a:latin typeface="National2"/>
              </a:rPr>
            </a:br>
            <a:endParaRPr lang="en-GB" sz="4400"/>
          </a:p>
        </p:txBody>
      </p:sp>
      <p:sp>
        <p:nvSpPr>
          <p:cNvPr id="3" name="Subtitle 2">
            <a:extLst>
              <a:ext uri="{FF2B5EF4-FFF2-40B4-BE49-F238E27FC236}">
                <a16:creationId xmlns:a16="http://schemas.microsoft.com/office/drawing/2014/main" id="{FBE3249C-CE8C-4AD1-BA05-4079CA96F07D}"/>
              </a:ext>
            </a:extLst>
          </p:cNvPr>
          <p:cNvSpPr>
            <a:spLocks noGrp="1"/>
          </p:cNvSpPr>
          <p:nvPr>
            <p:ph type="subTitle" idx="1"/>
          </p:nvPr>
        </p:nvSpPr>
        <p:spPr>
          <a:xfrm>
            <a:off x="477981" y="4872922"/>
            <a:ext cx="3933306" cy="1208141"/>
          </a:xfrm>
        </p:spPr>
        <p:txBody>
          <a:bodyPr vert="horz" lIns="91440" tIns="45720" rIns="91440" bIns="45720" rtlCol="0" anchor="t">
            <a:normAutofit/>
          </a:bodyPr>
          <a:lstStyle/>
          <a:p>
            <a:pPr algn="l"/>
            <a:r>
              <a:rPr lang="en-US" sz="1400" dirty="0"/>
              <a:t>Representing Parent and </a:t>
            </a:r>
            <a:r>
              <a:rPr lang="en-US" sz="1400" dirty="0" err="1"/>
              <a:t>Carer</a:t>
            </a:r>
            <a:r>
              <a:rPr lang="en-US" sz="1400" dirty="0"/>
              <a:t> Views on SEND across Essex</a:t>
            </a:r>
          </a:p>
          <a:p>
            <a:pPr algn="l"/>
            <a:r>
              <a:rPr lang="en-US" sz="1400" dirty="0"/>
              <a:t>Essex Family Forum</a:t>
            </a:r>
          </a:p>
          <a:p>
            <a:pPr algn="l"/>
            <a:r>
              <a:rPr lang="en-US" sz="1400" dirty="0"/>
              <a:t>July 2021</a:t>
            </a:r>
            <a:endParaRPr lang="en-GB" sz="1400" dirty="0"/>
          </a:p>
        </p:txBody>
      </p:sp>
      <p:sp>
        <p:nvSpPr>
          <p:cNvPr id="76" name="Rectangle 7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8" name="Rectangle 7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Logo, company name&#10;&#10;Description automatically generated">
            <a:extLst>
              <a:ext uri="{FF2B5EF4-FFF2-40B4-BE49-F238E27FC236}">
                <a16:creationId xmlns:a16="http://schemas.microsoft.com/office/drawing/2014/main" id="{C61809D9-4541-41FF-86D0-240D7E5C3F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5815" y="625684"/>
            <a:ext cx="5945918" cy="5455380"/>
          </a:xfrm>
          <a:prstGeom prst="rect">
            <a:avLst/>
          </a:prstGeom>
        </p:spPr>
      </p:pic>
    </p:spTree>
    <p:extLst>
      <p:ext uri="{BB962C8B-B14F-4D97-AF65-F5344CB8AC3E}">
        <p14:creationId xmlns:p14="http://schemas.microsoft.com/office/powerpoint/2010/main" val="2346630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Purpose of the Survey</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D5F9AF5-265A-4E8B-8A28-BEA6C18EBAF9}"/>
              </a:ext>
            </a:extLst>
          </p:cNvPr>
          <p:cNvSpPr txBox="1"/>
          <p:nvPr/>
        </p:nvSpPr>
        <p:spPr>
          <a:xfrm>
            <a:off x="572493" y="2071316"/>
            <a:ext cx="6713552" cy="4119172"/>
          </a:xfrm>
          <a:prstGeom prst="rect">
            <a:avLst/>
          </a:prstGeom>
        </p:spPr>
        <p:txBody>
          <a:bodyPr vert="horz" lIns="91440" tIns="45720" rIns="91440" bIns="45720" rtlCol="0" anchor="t">
            <a:normAutofit fontScale="92500"/>
          </a:bodyPr>
          <a:lstStyle/>
          <a:p>
            <a:pPr algn="just">
              <a:lnSpc>
                <a:spcPct val="90000"/>
              </a:lnSpc>
              <a:spcAft>
                <a:spcPts val="600"/>
              </a:spcAft>
            </a:pPr>
            <a:r>
              <a:rPr lang="en-US" sz="1400" b="0" i="0" dirty="0">
                <a:effectLst/>
              </a:rPr>
              <a:t>This survey was undertaken to address a weakness identified in the Written Statement of </a:t>
            </a:r>
            <a:r>
              <a:rPr lang="en-US" sz="1400" dirty="0"/>
              <a:t>Action</a:t>
            </a:r>
            <a:r>
              <a:rPr lang="en-US" sz="1400" b="0" i="0" dirty="0">
                <a:effectLst/>
              </a:rPr>
              <a:t> following the Local Area SEND Inspection in Essex in October 2019. It is being conducted by the Joint Commissioning Group, which is made up of key representatives across Education, Health, </a:t>
            </a:r>
            <a:r>
              <a:rPr lang="en-US" sz="1400" dirty="0"/>
              <a:t>Social</a:t>
            </a:r>
            <a:r>
              <a:rPr lang="en-US" sz="1400" b="0" i="0" dirty="0">
                <a:effectLst/>
              </a:rPr>
              <a:t> </a:t>
            </a:r>
            <a:r>
              <a:rPr lang="en-US" sz="1400" dirty="0"/>
              <a:t>Care</a:t>
            </a:r>
            <a:r>
              <a:rPr lang="en-US" sz="1400" b="0" i="0" dirty="0">
                <a:effectLst/>
              </a:rPr>
              <a:t>, and Essex Family Forum, which are responsible for SEND provision in Essex.  </a:t>
            </a:r>
            <a:endParaRPr lang="en-US" dirty="0"/>
          </a:p>
          <a:p>
            <a:pPr indent="-228600" algn="just">
              <a:lnSpc>
                <a:spcPct val="90000"/>
              </a:lnSpc>
              <a:spcAft>
                <a:spcPts val="600"/>
              </a:spcAft>
              <a:buFont typeface="Arial" panose="020B0604020202020204" pitchFamily="34" charset="0"/>
              <a:buChar char="•"/>
            </a:pPr>
            <a:endParaRPr lang="en-US" sz="1400" b="0" i="0" dirty="0">
              <a:effectLst/>
              <a:cs typeface="Calibri" panose="020F0502020204030204"/>
            </a:endParaRPr>
          </a:p>
          <a:p>
            <a:pPr algn="just">
              <a:lnSpc>
                <a:spcPct val="90000"/>
              </a:lnSpc>
              <a:spcAft>
                <a:spcPts val="600"/>
              </a:spcAft>
            </a:pPr>
            <a:r>
              <a:rPr lang="en-US" sz="1400" b="0" i="0" dirty="0">
                <a:effectLst/>
              </a:rPr>
              <a:t>Parent/carer feedback is a fundamental part of this. The results presented within this report will aid the Joint Commissioning Group to better understand families’ experiences and will inform the provision of future services, meaning improved outcomes for children and young people and their families going forward. </a:t>
            </a:r>
            <a:endParaRPr lang="en-US" sz="1400" b="0" i="0" dirty="0">
              <a:effectLst/>
              <a:cs typeface="Calibri" panose="020F0502020204030204"/>
            </a:endParaRPr>
          </a:p>
          <a:p>
            <a:pPr algn="just">
              <a:lnSpc>
                <a:spcPct val="90000"/>
              </a:lnSpc>
              <a:spcAft>
                <a:spcPts val="600"/>
              </a:spcAft>
            </a:pPr>
            <a:br>
              <a:rPr lang="en-US" sz="1400" b="0" i="0" dirty="0">
                <a:effectLst/>
              </a:rPr>
            </a:br>
            <a:r>
              <a:rPr lang="en-US" sz="1400" b="0" i="0" dirty="0">
                <a:effectLst/>
              </a:rPr>
              <a:t>For the purposes of this survey “Equipment” was deemed to</a:t>
            </a:r>
            <a:r>
              <a:rPr lang="en-US" sz="1400" dirty="0"/>
              <a:t> </a:t>
            </a:r>
            <a:r>
              <a:rPr lang="en-US" sz="1400" b="0" i="0" dirty="0">
                <a:effectLst/>
              </a:rPr>
              <a:t> include physical and medical equipment. Wheelchairs were excluded from this initial phase of the equipment project since they are a very clearly defined commodity, with clearly defined pathways and providers. Additionally, there is  system wide review of wheelchair provision is </a:t>
            </a:r>
            <a:r>
              <a:rPr lang="en-US" sz="1300" b="0" i="0" dirty="0">
                <a:effectLst/>
              </a:rPr>
              <a:t>being </a:t>
            </a:r>
            <a:r>
              <a:rPr lang="en-US" sz="1400" b="0" i="0" dirty="0">
                <a:effectLst/>
              </a:rPr>
              <a:t>undertaken in Mid and South Essex. Therefore, the initial focus of this review is on adaptive or physical equipment rather than devices, i.e. orthotics, which come under “appliances”. </a:t>
            </a:r>
            <a:br>
              <a:rPr lang="en-US" sz="1400" b="0" i="0" dirty="0">
                <a:effectLst/>
              </a:rPr>
            </a:br>
            <a:br>
              <a:rPr lang="en-US" sz="1400" b="0" i="0" dirty="0">
                <a:effectLst/>
              </a:rPr>
            </a:br>
            <a:r>
              <a:rPr lang="en-US" sz="1400" b="0" i="0" dirty="0">
                <a:effectLst/>
              </a:rPr>
              <a:t>The survey was open from 27</a:t>
            </a:r>
            <a:r>
              <a:rPr lang="en-US" sz="1400" b="0" i="0" baseline="30000" dirty="0">
                <a:effectLst/>
              </a:rPr>
              <a:t>th</a:t>
            </a:r>
            <a:r>
              <a:rPr lang="en-US" sz="1400" b="0" i="0" dirty="0">
                <a:effectLst/>
              </a:rPr>
              <a:t> April to 20</a:t>
            </a:r>
            <a:r>
              <a:rPr lang="en-US" sz="1400" b="0" i="0" baseline="30000" dirty="0">
                <a:effectLst/>
              </a:rPr>
              <a:t>th</a:t>
            </a:r>
            <a:r>
              <a:rPr lang="en-US" sz="1400" b="0" i="0" dirty="0">
                <a:effectLst/>
              </a:rPr>
              <a:t> June 2021</a:t>
            </a:r>
            <a:r>
              <a:rPr lang="en-US" sz="1400" dirty="0"/>
              <a:t> and was promoted through Essex Family Forum’s network of Family Champions,  social media and through education provisions by way of the Education Newsletter, asking settings to share the survey with their families. </a:t>
            </a:r>
            <a:endParaRPr lang="en-US" sz="1400" dirty="0">
              <a:cs typeface="Calibri" panose="020F0502020204030204"/>
            </a:endParaRPr>
          </a:p>
        </p:txBody>
      </p:sp>
      <p:sp>
        <p:nvSpPr>
          <p:cNvPr id="5" name="TextBox 4">
            <a:extLst>
              <a:ext uri="{FF2B5EF4-FFF2-40B4-BE49-F238E27FC236}">
                <a16:creationId xmlns:a16="http://schemas.microsoft.com/office/drawing/2014/main" id="{724DA7C0-17FA-4B29-BDF6-269E74976416}"/>
              </a:ext>
            </a:extLst>
          </p:cNvPr>
          <p:cNvSpPr txBox="1"/>
          <p:nvPr/>
        </p:nvSpPr>
        <p:spPr>
          <a:xfrm>
            <a:off x="689567" y="6154912"/>
            <a:ext cx="6596478" cy="2923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300" i="1" dirty="0">
                <a:solidFill>
                  <a:schemeClr val="accent1">
                    <a:lumMod val="75000"/>
                  </a:schemeClr>
                </a:solidFill>
                <a:cs typeface="Calibri"/>
              </a:rPr>
              <a:t>Participants' comments included in the report are provided verbatim.</a:t>
            </a: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8904" y="2071316"/>
            <a:ext cx="3877188" cy="3557320"/>
          </a:xfrm>
          <a:prstGeom prst="rect">
            <a:avLst/>
          </a:prstGeom>
        </p:spPr>
      </p:pic>
    </p:spTree>
    <p:extLst>
      <p:ext uri="{BB962C8B-B14F-4D97-AF65-F5344CB8AC3E}">
        <p14:creationId xmlns:p14="http://schemas.microsoft.com/office/powerpoint/2010/main" val="1660791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Consent and Participants </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95150" y="131196"/>
            <a:ext cx="1454836" cy="1334812"/>
          </a:xfrm>
          <a:prstGeom prst="rect">
            <a:avLst/>
          </a:prstGeom>
        </p:spPr>
      </p:pic>
      <p:sp>
        <p:nvSpPr>
          <p:cNvPr id="9" name="TextBox 8">
            <a:extLst>
              <a:ext uri="{FF2B5EF4-FFF2-40B4-BE49-F238E27FC236}">
                <a16:creationId xmlns:a16="http://schemas.microsoft.com/office/drawing/2014/main" id="{1D15A63C-3F37-45E5-89BB-3FA53711A4BE}"/>
              </a:ext>
            </a:extLst>
          </p:cNvPr>
          <p:cNvSpPr txBox="1"/>
          <p:nvPr/>
        </p:nvSpPr>
        <p:spPr>
          <a:xfrm>
            <a:off x="3854085" y="2364434"/>
            <a:ext cx="7895901" cy="3943967"/>
          </a:xfrm>
          <a:prstGeom prst="rect">
            <a:avLst/>
          </a:prstGeom>
        </p:spPr>
        <p:txBody>
          <a:bodyPr vert="horz" lIns="91440" tIns="45720" rIns="91440" bIns="45720" rtlCol="0" anchor="t">
            <a:normAutofit/>
          </a:bodyPr>
          <a:lstStyle/>
          <a:p>
            <a:pPr algn="just">
              <a:lnSpc>
                <a:spcPct val="90000"/>
              </a:lnSpc>
              <a:spcAft>
                <a:spcPts val="600"/>
              </a:spcAft>
            </a:pPr>
            <a:r>
              <a:rPr lang="en-US" sz="1700" dirty="0"/>
              <a:t>The survey was accessed by 219 participants, of which, 215 participants consented to sharing their data. The data from those participants who did not consent has therefore been removed. </a:t>
            </a:r>
            <a:endParaRPr lang="en-US"/>
          </a:p>
          <a:p>
            <a:pPr indent="-228600" algn="just">
              <a:lnSpc>
                <a:spcPct val="90000"/>
              </a:lnSpc>
              <a:spcAft>
                <a:spcPts val="600"/>
              </a:spcAft>
              <a:buFont typeface="Arial" panose="020B0604020202020204" pitchFamily="34" charset="0"/>
              <a:buChar char="•"/>
            </a:pPr>
            <a:endParaRPr lang="en-US" sz="1700" dirty="0">
              <a:cs typeface="Calibri" panose="020F0502020204030204"/>
            </a:endParaRPr>
          </a:p>
          <a:p>
            <a:pPr algn="just">
              <a:lnSpc>
                <a:spcPct val="90000"/>
              </a:lnSpc>
              <a:spcAft>
                <a:spcPts val="600"/>
              </a:spcAft>
            </a:pPr>
            <a:r>
              <a:rPr lang="en-US" sz="1700" dirty="0"/>
              <a:t>A further 2 responses were discounted due to them being out of area. Furthermore, we found that 83 respondents “skipped” through the survey without providing any responses. Therefore, it would be fair to say that we had 130 valid contributions to the survey. </a:t>
            </a:r>
            <a:endParaRPr lang="en-US" sz="1700" dirty="0">
              <a:cs typeface="Calibri" panose="020F0502020204030204"/>
            </a:endParaRPr>
          </a:p>
          <a:p>
            <a:pPr indent="-228600" algn="just">
              <a:lnSpc>
                <a:spcPct val="90000"/>
              </a:lnSpc>
              <a:spcAft>
                <a:spcPts val="600"/>
              </a:spcAft>
              <a:buFont typeface="Arial" panose="020B0604020202020204" pitchFamily="34" charset="0"/>
              <a:buChar char="•"/>
            </a:pPr>
            <a:endParaRPr lang="en-US" sz="1700" dirty="0">
              <a:cs typeface="Calibri" panose="020F0502020204030204"/>
            </a:endParaRPr>
          </a:p>
          <a:p>
            <a:pPr algn="just">
              <a:lnSpc>
                <a:spcPct val="90000"/>
              </a:lnSpc>
              <a:spcAft>
                <a:spcPts val="600"/>
              </a:spcAft>
            </a:pPr>
            <a:r>
              <a:rPr lang="en-US" sz="1700" dirty="0"/>
              <a:t>Respondents also had the option not to answer all questions, so the response rate varies dependent on the question, therefore, the number of participants answering each question will be clearly shown at each stage.</a:t>
            </a:r>
            <a:endParaRPr lang="en-US" sz="1700" dirty="0">
              <a:cs typeface="Calibri" panose="020F0502020204030204"/>
            </a:endParaRPr>
          </a:p>
        </p:txBody>
      </p:sp>
      <p:pic>
        <p:nvPicPr>
          <p:cNvPr id="10" name="Picture 9">
            <a:extLst>
              <a:ext uri="{FF2B5EF4-FFF2-40B4-BE49-F238E27FC236}">
                <a16:creationId xmlns:a16="http://schemas.microsoft.com/office/drawing/2014/main" id="{50353A51-E2A3-4660-8466-3C60B50F4DFB}"/>
              </a:ext>
            </a:extLst>
          </p:cNvPr>
          <p:cNvPicPr>
            <a:picLocks noChangeAspect="1"/>
          </p:cNvPicPr>
          <p:nvPr/>
        </p:nvPicPr>
        <p:blipFill rotWithShape="1">
          <a:blip r:embed="rId3"/>
          <a:srcRect l="33467" t="50000" r="42320" b="816"/>
          <a:stretch/>
        </p:blipFill>
        <p:spPr>
          <a:xfrm>
            <a:off x="688239" y="2295686"/>
            <a:ext cx="2717332" cy="3615424"/>
          </a:xfrm>
          <a:prstGeom prst="rect">
            <a:avLst/>
          </a:prstGeom>
        </p:spPr>
      </p:pic>
    </p:spTree>
    <p:extLst>
      <p:ext uri="{BB962C8B-B14F-4D97-AF65-F5344CB8AC3E}">
        <p14:creationId xmlns:p14="http://schemas.microsoft.com/office/powerpoint/2010/main" val="3898177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Geographical Response </a:t>
            </a:r>
            <a:endParaRPr lang="en-US" sz="7200" dirty="0"/>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20282" y="170532"/>
            <a:ext cx="1503392" cy="1379362"/>
          </a:xfrm>
          <a:prstGeom prst="rect">
            <a:avLst/>
          </a:prstGeom>
        </p:spPr>
      </p:pic>
      <p:pic>
        <p:nvPicPr>
          <p:cNvPr id="8" name="Picture 7">
            <a:extLst>
              <a:ext uri="{FF2B5EF4-FFF2-40B4-BE49-F238E27FC236}">
                <a16:creationId xmlns:a16="http://schemas.microsoft.com/office/drawing/2014/main" id="{B5A40E24-A75A-4548-B3CC-0A3F6A3DB86B}"/>
              </a:ext>
            </a:extLst>
          </p:cNvPr>
          <p:cNvPicPr>
            <a:picLocks noChangeAspect="1"/>
          </p:cNvPicPr>
          <p:nvPr/>
        </p:nvPicPr>
        <p:blipFill>
          <a:blip r:embed="rId3"/>
          <a:stretch>
            <a:fillRect/>
          </a:stretch>
        </p:blipFill>
        <p:spPr>
          <a:xfrm>
            <a:off x="838200" y="2327122"/>
            <a:ext cx="4584589" cy="2755631"/>
          </a:xfrm>
          <a:prstGeom prst="rect">
            <a:avLst/>
          </a:prstGeom>
        </p:spPr>
      </p:pic>
      <p:pic>
        <p:nvPicPr>
          <p:cNvPr id="9" name="Picture 8">
            <a:extLst>
              <a:ext uri="{FF2B5EF4-FFF2-40B4-BE49-F238E27FC236}">
                <a16:creationId xmlns:a16="http://schemas.microsoft.com/office/drawing/2014/main" id="{4E6526D9-E42C-45A8-801A-D973B553347C}"/>
              </a:ext>
            </a:extLst>
          </p:cNvPr>
          <p:cNvPicPr>
            <a:picLocks noChangeAspect="1"/>
          </p:cNvPicPr>
          <p:nvPr/>
        </p:nvPicPr>
        <p:blipFill>
          <a:blip r:embed="rId4"/>
          <a:stretch>
            <a:fillRect/>
          </a:stretch>
        </p:blipFill>
        <p:spPr>
          <a:xfrm>
            <a:off x="6587389" y="2265592"/>
            <a:ext cx="4584589" cy="2755631"/>
          </a:xfrm>
          <a:prstGeom prst="rect">
            <a:avLst/>
          </a:prstGeom>
        </p:spPr>
      </p:pic>
      <p:sp>
        <p:nvSpPr>
          <p:cNvPr id="12" name="TextBox 11">
            <a:extLst>
              <a:ext uri="{FF2B5EF4-FFF2-40B4-BE49-F238E27FC236}">
                <a16:creationId xmlns:a16="http://schemas.microsoft.com/office/drawing/2014/main" id="{AF578043-5EA6-49BA-9C33-3E99976B76A4}"/>
              </a:ext>
            </a:extLst>
          </p:cNvPr>
          <p:cNvSpPr txBox="1"/>
          <p:nvPr/>
        </p:nvSpPr>
        <p:spPr>
          <a:xfrm>
            <a:off x="767080" y="5292680"/>
            <a:ext cx="10823933" cy="1200329"/>
          </a:xfrm>
          <a:prstGeom prst="rect">
            <a:avLst/>
          </a:prstGeom>
          <a:noFill/>
        </p:spPr>
        <p:txBody>
          <a:bodyPr wrap="square" lIns="91440" tIns="45720" rIns="91440" bIns="45720" rtlCol="0" anchor="t">
            <a:spAutoFit/>
          </a:bodyPr>
          <a:lstStyle/>
          <a:p>
            <a:pPr algn="just"/>
            <a:r>
              <a:rPr lang="en-US" dirty="0"/>
              <a:t>Mid Essex provided the most feedback, with Chelmsford and Braintree featuring in the top 3 responses by district.</a:t>
            </a:r>
            <a:endParaRPr lang="en-US"/>
          </a:p>
          <a:p>
            <a:pPr algn="just"/>
            <a:endParaRPr lang="en-US" dirty="0">
              <a:cs typeface="Calibri" panose="020F0502020204030204"/>
            </a:endParaRPr>
          </a:p>
          <a:p>
            <a:pPr algn="just"/>
            <a:r>
              <a:rPr lang="en-US" dirty="0"/>
              <a:t>West Essex provided less feedback, with Uttlesford featuring in the bottom 3 districts, alongside Brentwood and Castle Point</a:t>
            </a:r>
            <a:endParaRPr lang="en-GB" dirty="0">
              <a:cs typeface="Calibri" panose="020F0502020204030204"/>
            </a:endParaRPr>
          </a:p>
        </p:txBody>
      </p:sp>
    </p:spTree>
    <p:extLst>
      <p:ext uri="{BB962C8B-B14F-4D97-AF65-F5344CB8AC3E}">
        <p14:creationId xmlns:p14="http://schemas.microsoft.com/office/powerpoint/2010/main" val="3207746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dirty="0"/>
              <a:t>Type of Support </a:t>
            </a:r>
            <a:endParaRPr lang="en-US" sz="8000" dirty="0"/>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7051" y="172815"/>
            <a:ext cx="1214766" cy="1114547"/>
          </a:xfrm>
          <a:prstGeom prst="rect">
            <a:avLst/>
          </a:prstGeom>
        </p:spPr>
      </p:pic>
      <p:sp>
        <p:nvSpPr>
          <p:cNvPr id="4" name="TextBox 3">
            <a:extLst>
              <a:ext uri="{FF2B5EF4-FFF2-40B4-BE49-F238E27FC236}">
                <a16:creationId xmlns:a16="http://schemas.microsoft.com/office/drawing/2014/main" id="{B0C17F11-E38F-48E7-A669-DF706082068A}"/>
              </a:ext>
            </a:extLst>
          </p:cNvPr>
          <p:cNvSpPr txBox="1"/>
          <p:nvPr/>
        </p:nvSpPr>
        <p:spPr>
          <a:xfrm>
            <a:off x="500159" y="1991298"/>
            <a:ext cx="11018543" cy="1754326"/>
          </a:xfrm>
          <a:prstGeom prst="rect">
            <a:avLst/>
          </a:prstGeom>
          <a:noFill/>
        </p:spPr>
        <p:txBody>
          <a:bodyPr wrap="square" lIns="91440" tIns="45720" rIns="91440" bIns="45720" rtlCol="0" anchor="t">
            <a:spAutoFit/>
          </a:bodyPr>
          <a:lstStyle/>
          <a:p>
            <a:pPr algn="just"/>
            <a:r>
              <a:rPr lang="en-US" dirty="0"/>
              <a:t>We asked what type of support their child or young person receives, and a total of 106 participants responded as follows:</a:t>
            </a:r>
            <a:endParaRPr lang="en-US"/>
          </a:p>
          <a:p>
            <a:endParaRPr lang="en-US" dirty="0"/>
          </a:p>
          <a:p>
            <a:endParaRPr lang="en-US" dirty="0"/>
          </a:p>
          <a:p>
            <a:endParaRPr lang="en-US" dirty="0"/>
          </a:p>
          <a:p>
            <a:r>
              <a:rPr lang="en-US" dirty="0"/>
              <a:t> </a:t>
            </a:r>
            <a:endParaRPr lang="en-GB" dirty="0"/>
          </a:p>
        </p:txBody>
      </p:sp>
      <p:pic>
        <p:nvPicPr>
          <p:cNvPr id="6" name="Picture 5">
            <a:extLst>
              <a:ext uri="{FF2B5EF4-FFF2-40B4-BE49-F238E27FC236}">
                <a16:creationId xmlns:a16="http://schemas.microsoft.com/office/drawing/2014/main" id="{BFC47335-D1FD-4B90-90BE-B364D71EC30D}"/>
              </a:ext>
            </a:extLst>
          </p:cNvPr>
          <p:cNvPicPr>
            <a:picLocks noChangeAspect="1"/>
          </p:cNvPicPr>
          <p:nvPr/>
        </p:nvPicPr>
        <p:blipFill rotWithShape="1">
          <a:blip r:embed="rId3"/>
          <a:srcRect l="20126" t="16524" r="13657" b="-1"/>
          <a:stretch/>
        </p:blipFill>
        <p:spPr>
          <a:xfrm>
            <a:off x="1960462" y="2721178"/>
            <a:ext cx="8097938" cy="3675143"/>
          </a:xfrm>
          <a:prstGeom prst="rect">
            <a:avLst/>
          </a:prstGeom>
        </p:spPr>
      </p:pic>
    </p:spTree>
    <p:extLst>
      <p:ext uri="{BB962C8B-B14F-4D97-AF65-F5344CB8AC3E}">
        <p14:creationId xmlns:p14="http://schemas.microsoft.com/office/powerpoint/2010/main" val="199046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dirty="0"/>
              <a:t>Type of Support </a:t>
            </a:r>
            <a:endParaRPr lang="en-US" sz="8000" dirty="0"/>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7051" y="172815"/>
            <a:ext cx="1214766" cy="1114547"/>
          </a:xfrm>
          <a:prstGeom prst="rect">
            <a:avLst/>
          </a:prstGeom>
        </p:spPr>
      </p:pic>
      <p:sp>
        <p:nvSpPr>
          <p:cNvPr id="4" name="TextBox 3">
            <a:extLst>
              <a:ext uri="{FF2B5EF4-FFF2-40B4-BE49-F238E27FC236}">
                <a16:creationId xmlns:a16="http://schemas.microsoft.com/office/drawing/2014/main" id="{B0C17F11-E38F-48E7-A669-DF706082068A}"/>
              </a:ext>
            </a:extLst>
          </p:cNvPr>
          <p:cNvSpPr txBox="1"/>
          <p:nvPr/>
        </p:nvSpPr>
        <p:spPr>
          <a:xfrm>
            <a:off x="453459" y="2820877"/>
            <a:ext cx="2132630" cy="2862322"/>
          </a:xfrm>
          <a:prstGeom prst="rect">
            <a:avLst/>
          </a:prstGeom>
          <a:noFill/>
        </p:spPr>
        <p:txBody>
          <a:bodyPr wrap="square" lIns="91440" tIns="45720" rIns="91440" bIns="45720" rtlCol="0" anchor="t">
            <a:spAutoFit/>
          </a:bodyPr>
          <a:lstStyle/>
          <a:p>
            <a:pPr algn="just"/>
            <a:r>
              <a:rPr lang="en-US" dirty="0"/>
              <a:t>When we asked about the type of support participants were invited to provide diagnoses details of which 49 participants did. </a:t>
            </a:r>
            <a:endParaRPr lang="en-US"/>
          </a:p>
          <a:p>
            <a:endParaRPr lang="en-US" dirty="0"/>
          </a:p>
          <a:p>
            <a:endParaRPr lang="en-US" dirty="0"/>
          </a:p>
          <a:p>
            <a:r>
              <a:rPr lang="en-US" dirty="0"/>
              <a:t> </a:t>
            </a:r>
            <a:endParaRPr lang="en-GB" dirty="0"/>
          </a:p>
        </p:txBody>
      </p:sp>
      <p:pic>
        <p:nvPicPr>
          <p:cNvPr id="7" name="Picture 6">
            <a:extLst>
              <a:ext uri="{FF2B5EF4-FFF2-40B4-BE49-F238E27FC236}">
                <a16:creationId xmlns:a16="http://schemas.microsoft.com/office/drawing/2014/main" id="{998C0A98-332D-4EF2-84C6-2C214BEC4B37}"/>
              </a:ext>
            </a:extLst>
          </p:cNvPr>
          <p:cNvPicPr>
            <a:picLocks noChangeAspect="1"/>
          </p:cNvPicPr>
          <p:nvPr/>
        </p:nvPicPr>
        <p:blipFill>
          <a:blip r:embed="rId3"/>
          <a:stretch>
            <a:fillRect/>
          </a:stretch>
        </p:blipFill>
        <p:spPr>
          <a:xfrm>
            <a:off x="2772942" y="1911493"/>
            <a:ext cx="8772351" cy="4308872"/>
          </a:xfrm>
          <a:prstGeom prst="rect">
            <a:avLst/>
          </a:prstGeom>
        </p:spPr>
      </p:pic>
    </p:spTree>
    <p:extLst>
      <p:ext uri="{BB962C8B-B14F-4D97-AF65-F5344CB8AC3E}">
        <p14:creationId xmlns:p14="http://schemas.microsoft.com/office/powerpoint/2010/main" val="1364570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Educational Setting</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8" name="TextBox 7">
            <a:extLst>
              <a:ext uri="{FF2B5EF4-FFF2-40B4-BE49-F238E27FC236}">
                <a16:creationId xmlns:a16="http://schemas.microsoft.com/office/drawing/2014/main" id="{2F7C823E-5E38-49FC-B173-0F1D4CB20AF2}"/>
              </a:ext>
            </a:extLst>
          </p:cNvPr>
          <p:cNvSpPr txBox="1"/>
          <p:nvPr/>
        </p:nvSpPr>
        <p:spPr>
          <a:xfrm>
            <a:off x="526750" y="1991298"/>
            <a:ext cx="2473625" cy="2585323"/>
          </a:xfrm>
          <a:prstGeom prst="rect">
            <a:avLst/>
          </a:prstGeom>
          <a:noFill/>
        </p:spPr>
        <p:txBody>
          <a:bodyPr wrap="square" lIns="91440" tIns="45720" rIns="91440" bIns="45720" rtlCol="0" anchor="t">
            <a:spAutoFit/>
          </a:bodyPr>
          <a:lstStyle/>
          <a:p>
            <a:pPr algn="just"/>
            <a:r>
              <a:rPr lang="en-US" dirty="0"/>
              <a:t>We asked what type of education setting their child or young person attends, of which 94 participants responded as follows:</a:t>
            </a:r>
            <a:endParaRPr lang="en-US"/>
          </a:p>
          <a:p>
            <a:pPr algn="just"/>
            <a:endParaRPr lang="en-US" dirty="0">
              <a:cs typeface="Calibri" panose="020F0502020204030204"/>
            </a:endParaRPr>
          </a:p>
          <a:p>
            <a:endParaRPr lang="en-US" dirty="0"/>
          </a:p>
          <a:p>
            <a:r>
              <a:rPr lang="en-US" dirty="0"/>
              <a:t> </a:t>
            </a:r>
            <a:endParaRPr lang="en-GB" dirty="0"/>
          </a:p>
        </p:txBody>
      </p:sp>
      <p:pic>
        <p:nvPicPr>
          <p:cNvPr id="3" name="Picture 2">
            <a:extLst>
              <a:ext uri="{FF2B5EF4-FFF2-40B4-BE49-F238E27FC236}">
                <a16:creationId xmlns:a16="http://schemas.microsoft.com/office/drawing/2014/main" id="{3CF82A9E-2A14-4047-989B-46A29DB5C281}"/>
              </a:ext>
            </a:extLst>
          </p:cNvPr>
          <p:cNvPicPr>
            <a:picLocks noChangeAspect="1"/>
          </p:cNvPicPr>
          <p:nvPr/>
        </p:nvPicPr>
        <p:blipFill rotWithShape="1">
          <a:blip r:embed="rId3"/>
          <a:srcRect l="17574" t="22835" r="20133"/>
          <a:stretch/>
        </p:blipFill>
        <p:spPr>
          <a:xfrm>
            <a:off x="2954288" y="1991298"/>
            <a:ext cx="6067425" cy="2818456"/>
          </a:xfrm>
          <a:prstGeom prst="rect">
            <a:avLst/>
          </a:prstGeom>
        </p:spPr>
      </p:pic>
      <p:sp>
        <p:nvSpPr>
          <p:cNvPr id="4" name="TextBox 3">
            <a:extLst>
              <a:ext uri="{FF2B5EF4-FFF2-40B4-BE49-F238E27FC236}">
                <a16:creationId xmlns:a16="http://schemas.microsoft.com/office/drawing/2014/main" id="{55B58243-E70A-4CE6-AAE8-80BC38354C5C}"/>
              </a:ext>
            </a:extLst>
          </p:cNvPr>
          <p:cNvSpPr txBox="1"/>
          <p:nvPr/>
        </p:nvSpPr>
        <p:spPr>
          <a:xfrm>
            <a:off x="572493" y="4972408"/>
            <a:ext cx="8637722" cy="1723549"/>
          </a:xfrm>
          <a:prstGeom prst="rect">
            <a:avLst/>
          </a:prstGeom>
          <a:noFill/>
        </p:spPr>
        <p:txBody>
          <a:bodyPr wrap="square" lIns="91440" tIns="45720" rIns="91440" bIns="45720" rtlCol="0" anchor="t">
            <a:spAutoFit/>
          </a:bodyPr>
          <a:lstStyle/>
          <a:p>
            <a:pPr algn="just"/>
            <a:r>
              <a:rPr lang="en-US" dirty="0"/>
              <a:t>We had 5 “other” comments which included:</a:t>
            </a:r>
            <a:endParaRPr lang="en-US"/>
          </a:p>
          <a:p>
            <a:pPr marL="342900" indent="-342900" algn="just">
              <a:buAutoNum type="arabicPeriod"/>
            </a:pPr>
            <a:r>
              <a:rPr lang="en-US" sz="1400" i="1" dirty="0"/>
              <a:t>None yet. Starts nursery in September,</a:t>
            </a:r>
            <a:endParaRPr lang="en-US" sz="1400" i="1" dirty="0">
              <a:cs typeface="Calibri" panose="020F0502020204030204"/>
            </a:endParaRPr>
          </a:p>
          <a:p>
            <a:pPr marL="342900" indent="-342900" algn="just">
              <a:buAutoNum type="arabicPeriod"/>
            </a:pPr>
            <a:r>
              <a:rPr lang="en-US" sz="1400" i="1" dirty="0" err="1"/>
              <a:t>Thriftwoods</a:t>
            </a:r>
            <a:endParaRPr lang="en-US" sz="1400" i="1" dirty="0">
              <a:cs typeface="Calibri" panose="020F0502020204030204"/>
            </a:endParaRPr>
          </a:p>
          <a:p>
            <a:pPr marL="342900" indent="-342900" algn="just">
              <a:buAutoNum type="arabicPeriod"/>
            </a:pPr>
            <a:r>
              <a:rPr lang="en-US" sz="1400" i="1" dirty="0"/>
              <a:t>Attending an early years setting from September 2021 </a:t>
            </a:r>
            <a:endParaRPr lang="en-US" sz="1400" i="1" dirty="0">
              <a:cs typeface="Calibri" panose="020F0502020204030204"/>
            </a:endParaRPr>
          </a:p>
          <a:p>
            <a:pPr marL="342900" indent="-342900" algn="just">
              <a:buAutoNum type="arabicPeriod"/>
            </a:pPr>
            <a:r>
              <a:rPr lang="en-US" sz="1400" i="1" dirty="0"/>
              <a:t>EOTAS </a:t>
            </a:r>
            <a:endParaRPr lang="en-US" sz="1400" i="1" dirty="0">
              <a:cs typeface="Calibri" panose="020F0502020204030204"/>
            </a:endParaRPr>
          </a:p>
          <a:p>
            <a:pPr marL="342900" indent="-342900" algn="just">
              <a:buAutoNum type="arabicPeriod"/>
            </a:pPr>
            <a:r>
              <a:rPr lang="en-US" sz="1400" i="1" dirty="0"/>
              <a:t>Currently attending 1.5 hours per week Majority homeschooling. </a:t>
            </a:r>
            <a:endParaRPr lang="en-US" sz="1400" i="1" dirty="0">
              <a:cs typeface="Calibri" panose="020F0502020204030204"/>
            </a:endParaRPr>
          </a:p>
          <a:p>
            <a:endParaRPr lang="en-GB" dirty="0"/>
          </a:p>
        </p:txBody>
      </p:sp>
    </p:spTree>
    <p:extLst>
      <p:ext uri="{BB962C8B-B14F-4D97-AF65-F5344CB8AC3E}">
        <p14:creationId xmlns:p14="http://schemas.microsoft.com/office/powerpoint/2010/main" val="1935963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Provision and Service Access</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9" name="TextBox 8">
            <a:extLst>
              <a:ext uri="{FF2B5EF4-FFF2-40B4-BE49-F238E27FC236}">
                <a16:creationId xmlns:a16="http://schemas.microsoft.com/office/drawing/2014/main" id="{C4AEBF06-3895-4364-9DCC-3DB74D50A12A}"/>
              </a:ext>
            </a:extLst>
          </p:cNvPr>
          <p:cNvSpPr txBox="1"/>
          <p:nvPr/>
        </p:nvSpPr>
        <p:spPr>
          <a:xfrm>
            <a:off x="501590" y="1828589"/>
            <a:ext cx="11043703" cy="646331"/>
          </a:xfrm>
          <a:prstGeom prst="rect">
            <a:avLst/>
          </a:prstGeom>
          <a:noFill/>
        </p:spPr>
        <p:txBody>
          <a:bodyPr wrap="square" lIns="91440" tIns="45720" rIns="91440" bIns="45720" anchor="t">
            <a:spAutoFit/>
          </a:bodyPr>
          <a:lstStyle/>
          <a:p>
            <a:pPr algn="just"/>
            <a:r>
              <a:rPr lang="en-US" dirty="0"/>
              <a:t>We asked what services and teams their child or young person has access to.  80 participants responded providing 323 types of access, suggesting on average each participant accesses 4 types of provision of services.</a:t>
            </a:r>
          </a:p>
        </p:txBody>
      </p:sp>
      <p:pic>
        <p:nvPicPr>
          <p:cNvPr id="4" name="Picture 3">
            <a:extLst>
              <a:ext uri="{FF2B5EF4-FFF2-40B4-BE49-F238E27FC236}">
                <a16:creationId xmlns:a16="http://schemas.microsoft.com/office/drawing/2014/main" id="{9DCE4504-0F46-4145-9E06-8726CBA1D272}"/>
              </a:ext>
            </a:extLst>
          </p:cNvPr>
          <p:cNvPicPr>
            <a:picLocks noChangeAspect="1"/>
          </p:cNvPicPr>
          <p:nvPr/>
        </p:nvPicPr>
        <p:blipFill>
          <a:blip r:embed="rId3"/>
          <a:stretch>
            <a:fillRect/>
          </a:stretch>
        </p:blipFill>
        <p:spPr>
          <a:xfrm>
            <a:off x="707949" y="2895600"/>
            <a:ext cx="8456523" cy="3384843"/>
          </a:xfrm>
          <a:prstGeom prst="rect">
            <a:avLst/>
          </a:prstGeom>
        </p:spPr>
      </p:pic>
    </p:spTree>
    <p:extLst>
      <p:ext uri="{BB962C8B-B14F-4D97-AF65-F5344CB8AC3E}">
        <p14:creationId xmlns:p14="http://schemas.microsoft.com/office/powerpoint/2010/main" val="629557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Provision and Service Access</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11" name="TextBox 10">
            <a:extLst>
              <a:ext uri="{FF2B5EF4-FFF2-40B4-BE49-F238E27FC236}">
                <a16:creationId xmlns:a16="http://schemas.microsoft.com/office/drawing/2014/main" id="{4D237CE0-8FCA-4AFC-BDF8-9806374AE1F9}"/>
              </a:ext>
            </a:extLst>
          </p:cNvPr>
          <p:cNvSpPr txBox="1"/>
          <p:nvPr/>
        </p:nvSpPr>
        <p:spPr>
          <a:xfrm>
            <a:off x="521340" y="1922107"/>
            <a:ext cx="11075105" cy="646331"/>
          </a:xfrm>
          <a:prstGeom prst="rect">
            <a:avLst/>
          </a:prstGeom>
          <a:noFill/>
        </p:spPr>
        <p:txBody>
          <a:bodyPr wrap="square">
            <a:spAutoFit/>
          </a:bodyPr>
          <a:lstStyle/>
          <a:p>
            <a:r>
              <a:rPr lang="en-US" dirty="0"/>
              <a:t>13 participants also provided open ended comments confirming the following:</a:t>
            </a:r>
          </a:p>
          <a:p>
            <a:endParaRPr lang="en-US" dirty="0"/>
          </a:p>
        </p:txBody>
      </p:sp>
      <p:sp>
        <p:nvSpPr>
          <p:cNvPr id="6" name="TextBox 5">
            <a:extLst>
              <a:ext uri="{FF2B5EF4-FFF2-40B4-BE49-F238E27FC236}">
                <a16:creationId xmlns:a16="http://schemas.microsoft.com/office/drawing/2014/main" id="{88AF8DC9-7095-488B-9CAF-E69452EA2268}"/>
              </a:ext>
            </a:extLst>
          </p:cNvPr>
          <p:cNvSpPr txBox="1"/>
          <p:nvPr/>
        </p:nvSpPr>
        <p:spPr>
          <a:xfrm>
            <a:off x="515908" y="2473447"/>
            <a:ext cx="6791325" cy="3970318"/>
          </a:xfrm>
          <a:prstGeom prst="rect">
            <a:avLst/>
          </a:prstGeom>
          <a:noFill/>
        </p:spPr>
        <p:txBody>
          <a:bodyPr wrap="square" rtlCol="0">
            <a:spAutoFit/>
          </a:bodyPr>
          <a:lstStyle/>
          <a:p>
            <a:pPr marL="285750" indent="-285750">
              <a:buFont typeface="Wingdings" panose="05000000000000000000" pitchFamily="2" charset="2"/>
              <a:buChar char="q"/>
            </a:pPr>
            <a:r>
              <a:rPr lang="en-US" dirty="0" err="1"/>
              <a:t>Paediatric</a:t>
            </a:r>
            <a:r>
              <a:rPr lang="en-US" dirty="0"/>
              <a:t> Community Nurses</a:t>
            </a:r>
          </a:p>
          <a:p>
            <a:pPr marL="285750" indent="-285750">
              <a:buFont typeface="Wingdings" panose="05000000000000000000" pitchFamily="2" charset="2"/>
              <a:buChar char="q"/>
            </a:pPr>
            <a:r>
              <a:rPr lang="en-US" dirty="0"/>
              <a:t>We pay privately where we can as we are not Getty g enough support from the NHS</a:t>
            </a:r>
          </a:p>
          <a:p>
            <a:pPr marL="285750" indent="-285750">
              <a:buFont typeface="Wingdings" panose="05000000000000000000" pitchFamily="2" charset="2"/>
              <a:buChar char="q"/>
            </a:pPr>
            <a:r>
              <a:rPr lang="en-US" dirty="0"/>
              <a:t>Ophthalmologist </a:t>
            </a:r>
          </a:p>
          <a:p>
            <a:pPr marL="285750" indent="-285750">
              <a:buFont typeface="Wingdings" panose="05000000000000000000" pitchFamily="2" charset="2"/>
              <a:buChar char="q"/>
            </a:pPr>
            <a:r>
              <a:rPr lang="en-US" dirty="0" err="1"/>
              <a:t>Paediatrician</a:t>
            </a:r>
            <a:r>
              <a:rPr lang="en-US" dirty="0"/>
              <a:t>, great Ormond Street</a:t>
            </a:r>
          </a:p>
          <a:p>
            <a:pPr marL="285750" indent="-285750">
              <a:buFont typeface="Wingdings" panose="05000000000000000000" pitchFamily="2" charset="2"/>
              <a:buChar char="q"/>
            </a:pPr>
            <a:r>
              <a:rPr lang="en-US" dirty="0"/>
              <a:t>Ophthalmology </a:t>
            </a:r>
          </a:p>
          <a:p>
            <a:pPr marL="285750" indent="-285750">
              <a:buFont typeface="Wingdings" panose="05000000000000000000" pitchFamily="2" charset="2"/>
              <a:buChar char="q"/>
            </a:pPr>
            <a:r>
              <a:rPr lang="en-US" dirty="0"/>
              <a:t>Play therapy</a:t>
            </a:r>
          </a:p>
          <a:p>
            <a:pPr marL="285750" indent="-285750">
              <a:buFont typeface="Wingdings" panose="05000000000000000000" pitchFamily="2" charset="2"/>
              <a:buChar char="q"/>
            </a:pPr>
            <a:r>
              <a:rPr lang="en-US" dirty="0"/>
              <a:t>Type 1 Diabetic team</a:t>
            </a:r>
          </a:p>
          <a:p>
            <a:pPr marL="285750" indent="-285750">
              <a:buFont typeface="Wingdings" panose="05000000000000000000" pitchFamily="2" charset="2"/>
              <a:buChar char="q"/>
            </a:pPr>
            <a:r>
              <a:rPr lang="en-US" dirty="0"/>
              <a:t>Ta for medical assistance </a:t>
            </a:r>
          </a:p>
          <a:p>
            <a:pPr marL="285750" indent="-285750">
              <a:buFont typeface="Wingdings" panose="05000000000000000000" pitchFamily="2" charset="2"/>
              <a:buChar char="q"/>
            </a:pPr>
            <a:r>
              <a:rPr lang="en-US" dirty="0"/>
              <a:t>LA commissioned private sensory OT and </a:t>
            </a:r>
            <a:r>
              <a:rPr lang="en-US" dirty="0" err="1"/>
              <a:t>SaLTs</a:t>
            </a:r>
            <a:endParaRPr lang="en-US" dirty="0"/>
          </a:p>
          <a:p>
            <a:pPr marL="285750" indent="-285750">
              <a:buFont typeface="Wingdings" panose="05000000000000000000" pitchFamily="2" charset="2"/>
              <a:buChar char="q"/>
            </a:pPr>
            <a:r>
              <a:rPr lang="en-US" dirty="0"/>
              <a:t>Child and family worker</a:t>
            </a:r>
          </a:p>
          <a:p>
            <a:pPr marL="285750" indent="-285750">
              <a:buFont typeface="Wingdings" panose="05000000000000000000" pitchFamily="2" charset="2"/>
              <a:buChar char="q"/>
            </a:pPr>
            <a:r>
              <a:rPr lang="en-US" dirty="0"/>
              <a:t>cannot access any service</a:t>
            </a:r>
          </a:p>
          <a:p>
            <a:pPr marL="285750" indent="-285750">
              <a:buFont typeface="Wingdings" panose="05000000000000000000" pitchFamily="2" charset="2"/>
              <a:buChar char="q"/>
            </a:pPr>
            <a:r>
              <a:rPr lang="en-US" dirty="0"/>
              <a:t>None of the above </a:t>
            </a:r>
          </a:p>
          <a:p>
            <a:pPr marL="285750" indent="-285750">
              <a:buFont typeface="Wingdings" panose="05000000000000000000" pitchFamily="2" charset="2"/>
              <a:buChar char="q"/>
            </a:pPr>
            <a:r>
              <a:rPr lang="en-US" dirty="0"/>
              <a:t>None</a:t>
            </a:r>
          </a:p>
        </p:txBody>
      </p:sp>
    </p:spTree>
    <p:extLst>
      <p:ext uri="{BB962C8B-B14F-4D97-AF65-F5344CB8AC3E}">
        <p14:creationId xmlns:p14="http://schemas.microsoft.com/office/powerpoint/2010/main" val="394170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Use</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12" name="TextBox 11">
            <a:extLst>
              <a:ext uri="{FF2B5EF4-FFF2-40B4-BE49-F238E27FC236}">
                <a16:creationId xmlns:a16="http://schemas.microsoft.com/office/drawing/2014/main" id="{88AB03E8-4E18-401D-8559-CEC11C50ED18}"/>
              </a:ext>
            </a:extLst>
          </p:cNvPr>
          <p:cNvSpPr txBox="1"/>
          <p:nvPr/>
        </p:nvSpPr>
        <p:spPr>
          <a:xfrm>
            <a:off x="572493" y="2123986"/>
            <a:ext cx="8571507" cy="923330"/>
          </a:xfrm>
          <a:prstGeom prst="rect">
            <a:avLst/>
          </a:prstGeom>
          <a:noFill/>
        </p:spPr>
        <p:txBody>
          <a:bodyPr wrap="square" lIns="91440" tIns="45720" rIns="91440" bIns="45720" anchor="t">
            <a:spAutoFit/>
          </a:bodyPr>
          <a:lstStyle/>
          <a:p>
            <a:pPr algn="just"/>
            <a:r>
              <a:rPr lang="en-US" dirty="0"/>
              <a:t>We asked what equipment their child or young person regularly uses at home or in school, of which 64 participants responded, providing 274 types of equipment, suggesting on average each participants has 4.3 types of equipment</a:t>
            </a:r>
            <a:endParaRPr lang="en-US"/>
          </a:p>
        </p:txBody>
      </p:sp>
      <p:pic>
        <p:nvPicPr>
          <p:cNvPr id="7" name="Picture 6">
            <a:extLst>
              <a:ext uri="{FF2B5EF4-FFF2-40B4-BE49-F238E27FC236}">
                <a16:creationId xmlns:a16="http://schemas.microsoft.com/office/drawing/2014/main" id="{EDB37424-434F-4005-AECA-2E3FD4B51475}"/>
              </a:ext>
            </a:extLst>
          </p:cNvPr>
          <p:cNvPicPr>
            <a:picLocks noChangeAspect="1"/>
          </p:cNvPicPr>
          <p:nvPr/>
        </p:nvPicPr>
        <p:blipFill>
          <a:blip r:embed="rId3"/>
          <a:stretch>
            <a:fillRect/>
          </a:stretch>
        </p:blipFill>
        <p:spPr>
          <a:xfrm>
            <a:off x="416899" y="3107861"/>
            <a:ext cx="8754615" cy="3511600"/>
          </a:xfrm>
          <a:prstGeom prst="rect">
            <a:avLst/>
          </a:prstGeom>
        </p:spPr>
      </p:pic>
    </p:spTree>
    <p:extLst>
      <p:ext uri="{BB962C8B-B14F-4D97-AF65-F5344CB8AC3E}">
        <p14:creationId xmlns:p14="http://schemas.microsoft.com/office/powerpoint/2010/main" val="1130215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Use</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12" name="TextBox 11">
            <a:extLst>
              <a:ext uri="{FF2B5EF4-FFF2-40B4-BE49-F238E27FC236}">
                <a16:creationId xmlns:a16="http://schemas.microsoft.com/office/drawing/2014/main" id="{88AB03E8-4E18-401D-8559-CEC11C50ED18}"/>
              </a:ext>
            </a:extLst>
          </p:cNvPr>
          <p:cNvSpPr txBox="1"/>
          <p:nvPr/>
        </p:nvSpPr>
        <p:spPr>
          <a:xfrm>
            <a:off x="592965" y="2129257"/>
            <a:ext cx="8571507" cy="369332"/>
          </a:xfrm>
          <a:prstGeom prst="rect">
            <a:avLst/>
          </a:prstGeom>
          <a:noFill/>
        </p:spPr>
        <p:txBody>
          <a:bodyPr wrap="square">
            <a:spAutoFit/>
          </a:bodyPr>
          <a:lstStyle/>
          <a:p>
            <a:r>
              <a:rPr lang="en-US" dirty="0"/>
              <a:t>27 participants also provided open ended comments confirming the following:</a:t>
            </a:r>
          </a:p>
        </p:txBody>
      </p:sp>
      <p:pic>
        <p:nvPicPr>
          <p:cNvPr id="3" name="Picture 2">
            <a:extLst>
              <a:ext uri="{FF2B5EF4-FFF2-40B4-BE49-F238E27FC236}">
                <a16:creationId xmlns:a16="http://schemas.microsoft.com/office/drawing/2014/main" id="{D92BF0A9-D701-4793-BB0D-823D7E66C1EF}"/>
              </a:ext>
            </a:extLst>
          </p:cNvPr>
          <p:cNvPicPr>
            <a:picLocks noChangeAspect="1"/>
          </p:cNvPicPr>
          <p:nvPr/>
        </p:nvPicPr>
        <p:blipFill>
          <a:blip r:embed="rId3"/>
          <a:stretch>
            <a:fillRect/>
          </a:stretch>
        </p:blipFill>
        <p:spPr>
          <a:xfrm>
            <a:off x="679450" y="2667293"/>
            <a:ext cx="7740650" cy="4030376"/>
          </a:xfrm>
          <a:prstGeom prst="rect">
            <a:avLst/>
          </a:prstGeom>
        </p:spPr>
      </p:pic>
    </p:spTree>
    <p:extLst>
      <p:ext uri="{BB962C8B-B14F-4D97-AF65-F5344CB8AC3E}">
        <p14:creationId xmlns:p14="http://schemas.microsoft.com/office/powerpoint/2010/main" val="1975456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err="1"/>
              <a:t>Carer's</a:t>
            </a:r>
            <a:r>
              <a:rPr lang="en-US" sz="5400" dirty="0"/>
              <a:t> Assessment</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13" name="TextBox 12">
            <a:extLst>
              <a:ext uri="{FF2B5EF4-FFF2-40B4-BE49-F238E27FC236}">
                <a16:creationId xmlns:a16="http://schemas.microsoft.com/office/drawing/2014/main" id="{4A18EFD9-6B6F-4F03-8F32-D79B717B1BC6}"/>
              </a:ext>
            </a:extLst>
          </p:cNvPr>
          <p:cNvSpPr txBox="1"/>
          <p:nvPr/>
        </p:nvSpPr>
        <p:spPr>
          <a:xfrm>
            <a:off x="572492" y="1991410"/>
            <a:ext cx="11103599" cy="369332"/>
          </a:xfrm>
          <a:prstGeom prst="rect">
            <a:avLst/>
          </a:prstGeom>
          <a:noFill/>
        </p:spPr>
        <p:txBody>
          <a:bodyPr wrap="square" lIns="91440" tIns="45720" rIns="91440" bIns="45720" anchor="t">
            <a:spAutoFit/>
          </a:bodyPr>
          <a:lstStyle/>
          <a:p>
            <a:r>
              <a:rPr lang="en-US" dirty="0"/>
              <a:t>We asked if the participants had been offered a </a:t>
            </a:r>
            <a:r>
              <a:rPr lang="en-US" dirty="0" err="1"/>
              <a:t>Carers'</a:t>
            </a:r>
            <a:r>
              <a:rPr lang="en-US" dirty="0"/>
              <a:t> Assessment, of which 117 participants responded. </a:t>
            </a:r>
          </a:p>
        </p:txBody>
      </p:sp>
      <p:pic>
        <p:nvPicPr>
          <p:cNvPr id="3" name="Picture 2">
            <a:extLst>
              <a:ext uri="{FF2B5EF4-FFF2-40B4-BE49-F238E27FC236}">
                <a16:creationId xmlns:a16="http://schemas.microsoft.com/office/drawing/2014/main" id="{9042C894-4C64-4988-94E2-CDFC1505D6C6}"/>
              </a:ext>
            </a:extLst>
          </p:cNvPr>
          <p:cNvPicPr>
            <a:picLocks noChangeAspect="1"/>
          </p:cNvPicPr>
          <p:nvPr/>
        </p:nvPicPr>
        <p:blipFill rotWithShape="1">
          <a:blip r:embed="rId3"/>
          <a:srcRect l="18427" t="18620" r="26107"/>
          <a:stretch/>
        </p:blipFill>
        <p:spPr>
          <a:xfrm>
            <a:off x="1132910" y="2578933"/>
            <a:ext cx="6404496" cy="4040528"/>
          </a:xfrm>
          <a:prstGeom prst="rect">
            <a:avLst/>
          </a:prstGeom>
        </p:spPr>
      </p:pic>
    </p:spTree>
    <p:extLst>
      <p:ext uri="{BB962C8B-B14F-4D97-AF65-F5344CB8AC3E}">
        <p14:creationId xmlns:p14="http://schemas.microsoft.com/office/powerpoint/2010/main" val="4156791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err="1"/>
              <a:t>Carer's</a:t>
            </a:r>
            <a:r>
              <a:rPr lang="en-US" sz="5400" dirty="0"/>
              <a:t> Assessment</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BF94CFAA-5BEA-430E-8AED-58AE81424489}"/>
              </a:ext>
            </a:extLst>
          </p:cNvPr>
          <p:cNvSpPr txBox="1"/>
          <p:nvPr/>
        </p:nvSpPr>
        <p:spPr>
          <a:xfrm>
            <a:off x="414350" y="1918750"/>
            <a:ext cx="11176664" cy="646331"/>
          </a:xfrm>
          <a:prstGeom prst="rect">
            <a:avLst/>
          </a:prstGeom>
          <a:noFill/>
        </p:spPr>
        <p:txBody>
          <a:bodyPr wrap="square" lIns="91440" tIns="45720" rIns="91440" bIns="45720" rtlCol="0" anchor="t">
            <a:spAutoFit/>
          </a:bodyPr>
          <a:lstStyle/>
          <a:p>
            <a:pPr algn="just"/>
            <a:r>
              <a:rPr lang="en-US" dirty="0"/>
              <a:t>Of the 59 participants that said no the type of support they listed is shown below, as well as some of the diagnosis details provided.</a:t>
            </a:r>
            <a:endParaRPr lang="en-GB" dirty="0">
              <a:cs typeface="Calibri" panose="020F0502020204030204"/>
            </a:endParaRPr>
          </a:p>
        </p:txBody>
      </p:sp>
      <p:pic>
        <p:nvPicPr>
          <p:cNvPr id="6" name="Picture 5">
            <a:extLst>
              <a:ext uri="{FF2B5EF4-FFF2-40B4-BE49-F238E27FC236}">
                <a16:creationId xmlns:a16="http://schemas.microsoft.com/office/drawing/2014/main" id="{3314BACB-A2EE-4880-883C-C6D1054495D9}"/>
              </a:ext>
            </a:extLst>
          </p:cNvPr>
          <p:cNvPicPr>
            <a:picLocks noChangeAspect="1"/>
          </p:cNvPicPr>
          <p:nvPr/>
        </p:nvPicPr>
        <p:blipFill rotWithShape="1">
          <a:blip r:embed="rId3"/>
          <a:srcRect l="20667" t="25633" r="24186" b="-1"/>
          <a:stretch/>
        </p:blipFill>
        <p:spPr>
          <a:xfrm>
            <a:off x="160087" y="2533878"/>
            <a:ext cx="5252720" cy="2550064"/>
          </a:xfrm>
          <a:prstGeom prst="rect">
            <a:avLst/>
          </a:prstGeom>
        </p:spPr>
      </p:pic>
      <p:sp>
        <p:nvSpPr>
          <p:cNvPr id="9" name="TextBox 8">
            <a:extLst>
              <a:ext uri="{FF2B5EF4-FFF2-40B4-BE49-F238E27FC236}">
                <a16:creationId xmlns:a16="http://schemas.microsoft.com/office/drawing/2014/main" id="{4CF1BA6F-72F6-497D-95E4-254CF3DFF0EB}"/>
              </a:ext>
            </a:extLst>
          </p:cNvPr>
          <p:cNvSpPr txBox="1"/>
          <p:nvPr/>
        </p:nvSpPr>
        <p:spPr>
          <a:xfrm>
            <a:off x="6151462" y="2591065"/>
            <a:ext cx="3667760" cy="3970318"/>
          </a:xfrm>
          <a:prstGeom prst="rect">
            <a:avLst/>
          </a:prstGeom>
          <a:noFill/>
        </p:spPr>
        <p:txBody>
          <a:bodyPr wrap="square" lIns="91440" tIns="45720" rIns="91440" bIns="45720" rtlCol="0" anchor="t">
            <a:spAutoFit/>
          </a:bodyPr>
          <a:lstStyle/>
          <a:p>
            <a:pPr marL="171450" indent="-171450" algn="just">
              <a:buFont typeface="Wingdings" panose="05000000000000000000" pitchFamily="2" charset="2"/>
              <a:buChar char="Ø"/>
            </a:pPr>
            <a:r>
              <a:rPr lang="en-GB" sz="1050" dirty="0"/>
              <a:t>Duchenne Muscular Dystrophy</a:t>
            </a:r>
            <a:endParaRPr lang="en-US"/>
          </a:p>
          <a:p>
            <a:pPr marL="171450" indent="-171450" algn="just">
              <a:buFont typeface="Wingdings" panose="05000000000000000000" pitchFamily="2" charset="2"/>
              <a:buChar char="Ø"/>
            </a:pPr>
            <a:r>
              <a:rPr lang="en-GB" sz="1050" dirty="0" err="1"/>
              <a:t>Sma</a:t>
            </a:r>
            <a:r>
              <a:rPr lang="en-GB" sz="1050" dirty="0"/>
              <a:t> type 2</a:t>
            </a:r>
            <a:endParaRPr lang="en-GB" sz="1050" dirty="0">
              <a:cs typeface="Calibri" panose="020F0502020204030204"/>
            </a:endParaRPr>
          </a:p>
          <a:p>
            <a:pPr marL="171450" indent="-171450" algn="just">
              <a:buFont typeface="Wingdings" panose="05000000000000000000" pitchFamily="2" charset="2"/>
              <a:buChar char="Ø"/>
            </a:pPr>
            <a:r>
              <a:rPr lang="en-GB" sz="1050" dirty="0"/>
              <a:t>Chromosome which contributes to many delays and difficulties </a:t>
            </a:r>
            <a:endParaRPr lang="en-GB" sz="1050" dirty="0">
              <a:cs typeface="Calibri" panose="020F0502020204030204"/>
            </a:endParaRPr>
          </a:p>
          <a:p>
            <a:pPr marL="171450" indent="-171450" algn="just">
              <a:buFont typeface="Wingdings" panose="05000000000000000000" pitchFamily="2" charset="2"/>
              <a:buChar char="Ø"/>
            </a:pPr>
            <a:r>
              <a:rPr lang="en-GB" sz="1050" dirty="0"/>
              <a:t>Downs Syndrome and bilaterally deaf</a:t>
            </a:r>
            <a:endParaRPr lang="en-GB" sz="1050" dirty="0">
              <a:cs typeface="Calibri" panose="020F0502020204030204"/>
            </a:endParaRPr>
          </a:p>
          <a:p>
            <a:pPr marL="171450" indent="-171450" algn="just">
              <a:buFont typeface="Wingdings" panose="05000000000000000000" pitchFamily="2" charset="2"/>
              <a:buChar char="Ø"/>
            </a:pPr>
            <a:r>
              <a:rPr lang="en-GB" sz="1050" dirty="0"/>
              <a:t>Dyslexia</a:t>
            </a:r>
            <a:endParaRPr lang="en-GB" sz="1050" dirty="0">
              <a:cs typeface="Calibri" panose="020F0502020204030204"/>
            </a:endParaRPr>
          </a:p>
          <a:p>
            <a:pPr marL="171450" indent="-171450" algn="just">
              <a:buFont typeface="Wingdings" panose="05000000000000000000" pitchFamily="2" charset="2"/>
              <a:buChar char="Ø"/>
            </a:pPr>
            <a:r>
              <a:rPr lang="en-GB" sz="1050" dirty="0" err="1"/>
              <a:t>SpLD</a:t>
            </a:r>
            <a:r>
              <a:rPr lang="en-GB" sz="1050" dirty="0"/>
              <a:t>-dyslexia</a:t>
            </a:r>
            <a:endParaRPr lang="en-GB" sz="1050" dirty="0">
              <a:cs typeface="Calibri" panose="020F0502020204030204"/>
            </a:endParaRPr>
          </a:p>
          <a:p>
            <a:pPr marL="171450" indent="-171450" algn="just">
              <a:buFont typeface="Wingdings" panose="05000000000000000000" pitchFamily="2" charset="2"/>
              <a:buChar char="Ø"/>
            </a:pPr>
            <a:r>
              <a:rPr lang="en-GB" sz="1050" dirty="0"/>
              <a:t>Brittle asthmatic </a:t>
            </a:r>
            <a:endParaRPr lang="en-GB" sz="1050" dirty="0">
              <a:cs typeface="Calibri" panose="020F0502020204030204"/>
            </a:endParaRPr>
          </a:p>
          <a:p>
            <a:pPr marL="171450" indent="-171450" algn="just">
              <a:buFont typeface="Wingdings" panose="05000000000000000000" pitchFamily="2" charset="2"/>
              <a:buChar char="Ø"/>
            </a:pPr>
            <a:r>
              <a:rPr lang="en-GB" sz="1050" dirty="0"/>
              <a:t>ADHD</a:t>
            </a:r>
            <a:endParaRPr lang="en-GB" sz="1050" dirty="0">
              <a:cs typeface="Calibri" panose="020F0502020204030204"/>
            </a:endParaRPr>
          </a:p>
          <a:p>
            <a:pPr marL="171450" indent="-171450" algn="just">
              <a:buFont typeface="Wingdings" panose="05000000000000000000" pitchFamily="2" charset="2"/>
              <a:buChar char="Ø"/>
            </a:pPr>
            <a:r>
              <a:rPr lang="en-GB" sz="1050" dirty="0"/>
              <a:t>ASD, ADHD, SPD, Anxiety</a:t>
            </a:r>
            <a:endParaRPr lang="en-GB" sz="1050" dirty="0">
              <a:cs typeface="Calibri" panose="020F0502020204030204"/>
            </a:endParaRPr>
          </a:p>
          <a:p>
            <a:pPr marL="171450" indent="-171450" algn="just">
              <a:buFont typeface="Wingdings" panose="05000000000000000000" pitchFamily="2" charset="2"/>
              <a:buChar char="Ø"/>
            </a:pPr>
            <a:r>
              <a:rPr lang="en-GB" sz="1050" dirty="0" err="1"/>
              <a:t>Retts</a:t>
            </a:r>
            <a:r>
              <a:rPr lang="en-GB" sz="1050" dirty="0"/>
              <a:t> syndrome </a:t>
            </a:r>
            <a:endParaRPr lang="en-GB" sz="1050" dirty="0">
              <a:cs typeface="Calibri" panose="020F0502020204030204"/>
            </a:endParaRPr>
          </a:p>
          <a:p>
            <a:pPr marL="171450" indent="-171450" algn="just">
              <a:buFont typeface="Wingdings" panose="05000000000000000000" pitchFamily="2" charset="2"/>
              <a:buChar char="Ø"/>
            </a:pPr>
            <a:r>
              <a:rPr lang="en-GB" sz="1050" dirty="0"/>
              <a:t>Constipation and anxiety</a:t>
            </a:r>
            <a:endParaRPr lang="en-GB" sz="1050" dirty="0">
              <a:cs typeface="Calibri" panose="020F0502020204030204"/>
            </a:endParaRPr>
          </a:p>
          <a:p>
            <a:pPr marL="171450" indent="-171450" algn="just">
              <a:buFont typeface="Wingdings" panose="05000000000000000000" pitchFamily="2" charset="2"/>
              <a:buChar char="Ø"/>
            </a:pPr>
            <a:r>
              <a:rPr lang="en-GB" sz="1050" dirty="0"/>
              <a:t>ASD, </a:t>
            </a:r>
            <a:endParaRPr lang="en-GB" sz="1050" dirty="0">
              <a:cs typeface="Calibri" panose="020F0502020204030204"/>
            </a:endParaRPr>
          </a:p>
          <a:p>
            <a:pPr marL="171450" indent="-171450" algn="just">
              <a:buFont typeface="Wingdings" panose="05000000000000000000" pitchFamily="2" charset="2"/>
              <a:buChar char="Ø"/>
            </a:pPr>
            <a:r>
              <a:rPr lang="en-GB" sz="1050" dirty="0"/>
              <a:t>Hearing impairment </a:t>
            </a:r>
            <a:endParaRPr lang="en-GB" sz="1050" dirty="0">
              <a:cs typeface="Calibri" panose="020F0502020204030204"/>
            </a:endParaRPr>
          </a:p>
          <a:p>
            <a:pPr marL="171450" indent="-171450" algn="just">
              <a:buFont typeface="Wingdings" panose="05000000000000000000" pitchFamily="2" charset="2"/>
              <a:buChar char="Ø"/>
            </a:pPr>
            <a:r>
              <a:rPr lang="en-GB" sz="1050" dirty="0"/>
              <a:t>Dyslexia, acute anxiety</a:t>
            </a:r>
            <a:endParaRPr lang="en-GB" sz="1050" dirty="0">
              <a:cs typeface="Calibri" panose="020F0502020204030204"/>
            </a:endParaRPr>
          </a:p>
          <a:p>
            <a:pPr marL="171450" indent="-171450" algn="just">
              <a:buFont typeface="Wingdings" panose="05000000000000000000" pitchFamily="2" charset="2"/>
              <a:buChar char="Ø"/>
            </a:pPr>
            <a:r>
              <a:rPr lang="en-GB" sz="1050" dirty="0"/>
              <a:t>ASD</a:t>
            </a:r>
            <a:endParaRPr lang="en-GB" sz="1050" dirty="0">
              <a:cs typeface="Calibri" panose="020F0502020204030204"/>
            </a:endParaRPr>
          </a:p>
          <a:p>
            <a:pPr marL="171450" indent="-171450" algn="just">
              <a:buFont typeface="Wingdings" panose="05000000000000000000" pitchFamily="2" charset="2"/>
              <a:buChar char="Ø"/>
            </a:pPr>
            <a:r>
              <a:rPr lang="en-GB" sz="1050" dirty="0"/>
              <a:t>Anxiety and depression </a:t>
            </a:r>
            <a:endParaRPr lang="en-GB" sz="1050" dirty="0">
              <a:cs typeface="Calibri" panose="020F0502020204030204"/>
            </a:endParaRPr>
          </a:p>
          <a:p>
            <a:pPr marL="171450" indent="-171450" algn="just">
              <a:buFont typeface="Wingdings" panose="05000000000000000000" pitchFamily="2" charset="2"/>
              <a:buChar char="Ø"/>
            </a:pPr>
            <a:r>
              <a:rPr lang="en-GB" sz="1050" dirty="0"/>
              <a:t>Agenesis of the corpus callosum, quadriplegic cerebral palsy, epilepsy, tube fed, registered blind, non mobile and non verbal </a:t>
            </a:r>
            <a:endParaRPr lang="en-GB" sz="1050" dirty="0">
              <a:cs typeface="Calibri" panose="020F0502020204030204"/>
            </a:endParaRPr>
          </a:p>
          <a:p>
            <a:pPr marL="171450" indent="-171450" algn="just">
              <a:buFont typeface="Wingdings" panose="05000000000000000000" pitchFamily="2" charset="2"/>
              <a:buChar char="Ø"/>
            </a:pPr>
            <a:r>
              <a:rPr lang="en-GB" sz="1050" dirty="0"/>
              <a:t>Achondroplasia</a:t>
            </a:r>
            <a:endParaRPr lang="en-GB" sz="1050" dirty="0">
              <a:cs typeface="Calibri" panose="020F0502020204030204"/>
            </a:endParaRPr>
          </a:p>
          <a:p>
            <a:pPr marL="171450" indent="-171450" algn="just">
              <a:buFont typeface="Wingdings" panose="05000000000000000000" pitchFamily="2" charset="2"/>
              <a:buChar char="Ø"/>
            </a:pPr>
            <a:r>
              <a:rPr lang="en-GB" sz="1050" dirty="0"/>
              <a:t>Autism, ADHD, Dyslexic</a:t>
            </a:r>
            <a:endParaRPr lang="en-GB" sz="1050" dirty="0">
              <a:cs typeface="Calibri" panose="020F0502020204030204"/>
            </a:endParaRPr>
          </a:p>
          <a:p>
            <a:pPr marL="171450" indent="-171450" algn="just">
              <a:buFont typeface="Wingdings" panose="05000000000000000000" pitchFamily="2" charset="2"/>
              <a:buChar char="Ø"/>
            </a:pPr>
            <a:r>
              <a:rPr lang="en-GB" sz="1050" dirty="0"/>
              <a:t>Dyslexia </a:t>
            </a:r>
            <a:endParaRPr lang="en-GB" sz="1050" dirty="0">
              <a:cs typeface="Calibri" panose="020F0502020204030204"/>
            </a:endParaRPr>
          </a:p>
          <a:p>
            <a:pPr marL="171450" indent="-171450" algn="just">
              <a:buFont typeface="Wingdings" panose="05000000000000000000" pitchFamily="2" charset="2"/>
              <a:buChar char="Ø"/>
            </a:pPr>
            <a:r>
              <a:rPr lang="en-GB" sz="1050" dirty="0"/>
              <a:t>Hemiplegia Cerebral Palsy and Development Delay</a:t>
            </a:r>
            <a:endParaRPr lang="en-GB" sz="1050" dirty="0">
              <a:cs typeface="Calibri" panose="020F0502020204030204"/>
            </a:endParaRPr>
          </a:p>
        </p:txBody>
      </p:sp>
    </p:spTree>
    <p:extLst>
      <p:ext uri="{BB962C8B-B14F-4D97-AF65-F5344CB8AC3E}">
        <p14:creationId xmlns:p14="http://schemas.microsoft.com/office/powerpoint/2010/main" val="41234932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err="1"/>
              <a:t>Carer's</a:t>
            </a:r>
            <a:r>
              <a:rPr lang="en-US" sz="5400" dirty="0"/>
              <a:t> Assessment</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BF94CFAA-5BEA-430E-8AED-58AE81424489}"/>
              </a:ext>
            </a:extLst>
          </p:cNvPr>
          <p:cNvSpPr txBox="1"/>
          <p:nvPr/>
        </p:nvSpPr>
        <p:spPr>
          <a:xfrm>
            <a:off x="373709" y="1918750"/>
            <a:ext cx="11302383" cy="646331"/>
          </a:xfrm>
          <a:prstGeom prst="rect">
            <a:avLst/>
          </a:prstGeom>
          <a:noFill/>
        </p:spPr>
        <p:txBody>
          <a:bodyPr wrap="square" lIns="91440" tIns="45720" rIns="91440" bIns="45720" rtlCol="0" anchor="t">
            <a:spAutoFit/>
          </a:bodyPr>
          <a:lstStyle/>
          <a:p>
            <a:pPr algn="just"/>
            <a:r>
              <a:rPr lang="en-US" dirty="0"/>
              <a:t>Of the 47 participants that said that they did not know what a carers assessment is, the type of support they listed is as shown below, as well some of the diagnosis details provided.</a:t>
            </a:r>
            <a:endParaRPr lang="en-GB" dirty="0">
              <a:cs typeface="Calibri" panose="020F0502020204030204"/>
            </a:endParaRPr>
          </a:p>
        </p:txBody>
      </p:sp>
      <p:sp>
        <p:nvSpPr>
          <p:cNvPr id="7" name="TextBox 6">
            <a:extLst>
              <a:ext uri="{FF2B5EF4-FFF2-40B4-BE49-F238E27FC236}">
                <a16:creationId xmlns:a16="http://schemas.microsoft.com/office/drawing/2014/main" id="{908BB783-FBBA-4D7F-8F24-7523F7FC17DB}"/>
              </a:ext>
            </a:extLst>
          </p:cNvPr>
          <p:cNvSpPr txBox="1"/>
          <p:nvPr/>
        </p:nvSpPr>
        <p:spPr>
          <a:xfrm>
            <a:off x="5943600" y="2794000"/>
            <a:ext cx="3213650" cy="3808735"/>
          </a:xfrm>
          <a:prstGeom prst="rect">
            <a:avLst/>
          </a:prstGeom>
          <a:noFill/>
        </p:spPr>
        <p:txBody>
          <a:bodyPr wrap="square" lIns="91440" tIns="45720" rIns="91440" bIns="45720" rtlCol="0" anchor="t">
            <a:spAutoFit/>
          </a:bodyPr>
          <a:lstStyle/>
          <a:p>
            <a:pPr marL="171450" indent="-171450" algn="just">
              <a:buFont typeface="Wingdings" panose="05000000000000000000" pitchFamily="2" charset="2"/>
              <a:buChar char="Ø"/>
            </a:pPr>
            <a:r>
              <a:rPr lang="en-GB" sz="1050" dirty="0" err="1"/>
              <a:t>duchenne</a:t>
            </a:r>
            <a:r>
              <a:rPr lang="en-GB" sz="1050" dirty="0"/>
              <a:t> muscular dystrophy</a:t>
            </a:r>
            <a:endParaRPr lang="en-US"/>
          </a:p>
          <a:p>
            <a:pPr marL="171450" indent="-171450" algn="just">
              <a:buFont typeface="Wingdings" panose="05000000000000000000" pitchFamily="2" charset="2"/>
              <a:buChar char="Ø"/>
            </a:pPr>
            <a:r>
              <a:rPr lang="en-GB" sz="1050" dirty="0"/>
              <a:t>Cerebral Palsy</a:t>
            </a:r>
            <a:endParaRPr lang="en-GB" sz="1050" dirty="0">
              <a:cs typeface="Calibri" panose="020F0502020204030204"/>
            </a:endParaRPr>
          </a:p>
          <a:p>
            <a:pPr marL="171450" indent="-171450" algn="just">
              <a:buFont typeface="Wingdings" panose="05000000000000000000" pitchFamily="2" charset="2"/>
              <a:buChar char="Ø"/>
            </a:pPr>
            <a:r>
              <a:rPr lang="en-GB" sz="1050" dirty="0"/>
              <a:t>Multiple systemic issues. </a:t>
            </a:r>
            <a:endParaRPr lang="en-GB" sz="1050" dirty="0">
              <a:cs typeface="Calibri" panose="020F0502020204030204"/>
            </a:endParaRPr>
          </a:p>
          <a:p>
            <a:pPr marL="171450" indent="-171450" algn="just">
              <a:buFont typeface="Wingdings" panose="05000000000000000000" pitchFamily="2" charset="2"/>
              <a:buChar char="Ø"/>
            </a:pPr>
            <a:r>
              <a:rPr lang="en-GB" sz="1050" dirty="0"/>
              <a:t>Down Syndrome </a:t>
            </a:r>
            <a:endParaRPr lang="en-GB" sz="1050" dirty="0">
              <a:cs typeface="Calibri" panose="020F0502020204030204"/>
            </a:endParaRPr>
          </a:p>
          <a:p>
            <a:pPr marL="171450" indent="-171450" algn="just">
              <a:buFont typeface="Wingdings" panose="05000000000000000000" pitchFamily="2" charset="2"/>
              <a:buChar char="Ø"/>
            </a:pPr>
            <a:r>
              <a:rPr lang="en-GB" sz="1050" dirty="0"/>
              <a:t>Autism, </a:t>
            </a:r>
            <a:r>
              <a:rPr lang="en-GB" sz="1050" dirty="0" err="1"/>
              <a:t>adhd</a:t>
            </a:r>
            <a:r>
              <a:rPr lang="en-GB" sz="1050" dirty="0"/>
              <a:t>, genetic disorder, </a:t>
            </a:r>
            <a:r>
              <a:rPr lang="en-GB" sz="1050" dirty="0" err="1"/>
              <a:t>nirves</a:t>
            </a:r>
            <a:r>
              <a:rPr lang="en-GB" sz="1050" dirty="0"/>
              <a:t> in intestines don’t work</a:t>
            </a:r>
            <a:endParaRPr lang="en-GB" sz="1050" dirty="0">
              <a:cs typeface="Calibri" panose="020F0502020204030204"/>
            </a:endParaRPr>
          </a:p>
          <a:p>
            <a:pPr marL="171450" indent="-171450" algn="just">
              <a:buFont typeface="Wingdings" panose="05000000000000000000" pitchFamily="2" charset="2"/>
              <a:buChar char="Ø"/>
            </a:pPr>
            <a:r>
              <a:rPr lang="en-GB" sz="1050" dirty="0"/>
              <a:t>HDAD</a:t>
            </a:r>
            <a:endParaRPr lang="en-GB" sz="1050" dirty="0">
              <a:cs typeface="Calibri" panose="020F0502020204030204"/>
            </a:endParaRPr>
          </a:p>
          <a:p>
            <a:pPr marL="171450" indent="-171450" algn="just">
              <a:buFont typeface="Wingdings" panose="05000000000000000000" pitchFamily="2" charset="2"/>
              <a:buChar char="Ø"/>
            </a:pPr>
            <a:r>
              <a:rPr lang="en-GB" sz="1050" dirty="0"/>
              <a:t>Downes syndrome </a:t>
            </a:r>
            <a:endParaRPr lang="en-GB" sz="1050" dirty="0">
              <a:cs typeface="Calibri" panose="020F0502020204030204"/>
            </a:endParaRPr>
          </a:p>
          <a:p>
            <a:pPr marL="171450" indent="-171450" algn="just">
              <a:buFont typeface="Wingdings" panose="05000000000000000000" pitchFamily="2" charset="2"/>
              <a:buChar char="Ø"/>
            </a:pPr>
            <a:r>
              <a:rPr lang="en-GB" sz="1050" dirty="0"/>
              <a:t>ADHD, ODD, severe anxiety disorder</a:t>
            </a:r>
            <a:endParaRPr lang="en-GB" sz="1050" dirty="0">
              <a:cs typeface="Calibri" panose="020F0502020204030204"/>
            </a:endParaRPr>
          </a:p>
          <a:p>
            <a:pPr marL="171450" indent="-171450" algn="just">
              <a:buFont typeface="Wingdings" panose="05000000000000000000" pitchFamily="2" charset="2"/>
              <a:buChar char="Ø"/>
            </a:pPr>
            <a:r>
              <a:rPr lang="en-GB" sz="1050" dirty="0"/>
              <a:t>Down syndrome </a:t>
            </a:r>
            <a:endParaRPr lang="en-GB" sz="1050" dirty="0">
              <a:cs typeface="Calibri" panose="020F0502020204030204"/>
            </a:endParaRPr>
          </a:p>
          <a:p>
            <a:pPr marL="171450" indent="-171450" algn="just">
              <a:buFont typeface="Wingdings" panose="05000000000000000000" pitchFamily="2" charset="2"/>
              <a:buChar char="Ø"/>
            </a:pPr>
            <a:r>
              <a:rPr lang="en-GB" sz="1050" dirty="0"/>
              <a:t>ASD SPD PICA</a:t>
            </a:r>
            <a:endParaRPr lang="en-GB" sz="1050" dirty="0">
              <a:cs typeface="Calibri" panose="020F0502020204030204"/>
            </a:endParaRPr>
          </a:p>
          <a:p>
            <a:pPr marL="171450" indent="-171450" algn="just">
              <a:buFont typeface="Wingdings" panose="05000000000000000000" pitchFamily="2" charset="2"/>
              <a:buChar char="Ø"/>
            </a:pPr>
            <a:r>
              <a:rPr lang="en-GB" sz="1050" dirty="0"/>
              <a:t>Cerebral palsy, movement disorder, GDD, ADHD, ASD, MDD and sensory processing difficulties among other diagnosis’s. </a:t>
            </a:r>
            <a:endParaRPr lang="en-GB" sz="1050" dirty="0">
              <a:cs typeface="Calibri" panose="020F0502020204030204"/>
            </a:endParaRPr>
          </a:p>
          <a:p>
            <a:pPr marL="171450" indent="-171450" algn="just">
              <a:buFont typeface="Wingdings" panose="05000000000000000000" pitchFamily="2" charset="2"/>
              <a:buChar char="Ø"/>
            </a:pPr>
            <a:r>
              <a:rPr lang="en-GB" sz="1050" dirty="0"/>
              <a:t>Type 1 diabetes </a:t>
            </a:r>
            <a:endParaRPr lang="en-GB" sz="1050" dirty="0">
              <a:cs typeface="Calibri" panose="020F0502020204030204"/>
            </a:endParaRPr>
          </a:p>
          <a:p>
            <a:pPr marL="171450" indent="-171450" algn="just">
              <a:buFont typeface="Wingdings" panose="05000000000000000000" pitchFamily="2" charset="2"/>
              <a:buChar char="Ø"/>
            </a:pPr>
            <a:r>
              <a:rPr lang="en-GB" sz="1050" dirty="0"/>
              <a:t>Autism</a:t>
            </a:r>
            <a:endParaRPr lang="en-GB" sz="1050" dirty="0">
              <a:cs typeface="Calibri" panose="020F0502020204030204"/>
            </a:endParaRPr>
          </a:p>
          <a:p>
            <a:pPr marL="171450" indent="-171450" algn="just">
              <a:buFont typeface="Wingdings" panose="05000000000000000000" pitchFamily="2" charset="2"/>
              <a:buChar char="Ø"/>
            </a:pPr>
            <a:r>
              <a:rPr lang="en-GB" sz="1050" dirty="0"/>
              <a:t>ADHD</a:t>
            </a:r>
            <a:endParaRPr lang="en-GB" sz="1050" dirty="0">
              <a:cs typeface="Calibri" panose="020F0502020204030204"/>
            </a:endParaRPr>
          </a:p>
          <a:p>
            <a:pPr marL="171450" indent="-171450" algn="just">
              <a:buFont typeface="Wingdings" panose="05000000000000000000" pitchFamily="2" charset="2"/>
              <a:buChar char="Ø"/>
            </a:pPr>
            <a:r>
              <a:rPr lang="en-GB" sz="1050" dirty="0"/>
              <a:t>Severely visually impaired/blind </a:t>
            </a:r>
            <a:endParaRPr lang="en-GB" sz="1050" dirty="0">
              <a:cs typeface="Calibri" panose="020F0502020204030204"/>
            </a:endParaRPr>
          </a:p>
          <a:p>
            <a:pPr marL="171450" indent="-171450" algn="just">
              <a:buFont typeface="Wingdings" panose="05000000000000000000" pitchFamily="2" charset="2"/>
              <a:buChar char="Ø"/>
            </a:pPr>
            <a:r>
              <a:rPr lang="en-GB" sz="1050" dirty="0"/>
              <a:t>ASD</a:t>
            </a:r>
            <a:endParaRPr lang="en-GB" sz="1050" dirty="0">
              <a:cs typeface="Calibri" panose="020F0502020204030204"/>
            </a:endParaRPr>
          </a:p>
          <a:p>
            <a:pPr marL="171450" indent="-171450" algn="just">
              <a:buFont typeface="Wingdings" panose="05000000000000000000" pitchFamily="2" charset="2"/>
              <a:buChar char="Ø"/>
            </a:pPr>
            <a:r>
              <a:rPr lang="en-GB" sz="1050" dirty="0"/>
              <a:t>Pending diagnosis for ASD, ADHD, SPD, PDA</a:t>
            </a:r>
            <a:endParaRPr lang="en-GB" sz="1050" dirty="0">
              <a:cs typeface="Calibri" panose="020F0502020204030204"/>
            </a:endParaRPr>
          </a:p>
          <a:p>
            <a:pPr marL="171450" indent="-171450" algn="just">
              <a:buFont typeface="Wingdings" panose="05000000000000000000" pitchFamily="2" charset="2"/>
              <a:buChar char="Ø"/>
            </a:pPr>
            <a:r>
              <a:rPr lang="en-GB" sz="1050" dirty="0" err="1"/>
              <a:t>Cerebal</a:t>
            </a:r>
            <a:r>
              <a:rPr lang="en-GB" sz="1050" dirty="0"/>
              <a:t> Palsy due to HIE at birth</a:t>
            </a:r>
            <a:endParaRPr lang="en-GB" sz="1050" dirty="0">
              <a:cs typeface="Calibri" panose="020F0502020204030204"/>
            </a:endParaRPr>
          </a:p>
          <a:p>
            <a:pPr marL="171450" indent="-171450" algn="just">
              <a:buFont typeface="Wingdings" panose="05000000000000000000" pitchFamily="2" charset="2"/>
              <a:buChar char="Ø"/>
            </a:pPr>
            <a:r>
              <a:rPr lang="en-GB" sz="1050" dirty="0"/>
              <a:t>Cerebral palsy</a:t>
            </a:r>
            <a:endParaRPr lang="en-GB" sz="1050" dirty="0">
              <a:cs typeface="Calibri" panose="020F0502020204030204"/>
            </a:endParaRPr>
          </a:p>
          <a:p>
            <a:pPr marL="171450" indent="-171450" algn="just">
              <a:buFont typeface="Wingdings" panose="05000000000000000000" pitchFamily="2" charset="2"/>
              <a:buChar char="Ø"/>
            </a:pPr>
            <a:r>
              <a:rPr lang="en-GB" sz="1050" dirty="0" err="1"/>
              <a:t>drpla</a:t>
            </a:r>
            <a:endParaRPr lang="en-GB" sz="1050" dirty="0">
              <a:cs typeface="Calibri" panose="020F0502020204030204"/>
            </a:endParaRPr>
          </a:p>
        </p:txBody>
      </p:sp>
      <p:pic>
        <p:nvPicPr>
          <p:cNvPr id="8" name="Picture 7">
            <a:extLst>
              <a:ext uri="{FF2B5EF4-FFF2-40B4-BE49-F238E27FC236}">
                <a16:creationId xmlns:a16="http://schemas.microsoft.com/office/drawing/2014/main" id="{8E9AEE98-C1B7-433B-A999-9721301B12A6}"/>
              </a:ext>
            </a:extLst>
          </p:cNvPr>
          <p:cNvPicPr>
            <a:picLocks noChangeAspect="1"/>
          </p:cNvPicPr>
          <p:nvPr/>
        </p:nvPicPr>
        <p:blipFill rotWithShape="1">
          <a:blip r:embed="rId3"/>
          <a:srcRect l="19920" t="24805" r="20880" b="539"/>
          <a:stretch/>
        </p:blipFill>
        <p:spPr>
          <a:xfrm>
            <a:off x="92498" y="3122835"/>
            <a:ext cx="5638800" cy="2559943"/>
          </a:xfrm>
          <a:prstGeom prst="rect">
            <a:avLst/>
          </a:prstGeom>
        </p:spPr>
      </p:pic>
    </p:spTree>
    <p:extLst>
      <p:ext uri="{BB962C8B-B14F-4D97-AF65-F5344CB8AC3E}">
        <p14:creationId xmlns:p14="http://schemas.microsoft.com/office/powerpoint/2010/main" val="3719791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Local Offer</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BF94CFAA-5BEA-430E-8AED-58AE81424489}"/>
              </a:ext>
            </a:extLst>
          </p:cNvPr>
          <p:cNvSpPr txBox="1"/>
          <p:nvPr/>
        </p:nvSpPr>
        <p:spPr>
          <a:xfrm>
            <a:off x="373709" y="1918750"/>
            <a:ext cx="11302383" cy="646331"/>
          </a:xfrm>
          <a:prstGeom prst="rect">
            <a:avLst/>
          </a:prstGeom>
          <a:noFill/>
        </p:spPr>
        <p:txBody>
          <a:bodyPr wrap="square" lIns="91440" tIns="45720" rIns="91440" bIns="45720" rtlCol="0" anchor="t">
            <a:spAutoFit/>
          </a:bodyPr>
          <a:lstStyle/>
          <a:p>
            <a:pPr algn="just"/>
            <a:r>
              <a:rPr lang="en-US" dirty="0"/>
              <a:t>We asked participants if they had viewed the Local Offer for information on equipment, of which 116 participants provided a response.</a:t>
            </a:r>
            <a:endParaRPr lang="en-GB" dirty="0">
              <a:cs typeface="Calibri" panose="020F0502020204030204"/>
            </a:endParaRPr>
          </a:p>
        </p:txBody>
      </p:sp>
      <p:pic>
        <p:nvPicPr>
          <p:cNvPr id="4" name="Picture 3">
            <a:extLst>
              <a:ext uri="{FF2B5EF4-FFF2-40B4-BE49-F238E27FC236}">
                <a16:creationId xmlns:a16="http://schemas.microsoft.com/office/drawing/2014/main" id="{96B49F77-CD12-4419-B091-431445CBE0F0}"/>
              </a:ext>
            </a:extLst>
          </p:cNvPr>
          <p:cNvPicPr>
            <a:picLocks noChangeAspect="1"/>
          </p:cNvPicPr>
          <p:nvPr/>
        </p:nvPicPr>
        <p:blipFill rotWithShape="1">
          <a:blip r:embed="rId3"/>
          <a:srcRect l="20667" t="18793" r="17785"/>
          <a:stretch/>
        </p:blipFill>
        <p:spPr>
          <a:xfrm>
            <a:off x="2496579" y="2275475"/>
            <a:ext cx="5862472" cy="2900616"/>
          </a:xfrm>
          <a:prstGeom prst="rect">
            <a:avLst/>
          </a:prstGeom>
        </p:spPr>
      </p:pic>
      <p:sp>
        <p:nvSpPr>
          <p:cNvPr id="6" name="TextBox 5">
            <a:extLst>
              <a:ext uri="{FF2B5EF4-FFF2-40B4-BE49-F238E27FC236}">
                <a16:creationId xmlns:a16="http://schemas.microsoft.com/office/drawing/2014/main" id="{E612B3FD-EC42-4727-94C4-639604089578}"/>
              </a:ext>
            </a:extLst>
          </p:cNvPr>
          <p:cNvSpPr txBox="1"/>
          <p:nvPr/>
        </p:nvSpPr>
        <p:spPr>
          <a:xfrm>
            <a:off x="650240" y="5509214"/>
            <a:ext cx="8514232" cy="1015663"/>
          </a:xfrm>
          <a:prstGeom prst="rect">
            <a:avLst/>
          </a:prstGeom>
          <a:noFill/>
        </p:spPr>
        <p:txBody>
          <a:bodyPr wrap="square" lIns="91440" tIns="45720" rIns="91440" bIns="45720" rtlCol="0" anchor="t">
            <a:spAutoFit/>
          </a:bodyPr>
          <a:lstStyle/>
          <a:p>
            <a:pPr algn="just"/>
            <a:r>
              <a:rPr lang="en-US" dirty="0"/>
              <a:t>Participants were invited to provide an open-ended comment, of which 3 did:</a:t>
            </a:r>
          </a:p>
          <a:p>
            <a:pPr marL="342900" indent="-342900" algn="just">
              <a:buAutoNum type="arabicPeriod"/>
            </a:pPr>
            <a:r>
              <a:rPr lang="en-US" sz="1400" b="0" i="1" dirty="0">
                <a:solidFill>
                  <a:srgbClr val="333E48"/>
                </a:solidFill>
                <a:effectLst/>
                <a:latin typeface="Calibri"/>
                <a:cs typeface="Calibri"/>
              </a:rPr>
              <a:t>It's improved a great deal recently</a:t>
            </a:r>
          </a:p>
          <a:p>
            <a:pPr marL="342900" indent="-342900" algn="just">
              <a:buFontTx/>
              <a:buAutoNum type="arabicPeriod"/>
            </a:pPr>
            <a:r>
              <a:rPr lang="en-US" sz="1400" b="0" i="1" dirty="0">
                <a:solidFill>
                  <a:srgbClr val="333E48"/>
                </a:solidFill>
                <a:effectLst/>
                <a:latin typeface="Calibri"/>
                <a:cs typeface="Calibri"/>
              </a:rPr>
              <a:t>It does not help people who are both working and are not eligible for benefits</a:t>
            </a:r>
          </a:p>
          <a:p>
            <a:pPr marL="342900" indent="-342900" algn="just">
              <a:buFontTx/>
              <a:buAutoNum type="arabicPeriod"/>
            </a:pPr>
            <a:r>
              <a:rPr lang="en-US" sz="1400" i="1" dirty="0"/>
              <a:t>Hard to navigate the website</a:t>
            </a:r>
            <a:endParaRPr lang="en-GB" sz="1400" i="1">
              <a:cs typeface="Calibri"/>
            </a:endParaRPr>
          </a:p>
        </p:txBody>
      </p:sp>
    </p:spTree>
    <p:extLst>
      <p:ext uri="{BB962C8B-B14F-4D97-AF65-F5344CB8AC3E}">
        <p14:creationId xmlns:p14="http://schemas.microsoft.com/office/powerpoint/2010/main" val="2744764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Access</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BF94CFAA-5BEA-430E-8AED-58AE81424489}"/>
              </a:ext>
            </a:extLst>
          </p:cNvPr>
          <p:cNvSpPr txBox="1"/>
          <p:nvPr/>
        </p:nvSpPr>
        <p:spPr>
          <a:xfrm>
            <a:off x="373709" y="1918750"/>
            <a:ext cx="11302383" cy="646331"/>
          </a:xfrm>
          <a:prstGeom prst="rect">
            <a:avLst/>
          </a:prstGeom>
          <a:noFill/>
        </p:spPr>
        <p:txBody>
          <a:bodyPr wrap="square" lIns="91440" tIns="45720" rIns="91440" bIns="45720" rtlCol="0" anchor="t">
            <a:spAutoFit/>
          </a:bodyPr>
          <a:lstStyle/>
          <a:p>
            <a:pPr algn="just"/>
            <a:r>
              <a:rPr lang="en-US" dirty="0"/>
              <a:t>We asked participants if they knew who to ask if their child or young person needed equipment, of which 115 participants responded.</a:t>
            </a:r>
            <a:endParaRPr lang="en-GB" dirty="0">
              <a:cs typeface="Calibri" panose="020F0502020204030204"/>
            </a:endParaRPr>
          </a:p>
        </p:txBody>
      </p:sp>
      <p:sp>
        <p:nvSpPr>
          <p:cNvPr id="6" name="TextBox 5">
            <a:extLst>
              <a:ext uri="{FF2B5EF4-FFF2-40B4-BE49-F238E27FC236}">
                <a16:creationId xmlns:a16="http://schemas.microsoft.com/office/drawing/2014/main" id="{E612B3FD-EC42-4727-94C4-639604089578}"/>
              </a:ext>
            </a:extLst>
          </p:cNvPr>
          <p:cNvSpPr txBox="1"/>
          <p:nvPr/>
        </p:nvSpPr>
        <p:spPr>
          <a:xfrm>
            <a:off x="6024900" y="2500564"/>
            <a:ext cx="4873675" cy="3508653"/>
          </a:xfrm>
          <a:prstGeom prst="rect">
            <a:avLst/>
          </a:prstGeom>
          <a:noFill/>
        </p:spPr>
        <p:txBody>
          <a:bodyPr wrap="square" lIns="91440" tIns="45720" rIns="91440" bIns="45720" rtlCol="0" anchor="t">
            <a:spAutoFit/>
          </a:bodyPr>
          <a:lstStyle/>
          <a:p>
            <a:pPr algn="just"/>
            <a:r>
              <a:rPr lang="en-US" dirty="0"/>
              <a:t>Of the total number of Participants 26 </a:t>
            </a:r>
            <a:r>
              <a:rPr lang="en-US" dirty="0" err="1"/>
              <a:t>futher</a:t>
            </a:r>
            <a:r>
              <a:rPr lang="en-US" dirty="0"/>
              <a:t> indicated who they would ask. Their responses included:</a:t>
            </a:r>
            <a:endParaRPr lang="en-US"/>
          </a:p>
          <a:p>
            <a:pPr marL="285750" indent="-285750" algn="just">
              <a:buFont typeface="Wingdings" panose="05000000000000000000" pitchFamily="2" charset="2"/>
              <a:buChar char="Ø"/>
            </a:pPr>
            <a:r>
              <a:rPr lang="en-US" sz="1400" dirty="0"/>
              <a:t>Senco</a:t>
            </a:r>
            <a:endParaRPr lang="en-US" sz="1400" dirty="0">
              <a:cs typeface="Calibri" panose="020F0502020204030204"/>
            </a:endParaRPr>
          </a:p>
          <a:p>
            <a:pPr marL="285750" indent="-285750" algn="just">
              <a:buFont typeface="Wingdings" panose="05000000000000000000" pitchFamily="2" charset="2"/>
              <a:buChar char="Ø"/>
            </a:pPr>
            <a:r>
              <a:rPr lang="en-US" sz="1400" dirty="0"/>
              <a:t>PT</a:t>
            </a:r>
            <a:endParaRPr lang="en-US" sz="1400" dirty="0">
              <a:cs typeface="Calibri" panose="020F0502020204030204"/>
            </a:endParaRPr>
          </a:p>
          <a:p>
            <a:pPr marL="285750" indent="-285750" algn="just">
              <a:buFont typeface="Wingdings" panose="05000000000000000000" pitchFamily="2" charset="2"/>
              <a:buChar char="Ø"/>
            </a:pPr>
            <a:r>
              <a:rPr lang="en-US" sz="1400" dirty="0"/>
              <a:t>OT</a:t>
            </a:r>
            <a:endParaRPr lang="en-US" sz="1400" dirty="0">
              <a:cs typeface="Calibri" panose="020F0502020204030204"/>
            </a:endParaRPr>
          </a:p>
          <a:p>
            <a:pPr marL="285750" indent="-285750" algn="just">
              <a:buFont typeface="Wingdings" panose="05000000000000000000" pitchFamily="2" charset="2"/>
              <a:buChar char="Ø"/>
            </a:pPr>
            <a:r>
              <a:rPr lang="en-US" sz="1400" dirty="0"/>
              <a:t>Teacher of Deaf</a:t>
            </a:r>
            <a:endParaRPr lang="en-US" sz="1400" dirty="0">
              <a:cs typeface="Calibri" panose="020F0502020204030204"/>
            </a:endParaRPr>
          </a:p>
          <a:p>
            <a:pPr marL="285750" indent="-285750" algn="just">
              <a:buFont typeface="Wingdings" panose="05000000000000000000" pitchFamily="2" charset="2"/>
              <a:buChar char="Ø"/>
            </a:pPr>
            <a:r>
              <a:rPr lang="en-US" sz="1400" dirty="0"/>
              <a:t>ECC</a:t>
            </a:r>
            <a:endParaRPr lang="en-US" sz="1400" dirty="0">
              <a:cs typeface="Calibri" panose="020F0502020204030204"/>
            </a:endParaRPr>
          </a:p>
          <a:p>
            <a:pPr marL="285750" indent="-285750" algn="just">
              <a:buFont typeface="Wingdings" panose="05000000000000000000" pitchFamily="2" charset="2"/>
              <a:buChar char="Ø"/>
            </a:pPr>
            <a:r>
              <a:rPr lang="en-US" sz="1400" dirty="0"/>
              <a:t>School</a:t>
            </a:r>
            <a:endParaRPr lang="en-US" sz="1400" dirty="0">
              <a:cs typeface="Calibri" panose="020F0502020204030204"/>
            </a:endParaRPr>
          </a:p>
          <a:p>
            <a:pPr marL="285750" indent="-285750" algn="just">
              <a:buFont typeface="Wingdings" panose="05000000000000000000" pitchFamily="2" charset="2"/>
              <a:buChar char="Ø"/>
            </a:pPr>
            <a:r>
              <a:rPr lang="en-US" sz="1400" dirty="0"/>
              <a:t>Social Worker</a:t>
            </a:r>
            <a:endParaRPr lang="en-US" sz="1400" dirty="0">
              <a:cs typeface="Calibri" panose="020F0502020204030204"/>
            </a:endParaRPr>
          </a:p>
          <a:p>
            <a:pPr marL="285750" indent="-285750" algn="just">
              <a:buFont typeface="Wingdings" panose="05000000000000000000" pitchFamily="2" charset="2"/>
              <a:buChar char="Ø"/>
            </a:pPr>
            <a:r>
              <a:rPr lang="en-US" sz="1400" dirty="0"/>
              <a:t>Audiology</a:t>
            </a:r>
            <a:endParaRPr lang="en-US" sz="1400" dirty="0">
              <a:cs typeface="Calibri" panose="020F0502020204030204"/>
            </a:endParaRPr>
          </a:p>
          <a:p>
            <a:pPr marL="285750" indent="-285750" algn="just">
              <a:buFont typeface="Wingdings" panose="05000000000000000000" pitchFamily="2" charset="2"/>
              <a:buChar char="Ø"/>
            </a:pPr>
            <a:r>
              <a:rPr lang="en-US" sz="1400" dirty="0"/>
              <a:t>Diabetic Nursing Team (PAH)</a:t>
            </a:r>
            <a:endParaRPr lang="en-US" sz="1400" dirty="0">
              <a:cs typeface="Calibri" panose="020F0502020204030204"/>
            </a:endParaRPr>
          </a:p>
          <a:p>
            <a:pPr marL="285750" indent="-285750" algn="just">
              <a:buFont typeface="Wingdings" panose="05000000000000000000" pitchFamily="2" charset="2"/>
              <a:buChar char="Ø"/>
            </a:pPr>
            <a:r>
              <a:rPr lang="en-US" sz="1400" dirty="0"/>
              <a:t>Community Nurses</a:t>
            </a:r>
            <a:endParaRPr lang="en-US" sz="1400" dirty="0">
              <a:cs typeface="Calibri" panose="020F0502020204030204"/>
            </a:endParaRPr>
          </a:p>
          <a:p>
            <a:pPr marL="285750" indent="-285750" algn="just">
              <a:buFont typeface="Wingdings" panose="05000000000000000000" pitchFamily="2" charset="2"/>
              <a:buChar char="Ø"/>
            </a:pPr>
            <a:r>
              <a:rPr lang="en-US" sz="1400" dirty="0"/>
              <a:t>CCG</a:t>
            </a:r>
            <a:endParaRPr lang="en-US" sz="1400" dirty="0">
              <a:cs typeface="Calibri" panose="020F0502020204030204"/>
            </a:endParaRPr>
          </a:p>
          <a:p>
            <a:pPr marL="285750" indent="-285750" algn="just">
              <a:buFont typeface="Wingdings" panose="05000000000000000000" pitchFamily="2" charset="2"/>
              <a:buChar char="Ø"/>
            </a:pPr>
            <a:r>
              <a:rPr lang="en-US" sz="1400" dirty="0"/>
              <a:t>Provide</a:t>
            </a:r>
            <a:endParaRPr lang="en-US" sz="1400" dirty="0">
              <a:cs typeface="Calibri" panose="020F0502020204030204"/>
            </a:endParaRPr>
          </a:p>
        </p:txBody>
      </p:sp>
      <p:pic>
        <p:nvPicPr>
          <p:cNvPr id="7" name="Picture 6">
            <a:extLst>
              <a:ext uri="{FF2B5EF4-FFF2-40B4-BE49-F238E27FC236}">
                <a16:creationId xmlns:a16="http://schemas.microsoft.com/office/drawing/2014/main" id="{97E34E50-8638-406D-A374-B133566EC8E0}"/>
              </a:ext>
            </a:extLst>
          </p:cNvPr>
          <p:cNvPicPr>
            <a:picLocks noChangeAspect="1"/>
          </p:cNvPicPr>
          <p:nvPr/>
        </p:nvPicPr>
        <p:blipFill rotWithShape="1">
          <a:blip r:embed="rId3"/>
          <a:srcRect l="24400" t="20313" r="18700" b="4481"/>
          <a:stretch/>
        </p:blipFill>
        <p:spPr>
          <a:xfrm>
            <a:off x="373709" y="2868509"/>
            <a:ext cx="5419725" cy="2578806"/>
          </a:xfrm>
          <a:prstGeom prst="rect">
            <a:avLst/>
          </a:prstGeom>
        </p:spPr>
      </p:pic>
    </p:spTree>
    <p:extLst>
      <p:ext uri="{BB962C8B-B14F-4D97-AF65-F5344CB8AC3E}">
        <p14:creationId xmlns:p14="http://schemas.microsoft.com/office/powerpoint/2010/main" val="619587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Access </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BF94CFAA-5BEA-430E-8AED-58AE81424489}"/>
              </a:ext>
            </a:extLst>
          </p:cNvPr>
          <p:cNvSpPr txBox="1"/>
          <p:nvPr/>
        </p:nvSpPr>
        <p:spPr>
          <a:xfrm>
            <a:off x="373709" y="1854233"/>
            <a:ext cx="11302383" cy="369332"/>
          </a:xfrm>
          <a:prstGeom prst="rect">
            <a:avLst/>
          </a:prstGeom>
          <a:noFill/>
        </p:spPr>
        <p:txBody>
          <a:bodyPr wrap="square" lIns="91440" tIns="45720" rIns="91440" bIns="45720" rtlCol="0" anchor="t">
            <a:spAutoFit/>
          </a:bodyPr>
          <a:lstStyle/>
          <a:p>
            <a:pPr algn="just"/>
            <a:r>
              <a:rPr lang="en-US" dirty="0"/>
              <a:t>We asked participants how they found out who to ask. 56 Participants responded.</a:t>
            </a:r>
            <a:endParaRPr lang="en-GB" dirty="0">
              <a:cs typeface="Calibri" panose="020F0502020204030204"/>
            </a:endParaRPr>
          </a:p>
        </p:txBody>
      </p:sp>
      <p:pic>
        <p:nvPicPr>
          <p:cNvPr id="4" name="Picture 3">
            <a:extLst>
              <a:ext uri="{FF2B5EF4-FFF2-40B4-BE49-F238E27FC236}">
                <a16:creationId xmlns:a16="http://schemas.microsoft.com/office/drawing/2014/main" id="{146F3A2B-4981-4B2C-8B7E-BD79F4D83388}"/>
              </a:ext>
            </a:extLst>
          </p:cNvPr>
          <p:cNvPicPr>
            <a:picLocks noChangeAspect="1"/>
          </p:cNvPicPr>
          <p:nvPr/>
        </p:nvPicPr>
        <p:blipFill rotWithShape="1">
          <a:blip r:embed="rId3"/>
          <a:srcRect l="19400" t="19362" r="17861" b="258"/>
          <a:stretch/>
        </p:blipFill>
        <p:spPr>
          <a:xfrm>
            <a:off x="1439136" y="2499393"/>
            <a:ext cx="6409464" cy="4270086"/>
          </a:xfrm>
          <a:prstGeom prst="rect">
            <a:avLst/>
          </a:prstGeom>
        </p:spPr>
      </p:pic>
    </p:spTree>
    <p:extLst>
      <p:ext uri="{BB962C8B-B14F-4D97-AF65-F5344CB8AC3E}">
        <p14:creationId xmlns:p14="http://schemas.microsoft.com/office/powerpoint/2010/main" val="1254532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Assessment for Equipment</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BF94CFAA-5BEA-430E-8AED-58AE81424489}"/>
              </a:ext>
            </a:extLst>
          </p:cNvPr>
          <p:cNvSpPr txBox="1"/>
          <p:nvPr/>
        </p:nvSpPr>
        <p:spPr>
          <a:xfrm>
            <a:off x="373709" y="1854233"/>
            <a:ext cx="11302383" cy="369332"/>
          </a:xfrm>
          <a:prstGeom prst="rect">
            <a:avLst/>
          </a:prstGeom>
          <a:noFill/>
        </p:spPr>
        <p:txBody>
          <a:bodyPr wrap="square" lIns="91440" tIns="45720" rIns="91440" bIns="45720" rtlCol="0" anchor="t">
            <a:spAutoFit/>
          </a:bodyPr>
          <a:lstStyle/>
          <a:p>
            <a:pPr algn="just"/>
            <a:r>
              <a:rPr lang="en-US" dirty="0"/>
              <a:t>We asked participants how long did they wait for assessment for equipment (new or review)?</a:t>
            </a:r>
            <a:endParaRPr lang="en-GB" dirty="0">
              <a:cs typeface="Calibri" panose="020F0502020204030204"/>
            </a:endParaRPr>
          </a:p>
        </p:txBody>
      </p:sp>
      <p:pic>
        <p:nvPicPr>
          <p:cNvPr id="6" name="Picture 5">
            <a:extLst>
              <a:ext uri="{FF2B5EF4-FFF2-40B4-BE49-F238E27FC236}">
                <a16:creationId xmlns:a16="http://schemas.microsoft.com/office/drawing/2014/main" id="{D4F016D9-C5E4-4C1A-B272-C6DD7F200CB1}"/>
              </a:ext>
            </a:extLst>
          </p:cNvPr>
          <p:cNvPicPr>
            <a:picLocks noChangeAspect="1"/>
          </p:cNvPicPr>
          <p:nvPr/>
        </p:nvPicPr>
        <p:blipFill rotWithShape="1">
          <a:blip r:embed="rId3"/>
          <a:srcRect l="18000" t="19131" r="15001" b="2392"/>
          <a:stretch/>
        </p:blipFill>
        <p:spPr>
          <a:xfrm>
            <a:off x="704850" y="2316148"/>
            <a:ext cx="7677150" cy="4136494"/>
          </a:xfrm>
          <a:prstGeom prst="rect">
            <a:avLst/>
          </a:prstGeom>
        </p:spPr>
      </p:pic>
    </p:spTree>
    <p:extLst>
      <p:ext uri="{BB962C8B-B14F-4D97-AF65-F5344CB8AC3E}">
        <p14:creationId xmlns:p14="http://schemas.microsoft.com/office/powerpoint/2010/main" val="15777809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Assessment for Equipment</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BF94CFAA-5BEA-430E-8AED-58AE81424489}"/>
              </a:ext>
            </a:extLst>
          </p:cNvPr>
          <p:cNvSpPr txBox="1"/>
          <p:nvPr/>
        </p:nvSpPr>
        <p:spPr>
          <a:xfrm>
            <a:off x="514614" y="1846438"/>
            <a:ext cx="11302383" cy="369332"/>
          </a:xfrm>
          <a:prstGeom prst="rect">
            <a:avLst/>
          </a:prstGeom>
          <a:noFill/>
        </p:spPr>
        <p:txBody>
          <a:bodyPr wrap="square" lIns="91440" tIns="45720" rIns="91440" bIns="45720" rtlCol="0" anchor="t">
            <a:spAutoFit/>
          </a:bodyPr>
          <a:lstStyle/>
          <a:p>
            <a:pPr algn="just"/>
            <a:r>
              <a:rPr lang="en-US" dirty="0"/>
              <a:t>We asked participants if storage of equipment was taken into account, of which 53 participants responded.  </a:t>
            </a:r>
            <a:endParaRPr lang="en-GB" dirty="0">
              <a:cs typeface="Calibri" panose="020F0502020204030204"/>
            </a:endParaRPr>
          </a:p>
        </p:txBody>
      </p:sp>
      <p:pic>
        <p:nvPicPr>
          <p:cNvPr id="4" name="Picture 3">
            <a:extLst>
              <a:ext uri="{FF2B5EF4-FFF2-40B4-BE49-F238E27FC236}">
                <a16:creationId xmlns:a16="http://schemas.microsoft.com/office/drawing/2014/main" id="{15589525-BC20-4308-BA33-CC6E28BFE51F}"/>
              </a:ext>
            </a:extLst>
          </p:cNvPr>
          <p:cNvPicPr>
            <a:picLocks noChangeAspect="1"/>
          </p:cNvPicPr>
          <p:nvPr/>
        </p:nvPicPr>
        <p:blipFill rotWithShape="1">
          <a:blip r:embed="rId3"/>
          <a:srcRect l="21733" t="17777" r="20666" b="-462"/>
          <a:stretch/>
        </p:blipFill>
        <p:spPr>
          <a:xfrm>
            <a:off x="609600" y="2568699"/>
            <a:ext cx="7447280" cy="3848668"/>
          </a:xfrm>
          <a:prstGeom prst="rect">
            <a:avLst/>
          </a:prstGeom>
        </p:spPr>
      </p:pic>
    </p:spTree>
    <p:extLst>
      <p:ext uri="{BB962C8B-B14F-4D97-AF65-F5344CB8AC3E}">
        <p14:creationId xmlns:p14="http://schemas.microsoft.com/office/powerpoint/2010/main" val="2103801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Assessment Views and Involvement</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0899" y="5443195"/>
            <a:ext cx="1282034" cy="1176266"/>
          </a:xfrm>
          <a:prstGeom prst="rect">
            <a:avLst/>
          </a:prstGeom>
        </p:spPr>
      </p:pic>
      <p:sp>
        <p:nvSpPr>
          <p:cNvPr id="3" name="TextBox 2">
            <a:extLst>
              <a:ext uri="{FF2B5EF4-FFF2-40B4-BE49-F238E27FC236}">
                <a16:creationId xmlns:a16="http://schemas.microsoft.com/office/drawing/2014/main" id="{BF94CFAA-5BEA-430E-8AED-58AE81424489}"/>
              </a:ext>
            </a:extLst>
          </p:cNvPr>
          <p:cNvSpPr txBox="1"/>
          <p:nvPr/>
        </p:nvSpPr>
        <p:spPr>
          <a:xfrm>
            <a:off x="514614" y="1846438"/>
            <a:ext cx="11302383" cy="369332"/>
          </a:xfrm>
          <a:prstGeom prst="rect">
            <a:avLst/>
          </a:prstGeom>
          <a:noFill/>
        </p:spPr>
        <p:txBody>
          <a:bodyPr wrap="square" lIns="91440" tIns="45720" rIns="91440" bIns="45720" rtlCol="0" anchor="t">
            <a:spAutoFit/>
          </a:bodyPr>
          <a:lstStyle/>
          <a:p>
            <a:pPr algn="just"/>
            <a:r>
              <a:rPr lang="en-US" dirty="0"/>
              <a:t>We asked participants if storage of equipment was taken into account, of which 42 participants responded.  </a:t>
            </a:r>
            <a:endParaRPr lang="en-GB" dirty="0">
              <a:cs typeface="Calibri" panose="020F0502020204030204"/>
            </a:endParaRPr>
          </a:p>
        </p:txBody>
      </p:sp>
      <p:sp>
        <p:nvSpPr>
          <p:cNvPr id="11" name="TextBox 10">
            <a:extLst>
              <a:ext uri="{FF2B5EF4-FFF2-40B4-BE49-F238E27FC236}">
                <a16:creationId xmlns:a16="http://schemas.microsoft.com/office/drawing/2014/main" id="{67CC961B-3E31-4E01-A3F2-295122B2D78A}"/>
              </a:ext>
            </a:extLst>
          </p:cNvPr>
          <p:cNvSpPr txBox="1"/>
          <p:nvPr/>
        </p:nvSpPr>
        <p:spPr>
          <a:xfrm>
            <a:off x="6024900" y="2500564"/>
            <a:ext cx="4873675" cy="4247317"/>
          </a:xfrm>
          <a:prstGeom prst="rect">
            <a:avLst/>
          </a:prstGeom>
          <a:noFill/>
        </p:spPr>
        <p:txBody>
          <a:bodyPr wrap="square" lIns="91440" tIns="45720" rIns="91440" bIns="45720" rtlCol="0" anchor="t">
            <a:spAutoFit/>
          </a:bodyPr>
          <a:lstStyle/>
          <a:p>
            <a:pPr algn="just"/>
            <a:r>
              <a:rPr lang="en-US" sz="1200" b="1" dirty="0"/>
              <a:t>Of the total number of Participants 12 provided further information:</a:t>
            </a:r>
            <a:endParaRPr lang="en-US"/>
          </a:p>
          <a:p>
            <a:pPr marL="171450" indent="-171450" algn="just">
              <a:buFont typeface="Wingdings" panose="05000000000000000000" pitchFamily="2" charset="2"/>
              <a:buChar char="Ø"/>
            </a:pPr>
            <a:r>
              <a:rPr lang="en-US" sz="1200" dirty="0"/>
              <a:t>No assessment </a:t>
            </a:r>
            <a:endParaRPr lang="en-US" sz="1200" dirty="0">
              <a:cs typeface="Calibri" panose="020F0502020204030204"/>
            </a:endParaRPr>
          </a:p>
          <a:p>
            <a:pPr marL="171450" indent="-171450" algn="just">
              <a:buFont typeface="Wingdings" panose="05000000000000000000" pitchFamily="2" charset="2"/>
              <a:buChar char="Ø"/>
            </a:pPr>
            <a:r>
              <a:rPr lang="en-US" sz="1200" dirty="0"/>
              <a:t>Have been told I need equipment but </a:t>
            </a:r>
            <a:r>
              <a:rPr lang="en-US" sz="1200" dirty="0" err="1"/>
              <a:t>nhs</a:t>
            </a:r>
            <a:r>
              <a:rPr lang="en-US" sz="1200" dirty="0"/>
              <a:t> and local council haven't provided. Been waiting since August 2020 at present with no help</a:t>
            </a:r>
            <a:endParaRPr lang="en-US" sz="1200" dirty="0">
              <a:cs typeface="Calibri" panose="020F0502020204030204"/>
            </a:endParaRPr>
          </a:p>
          <a:p>
            <a:pPr marL="171450" indent="-171450" algn="just">
              <a:buFont typeface="Wingdings" panose="05000000000000000000" pitchFamily="2" charset="2"/>
              <a:buChar char="Ø"/>
            </a:pPr>
            <a:r>
              <a:rPr lang="en-US" sz="1200" dirty="0"/>
              <a:t>I don't know </a:t>
            </a:r>
            <a:endParaRPr lang="en-US" sz="1200" dirty="0">
              <a:cs typeface="Calibri" panose="020F0502020204030204"/>
            </a:endParaRPr>
          </a:p>
          <a:p>
            <a:pPr marL="171450" indent="-171450" algn="just">
              <a:buFont typeface="Wingdings" panose="05000000000000000000" pitchFamily="2" charset="2"/>
              <a:buChar char="Ø"/>
            </a:pPr>
            <a:r>
              <a:rPr lang="en-US" sz="1200" dirty="0"/>
              <a:t>I haven’t had an assessment </a:t>
            </a:r>
            <a:endParaRPr lang="en-US" sz="1200" dirty="0">
              <a:cs typeface="Calibri" panose="020F0502020204030204"/>
            </a:endParaRPr>
          </a:p>
          <a:p>
            <a:pPr marL="171450" indent="-171450" algn="just">
              <a:buFont typeface="Wingdings" panose="05000000000000000000" pitchFamily="2" charset="2"/>
              <a:buChar char="Ø"/>
            </a:pPr>
            <a:r>
              <a:rPr lang="en-US" sz="1200" dirty="0"/>
              <a:t>Never had assessment from NHS</a:t>
            </a:r>
            <a:endParaRPr lang="en-US" sz="1200" dirty="0">
              <a:cs typeface="Calibri" panose="020F0502020204030204"/>
            </a:endParaRPr>
          </a:p>
          <a:p>
            <a:pPr marL="171450" indent="-171450" algn="just">
              <a:buFont typeface="Wingdings" panose="05000000000000000000" pitchFamily="2" charset="2"/>
              <a:buChar char="Ø"/>
            </a:pPr>
            <a:r>
              <a:rPr lang="en-US" sz="1200" dirty="0"/>
              <a:t>I don’t think either of our opinions were included or listened to.</a:t>
            </a:r>
            <a:endParaRPr lang="en-US" sz="1200" dirty="0">
              <a:cs typeface="Calibri" panose="020F0502020204030204"/>
            </a:endParaRPr>
          </a:p>
          <a:p>
            <a:pPr marL="171450" indent="-171450" algn="just">
              <a:buFont typeface="Wingdings" panose="05000000000000000000" pitchFamily="2" charset="2"/>
              <a:buChar char="Ø"/>
            </a:pPr>
            <a:r>
              <a:rPr lang="en-US" sz="1200" dirty="0"/>
              <a:t>None of the above </a:t>
            </a:r>
            <a:endParaRPr lang="en-US" sz="1200" dirty="0">
              <a:cs typeface="Calibri" panose="020F0502020204030204"/>
            </a:endParaRPr>
          </a:p>
          <a:p>
            <a:pPr marL="171450" indent="-171450" algn="just">
              <a:buFont typeface="Wingdings" panose="05000000000000000000" pitchFamily="2" charset="2"/>
              <a:buChar char="Ø"/>
            </a:pPr>
            <a:r>
              <a:rPr lang="en-US" sz="1200" dirty="0"/>
              <a:t>My views and knowledge of my child's needs was very much valued and respected. My child's own views were not included as he has no speech and SLD. Question above regarding how long did we wait for equipment to be supplied after assessment varied on the item. </a:t>
            </a:r>
            <a:endParaRPr lang="en-US" sz="1200" dirty="0">
              <a:cs typeface="Calibri" panose="020F0502020204030204"/>
            </a:endParaRPr>
          </a:p>
          <a:p>
            <a:pPr marL="171450" indent="-171450" algn="just">
              <a:buFont typeface="Wingdings" panose="05000000000000000000" pitchFamily="2" charset="2"/>
              <a:buChar char="Ø"/>
            </a:pPr>
            <a:r>
              <a:rPr lang="en-US" sz="1200" dirty="0"/>
              <a:t>I am not sure </a:t>
            </a:r>
            <a:endParaRPr lang="en-US" sz="1200" dirty="0">
              <a:cs typeface="Calibri" panose="020F0502020204030204"/>
            </a:endParaRPr>
          </a:p>
          <a:p>
            <a:pPr marL="171450" indent="-171450" algn="just">
              <a:buFont typeface="Wingdings" panose="05000000000000000000" pitchFamily="2" charset="2"/>
              <a:buChar char="Ø"/>
            </a:pPr>
            <a:r>
              <a:rPr lang="en-US" sz="1200" dirty="0"/>
              <a:t>We advised what we needed but spent almost a year being told what we should have (which was different to our requested item) after other trials were proven to be unsuitable we eventually got the original chair we requested about 2 years 4 months after our request. </a:t>
            </a:r>
            <a:endParaRPr lang="en-US" sz="1200" dirty="0">
              <a:cs typeface="Calibri" panose="020F0502020204030204"/>
            </a:endParaRPr>
          </a:p>
          <a:p>
            <a:pPr marL="171450" indent="-171450" algn="just">
              <a:buFont typeface="Wingdings" panose="05000000000000000000" pitchFamily="2" charset="2"/>
              <a:buChar char="Ø"/>
            </a:pPr>
            <a:r>
              <a:rPr lang="en-US" sz="1200" dirty="0"/>
              <a:t>was not asked and had to buy myself for my child for both home and school</a:t>
            </a:r>
            <a:endParaRPr lang="en-US" sz="1200" dirty="0">
              <a:cs typeface="Calibri" panose="020F0502020204030204"/>
            </a:endParaRPr>
          </a:p>
          <a:p>
            <a:pPr marL="171450" indent="-171450" algn="just">
              <a:buFont typeface="Wingdings" panose="05000000000000000000" pitchFamily="2" charset="2"/>
              <a:buChar char="Ø"/>
            </a:pPr>
            <a:r>
              <a:rPr lang="en-US" sz="1200" dirty="0"/>
              <a:t>Varies on different equipment/services </a:t>
            </a:r>
            <a:endParaRPr lang="en-US" sz="1200" dirty="0">
              <a:cs typeface="Calibri" panose="020F0502020204030204"/>
            </a:endParaRPr>
          </a:p>
          <a:p>
            <a:pPr algn="just"/>
            <a:endParaRPr lang="en-US" dirty="0">
              <a:cs typeface="Calibri" panose="020F0502020204030204"/>
            </a:endParaRPr>
          </a:p>
        </p:txBody>
      </p:sp>
      <p:pic>
        <p:nvPicPr>
          <p:cNvPr id="4" name="Picture 3">
            <a:extLst>
              <a:ext uri="{FF2B5EF4-FFF2-40B4-BE49-F238E27FC236}">
                <a16:creationId xmlns:a16="http://schemas.microsoft.com/office/drawing/2014/main" id="{232631DA-A2DA-4AC8-A6BD-26F712F2EE61}"/>
              </a:ext>
            </a:extLst>
          </p:cNvPr>
          <p:cNvPicPr>
            <a:picLocks noChangeAspect="1"/>
          </p:cNvPicPr>
          <p:nvPr/>
        </p:nvPicPr>
        <p:blipFill>
          <a:blip r:embed="rId3"/>
          <a:stretch>
            <a:fillRect/>
          </a:stretch>
        </p:blipFill>
        <p:spPr>
          <a:xfrm>
            <a:off x="572493" y="3015124"/>
            <a:ext cx="5149423" cy="2951563"/>
          </a:xfrm>
          <a:prstGeom prst="rect">
            <a:avLst/>
          </a:prstGeom>
        </p:spPr>
      </p:pic>
    </p:spTree>
    <p:extLst>
      <p:ext uri="{BB962C8B-B14F-4D97-AF65-F5344CB8AC3E}">
        <p14:creationId xmlns:p14="http://schemas.microsoft.com/office/powerpoint/2010/main" val="34968055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Future Needs</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BF94CFAA-5BEA-430E-8AED-58AE81424489}"/>
              </a:ext>
            </a:extLst>
          </p:cNvPr>
          <p:cNvSpPr txBox="1"/>
          <p:nvPr/>
        </p:nvSpPr>
        <p:spPr>
          <a:xfrm>
            <a:off x="514614" y="1846438"/>
            <a:ext cx="11302383" cy="923330"/>
          </a:xfrm>
          <a:prstGeom prst="rect">
            <a:avLst/>
          </a:prstGeom>
          <a:noFill/>
        </p:spPr>
        <p:txBody>
          <a:bodyPr wrap="square" lIns="91440" tIns="45720" rIns="91440" bIns="45720" rtlCol="0" anchor="t">
            <a:spAutoFit/>
          </a:bodyPr>
          <a:lstStyle/>
          <a:p>
            <a:pPr algn="just"/>
            <a:r>
              <a:rPr lang="en-US" dirty="0"/>
              <a:t>We asked participants if they felt that the future needs of their child or young person were considered in the assessment, for example;  growth, progression, deterioration, or regression of condition and need. 55 participants responded. </a:t>
            </a:r>
            <a:endParaRPr lang="en-GB" dirty="0">
              <a:cs typeface="Calibri" panose="020F0502020204030204"/>
            </a:endParaRPr>
          </a:p>
        </p:txBody>
      </p:sp>
      <p:pic>
        <p:nvPicPr>
          <p:cNvPr id="6" name="Picture 5">
            <a:extLst>
              <a:ext uri="{FF2B5EF4-FFF2-40B4-BE49-F238E27FC236}">
                <a16:creationId xmlns:a16="http://schemas.microsoft.com/office/drawing/2014/main" id="{B47A8A98-A228-4080-B188-6E419074E4A5}"/>
              </a:ext>
            </a:extLst>
          </p:cNvPr>
          <p:cNvPicPr>
            <a:picLocks noChangeAspect="1"/>
          </p:cNvPicPr>
          <p:nvPr/>
        </p:nvPicPr>
        <p:blipFill rotWithShape="1">
          <a:blip r:embed="rId3"/>
          <a:srcRect l="20027" t="23700" r="17785" b="2717"/>
          <a:stretch/>
        </p:blipFill>
        <p:spPr>
          <a:xfrm>
            <a:off x="866816" y="2943252"/>
            <a:ext cx="7550498" cy="3466368"/>
          </a:xfrm>
          <a:prstGeom prst="rect">
            <a:avLst/>
          </a:prstGeom>
        </p:spPr>
      </p:pic>
    </p:spTree>
    <p:extLst>
      <p:ext uri="{BB962C8B-B14F-4D97-AF65-F5344CB8AC3E}">
        <p14:creationId xmlns:p14="http://schemas.microsoft.com/office/powerpoint/2010/main" val="348777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Future Needs</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BF94CFAA-5BEA-430E-8AED-58AE81424489}"/>
              </a:ext>
            </a:extLst>
          </p:cNvPr>
          <p:cNvSpPr txBox="1"/>
          <p:nvPr/>
        </p:nvSpPr>
        <p:spPr>
          <a:xfrm>
            <a:off x="435283" y="1846438"/>
            <a:ext cx="11302383" cy="646331"/>
          </a:xfrm>
          <a:prstGeom prst="rect">
            <a:avLst/>
          </a:prstGeom>
          <a:noFill/>
        </p:spPr>
        <p:txBody>
          <a:bodyPr wrap="square" lIns="91440" tIns="45720" rIns="91440" bIns="45720" rtlCol="0" anchor="t">
            <a:spAutoFit/>
          </a:bodyPr>
          <a:lstStyle/>
          <a:p>
            <a:pPr algn="just"/>
            <a:r>
              <a:rPr lang="en-US" dirty="0"/>
              <a:t>We asked participants if the therapist discussed what equipment might be needed in the future, of which 62 participants responded.</a:t>
            </a:r>
            <a:endParaRPr lang="en-GB" dirty="0">
              <a:cs typeface="Calibri" panose="020F0502020204030204"/>
            </a:endParaRPr>
          </a:p>
        </p:txBody>
      </p:sp>
      <p:pic>
        <p:nvPicPr>
          <p:cNvPr id="4" name="Picture 3">
            <a:extLst>
              <a:ext uri="{FF2B5EF4-FFF2-40B4-BE49-F238E27FC236}">
                <a16:creationId xmlns:a16="http://schemas.microsoft.com/office/drawing/2014/main" id="{68D18ABF-1647-4772-B681-B8C6D20D555C}"/>
              </a:ext>
            </a:extLst>
          </p:cNvPr>
          <p:cNvPicPr>
            <a:picLocks noChangeAspect="1"/>
          </p:cNvPicPr>
          <p:nvPr/>
        </p:nvPicPr>
        <p:blipFill rotWithShape="1">
          <a:blip r:embed="rId3"/>
          <a:srcRect l="20560" t="18401" r="19174" b="4135"/>
          <a:stretch/>
        </p:blipFill>
        <p:spPr>
          <a:xfrm>
            <a:off x="628676" y="2563151"/>
            <a:ext cx="7560284" cy="3887106"/>
          </a:xfrm>
          <a:prstGeom prst="rect">
            <a:avLst/>
          </a:prstGeom>
        </p:spPr>
      </p:pic>
    </p:spTree>
    <p:extLst>
      <p:ext uri="{BB962C8B-B14F-4D97-AF65-F5344CB8AC3E}">
        <p14:creationId xmlns:p14="http://schemas.microsoft.com/office/powerpoint/2010/main" val="17879416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Access </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BF94CFAA-5BEA-430E-8AED-58AE81424489}"/>
              </a:ext>
            </a:extLst>
          </p:cNvPr>
          <p:cNvSpPr txBox="1"/>
          <p:nvPr/>
        </p:nvSpPr>
        <p:spPr>
          <a:xfrm>
            <a:off x="435283" y="1846438"/>
            <a:ext cx="11302383" cy="369332"/>
          </a:xfrm>
          <a:prstGeom prst="rect">
            <a:avLst/>
          </a:prstGeom>
          <a:noFill/>
        </p:spPr>
        <p:txBody>
          <a:bodyPr wrap="square" lIns="91440" tIns="45720" rIns="91440" bIns="45720" rtlCol="0" anchor="t">
            <a:spAutoFit/>
          </a:bodyPr>
          <a:lstStyle/>
          <a:p>
            <a:pPr algn="just"/>
            <a:r>
              <a:rPr lang="en-US" dirty="0"/>
              <a:t>We asked participants if they had accessed equipment from a charity. 67 Participants responded.</a:t>
            </a:r>
            <a:endParaRPr lang="en-GB" dirty="0">
              <a:cs typeface="Calibri" panose="020F0502020204030204"/>
            </a:endParaRPr>
          </a:p>
        </p:txBody>
      </p:sp>
      <p:pic>
        <p:nvPicPr>
          <p:cNvPr id="6" name="Picture 5">
            <a:extLst>
              <a:ext uri="{FF2B5EF4-FFF2-40B4-BE49-F238E27FC236}">
                <a16:creationId xmlns:a16="http://schemas.microsoft.com/office/drawing/2014/main" id="{01A748A5-1CE6-4E8F-9F65-E308A7EDD3EF}"/>
              </a:ext>
            </a:extLst>
          </p:cNvPr>
          <p:cNvPicPr>
            <a:picLocks noChangeAspect="1"/>
          </p:cNvPicPr>
          <p:nvPr/>
        </p:nvPicPr>
        <p:blipFill rotWithShape="1">
          <a:blip r:embed="rId3"/>
          <a:srcRect l="20880" t="21656" r="17785" b="-8860"/>
          <a:stretch/>
        </p:blipFill>
        <p:spPr>
          <a:xfrm>
            <a:off x="435283" y="3015695"/>
            <a:ext cx="5452928" cy="2791034"/>
          </a:xfrm>
          <a:prstGeom prst="rect">
            <a:avLst/>
          </a:prstGeom>
        </p:spPr>
      </p:pic>
      <p:sp>
        <p:nvSpPr>
          <p:cNvPr id="7" name="TextBox 6">
            <a:extLst>
              <a:ext uri="{FF2B5EF4-FFF2-40B4-BE49-F238E27FC236}">
                <a16:creationId xmlns:a16="http://schemas.microsoft.com/office/drawing/2014/main" id="{487ABA24-0B84-4F3F-9B6D-B52DE2D8E4DF}"/>
              </a:ext>
            </a:extLst>
          </p:cNvPr>
          <p:cNvSpPr txBox="1"/>
          <p:nvPr/>
        </p:nvSpPr>
        <p:spPr>
          <a:xfrm>
            <a:off x="5669936" y="2508672"/>
            <a:ext cx="3847465" cy="4555093"/>
          </a:xfrm>
          <a:prstGeom prst="rect">
            <a:avLst/>
          </a:prstGeom>
          <a:noFill/>
        </p:spPr>
        <p:txBody>
          <a:bodyPr wrap="square" lIns="91440" tIns="45720" rIns="91440" bIns="45720" rtlCol="0" anchor="t">
            <a:spAutoFit/>
          </a:bodyPr>
          <a:lstStyle/>
          <a:p>
            <a:pPr algn="just"/>
            <a:r>
              <a:rPr lang="en-US" dirty="0"/>
              <a:t>Of the total number of Participants 10 provided further information:</a:t>
            </a:r>
            <a:endParaRPr lang="en-US"/>
          </a:p>
          <a:p>
            <a:pPr marL="285750" indent="-285750" algn="just">
              <a:buFont typeface="Wingdings" panose="05000000000000000000" pitchFamily="2" charset="2"/>
              <a:buChar char="Ø"/>
            </a:pPr>
            <a:r>
              <a:rPr lang="en-US" sz="1400" dirty="0"/>
              <a:t>whizz kids for power chair risers </a:t>
            </a:r>
            <a:endParaRPr lang="en-US" sz="1400" dirty="0">
              <a:cs typeface="Calibri" panose="020F0502020204030204"/>
            </a:endParaRPr>
          </a:p>
          <a:p>
            <a:pPr marL="285750" indent="-285750" algn="just">
              <a:buFont typeface="Wingdings" panose="05000000000000000000" pitchFamily="2" charset="2"/>
              <a:buChar char="Ø"/>
            </a:pPr>
            <a:r>
              <a:rPr lang="en-US" sz="1400" dirty="0"/>
              <a:t>Designability and family fund</a:t>
            </a:r>
            <a:endParaRPr lang="en-US" sz="1400" dirty="0">
              <a:cs typeface="Calibri" panose="020F0502020204030204"/>
            </a:endParaRPr>
          </a:p>
          <a:p>
            <a:pPr marL="285750" indent="-285750" algn="just">
              <a:buFont typeface="Wingdings" panose="05000000000000000000" pitchFamily="2" charset="2"/>
              <a:buChar char="Ø"/>
            </a:pPr>
            <a:r>
              <a:rPr lang="en-US" sz="1400" dirty="0"/>
              <a:t>Trike and sleep system</a:t>
            </a:r>
            <a:endParaRPr lang="en-US" sz="1400" dirty="0">
              <a:cs typeface="Calibri" panose="020F0502020204030204"/>
            </a:endParaRPr>
          </a:p>
          <a:p>
            <a:pPr marL="285750" indent="-285750" algn="just">
              <a:buFont typeface="Wingdings" panose="05000000000000000000" pitchFamily="2" charset="2"/>
              <a:buChar char="Ø"/>
            </a:pPr>
            <a:r>
              <a:rPr lang="en-US" sz="1400" dirty="0"/>
              <a:t>New life </a:t>
            </a:r>
            <a:endParaRPr lang="en-US" sz="1400" dirty="0">
              <a:cs typeface="Calibri" panose="020F0502020204030204"/>
            </a:endParaRPr>
          </a:p>
          <a:p>
            <a:pPr marL="285750" indent="-285750" algn="just">
              <a:buFont typeface="Wingdings" panose="05000000000000000000" pitchFamily="2" charset="2"/>
              <a:buChar char="Ø"/>
            </a:pPr>
            <a:r>
              <a:rPr lang="en-US" sz="1400" dirty="0"/>
              <a:t>Emergency safety bed from Newlife Charity while working with SC OT</a:t>
            </a:r>
            <a:endParaRPr lang="en-US" sz="1400" dirty="0">
              <a:cs typeface="Calibri" panose="020F0502020204030204"/>
            </a:endParaRPr>
          </a:p>
          <a:p>
            <a:pPr marL="285750" indent="-285750" algn="just">
              <a:buFont typeface="Wingdings" panose="05000000000000000000" pitchFamily="2" charset="2"/>
              <a:buChar char="Ø"/>
            </a:pPr>
            <a:r>
              <a:rPr lang="en-US" sz="1400" dirty="0"/>
              <a:t>New Life</a:t>
            </a:r>
            <a:endParaRPr lang="en-US" sz="1400" dirty="0">
              <a:cs typeface="Calibri" panose="020F0502020204030204"/>
            </a:endParaRPr>
          </a:p>
          <a:p>
            <a:pPr marL="285750" indent="-285750" algn="just">
              <a:buFont typeface="Wingdings" panose="05000000000000000000" pitchFamily="2" charset="2"/>
              <a:buChar char="Ø"/>
            </a:pPr>
            <a:r>
              <a:rPr lang="en-US" sz="1400" dirty="0"/>
              <a:t>walking frame, no more tears</a:t>
            </a:r>
            <a:endParaRPr lang="en-US" sz="1400" dirty="0">
              <a:cs typeface="Calibri" panose="020F0502020204030204"/>
            </a:endParaRPr>
          </a:p>
          <a:p>
            <a:pPr marL="285750" indent="-285750" algn="just">
              <a:buFont typeface="Wingdings" panose="05000000000000000000" pitchFamily="2" charset="2"/>
              <a:buChar char="Ø"/>
            </a:pPr>
            <a:r>
              <a:rPr lang="en-US" sz="1400" dirty="0"/>
              <a:t>Wheelchair &amp; been told to approach charity for portable coding movie hoist </a:t>
            </a:r>
            <a:endParaRPr lang="en-US" sz="1400" dirty="0">
              <a:cs typeface="Calibri" panose="020F0502020204030204"/>
            </a:endParaRPr>
          </a:p>
          <a:p>
            <a:pPr marL="285750" indent="-285750" algn="just">
              <a:buFont typeface="Wingdings" panose="05000000000000000000" pitchFamily="2" charset="2"/>
              <a:buChar char="Ø"/>
            </a:pPr>
            <a:r>
              <a:rPr lang="en-US" sz="1400" dirty="0"/>
              <a:t>Wheelchair/SEN buggy - Catalyst and Colchester Children's Charity</a:t>
            </a:r>
            <a:endParaRPr lang="en-US" sz="1400" dirty="0">
              <a:cs typeface="Calibri" panose="020F0502020204030204"/>
            </a:endParaRPr>
          </a:p>
          <a:p>
            <a:pPr marL="285750" indent="-285750" algn="just">
              <a:buFont typeface="Wingdings" panose="05000000000000000000" pitchFamily="2" charset="2"/>
              <a:buChar char="Ø"/>
            </a:pPr>
            <a:r>
              <a:rPr lang="en-US" sz="1400" dirty="0"/>
              <a:t>Floor sitter from wipe away those tears</a:t>
            </a:r>
            <a:endParaRPr lang="en-US" sz="1400" dirty="0">
              <a:cs typeface="Calibri" panose="020F0502020204030204"/>
            </a:endParaRPr>
          </a:p>
          <a:p>
            <a:pPr algn="just"/>
            <a:endParaRPr lang="en-US" dirty="0">
              <a:cs typeface="Calibri" panose="020F0502020204030204"/>
            </a:endParaRPr>
          </a:p>
          <a:p>
            <a:pPr algn="just"/>
            <a:endParaRPr lang="en-US" dirty="0">
              <a:cs typeface="Calibri" panose="020F0502020204030204"/>
            </a:endParaRPr>
          </a:p>
          <a:p>
            <a:endParaRPr lang="en-US" dirty="0"/>
          </a:p>
          <a:p>
            <a:endParaRPr lang="en-US" dirty="0"/>
          </a:p>
        </p:txBody>
      </p:sp>
    </p:spTree>
    <p:extLst>
      <p:ext uri="{BB962C8B-B14F-4D97-AF65-F5344CB8AC3E}">
        <p14:creationId xmlns:p14="http://schemas.microsoft.com/office/powerpoint/2010/main" val="4657237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Access </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BF94CFAA-5BEA-430E-8AED-58AE81424489}"/>
              </a:ext>
            </a:extLst>
          </p:cNvPr>
          <p:cNvSpPr txBox="1"/>
          <p:nvPr/>
        </p:nvSpPr>
        <p:spPr>
          <a:xfrm>
            <a:off x="435283" y="1846438"/>
            <a:ext cx="11302383" cy="369332"/>
          </a:xfrm>
          <a:prstGeom prst="rect">
            <a:avLst/>
          </a:prstGeom>
          <a:noFill/>
        </p:spPr>
        <p:txBody>
          <a:bodyPr wrap="square" lIns="91440" tIns="45720" rIns="91440" bIns="45720" rtlCol="0" anchor="t">
            <a:spAutoFit/>
          </a:bodyPr>
          <a:lstStyle/>
          <a:p>
            <a:pPr algn="just"/>
            <a:r>
              <a:rPr lang="en-US" dirty="0"/>
              <a:t>We asked participants if they have self-purchased any equipment? 71 Participants responded.</a:t>
            </a:r>
            <a:endParaRPr lang="en-GB" dirty="0">
              <a:cs typeface="Calibri" panose="020F0502020204030204"/>
            </a:endParaRPr>
          </a:p>
        </p:txBody>
      </p:sp>
      <p:pic>
        <p:nvPicPr>
          <p:cNvPr id="4" name="Picture 3">
            <a:extLst>
              <a:ext uri="{FF2B5EF4-FFF2-40B4-BE49-F238E27FC236}">
                <a16:creationId xmlns:a16="http://schemas.microsoft.com/office/drawing/2014/main" id="{CB6FBAB0-1A3D-4D33-9500-840108398CB9}"/>
              </a:ext>
            </a:extLst>
          </p:cNvPr>
          <p:cNvPicPr>
            <a:picLocks noChangeAspect="1"/>
          </p:cNvPicPr>
          <p:nvPr/>
        </p:nvPicPr>
        <p:blipFill rotWithShape="1">
          <a:blip r:embed="rId3"/>
          <a:srcRect l="20268" t="18050" r="16233" b="-5817"/>
          <a:stretch/>
        </p:blipFill>
        <p:spPr>
          <a:xfrm>
            <a:off x="1131844" y="2654901"/>
            <a:ext cx="7324726" cy="3644592"/>
          </a:xfrm>
          <a:prstGeom prst="rect">
            <a:avLst/>
          </a:prstGeom>
        </p:spPr>
      </p:pic>
    </p:spTree>
    <p:extLst>
      <p:ext uri="{BB962C8B-B14F-4D97-AF65-F5344CB8AC3E}">
        <p14:creationId xmlns:p14="http://schemas.microsoft.com/office/powerpoint/2010/main" val="12880866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Access </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BF94CFAA-5BEA-430E-8AED-58AE81424489}"/>
              </a:ext>
            </a:extLst>
          </p:cNvPr>
          <p:cNvSpPr txBox="1"/>
          <p:nvPr/>
        </p:nvSpPr>
        <p:spPr>
          <a:xfrm>
            <a:off x="435283" y="1846438"/>
            <a:ext cx="11302383" cy="923330"/>
          </a:xfrm>
          <a:prstGeom prst="rect">
            <a:avLst/>
          </a:prstGeom>
          <a:noFill/>
        </p:spPr>
        <p:txBody>
          <a:bodyPr wrap="square" rtlCol="0">
            <a:spAutoFit/>
          </a:bodyPr>
          <a:lstStyle/>
          <a:p>
            <a:r>
              <a:rPr lang="en-US" dirty="0"/>
              <a:t>Of the 71 Participants who confirmed if they self-purchased any equipment, 37 of them provided open ended comments. A select of them are shown below:</a:t>
            </a:r>
          </a:p>
          <a:p>
            <a:r>
              <a:rPr lang="en-US" dirty="0"/>
              <a:t> </a:t>
            </a:r>
            <a:endParaRPr lang="en-GB" dirty="0"/>
          </a:p>
        </p:txBody>
      </p:sp>
      <p:sp>
        <p:nvSpPr>
          <p:cNvPr id="6" name="TextBox 5">
            <a:extLst>
              <a:ext uri="{FF2B5EF4-FFF2-40B4-BE49-F238E27FC236}">
                <a16:creationId xmlns:a16="http://schemas.microsoft.com/office/drawing/2014/main" id="{05085688-2894-496B-8CA8-0BD25FA74160}"/>
              </a:ext>
            </a:extLst>
          </p:cNvPr>
          <p:cNvSpPr txBox="1"/>
          <p:nvPr/>
        </p:nvSpPr>
        <p:spPr>
          <a:xfrm>
            <a:off x="362065" y="2641043"/>
            <a:ext cx="2684492" cy="64633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dirty="0"/>
              <a:t>A New more supportive Pushchair.</a:t>
            </a:r>
            <a:endParaRPr lang="en-GB" dirty="0">
              <a:cs typeface="Calibri" panose="020F0502020204030204"/>
            </a:endParaRPr>
          </a:p>
        </p:txBody>
      </p:sp>
      <p:sp>
        <p:nvSpPr>
          <p:cNvPr id="7" name="TextBox 6">
            <a:extLst>
              <a:ext uri="{FF2B5EF4-FFF2-40B4-BE49-F238E27FC236}">
                <a16:creationId xmlns:a16="http://schemas.microsoft.com/office/drawing/2014/main" id="{21F706A4-E80F-448F-8CC5-DF40535B15C3}"/>
              </a:ext>
            </a:extLst>
          </p:cNvPr>
          <p:cNvSpPr txBox="1"/>
          <p:nvPr/>
        </p:nvSpPr>
        <p:spPr>
          <a:xfrm>
            <a:off x="7129642" y="2654185"/>
            <a:ext cx="2627907" cy="64633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GB" dirty="0"/>
              <a:t>Wheelchair walker bath support</a:t>
            </a:r>
            <a:endParaRPr lang="en-US"/>
          </a:p>
        </p:txBody>
      </p:sp>
      <p:sp>
        <p:nvSpPr>
          <p:cNvPr id="8" name="TextBox 7">
            <a:extLst>
              <a:ext uri="{FF2B5EF4-FFF2-40B4-BE49-F238E27FC236}">
                <a16:creationId xmlns:a16="http://schemas.microsoft.com/office/drawing/2014/main" id="{A812EBF7-C806-4D0B-87A8-AFBF6F8422FB}"/>
              </a:ext>
            </a:extLst>
          </p:cNvPr>
          <p:cNvSpPr txBox="1"/>
          <p:nvPr/>
        </p:nvSpPr>
        <p:spPr>
          <a:xfrm>
            <a:off x="3360547" y="2690336"/>
            <a:ext cx="3248025" cy="147732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r>
              <a:rPr lang="en-US" dirty="0"/>
              <a:t>Continence equipment, communication tools, educational equipment, sensory room equipment suggested by the OT, cushions, books,</a:t>
            </a:r>
            <a:endParaRPr lang="en-GB" dirty="0">
              <a:cs typeface="Calibri" panose="020F0502020204030204"/>
            </a:endParaRPr>
          </a:p>
        </p:txBody>
      </p:sp>
      <p:sp>
        <p:nvSpPr>
          <p:cNvPr id="9" name="TextBox 8">
            <a:extLst>
              <a:ext uri="{FF2B5EF4-FFF2-40B4-BE49-F238E27FC236}">
                <a16:creationId xmlns:a16="http://schemas.microsoft.com/office/drawing/2014/main" id="{E3B95527-EFCC-43AE-936A-EA5216CC8281}"/>
              </a:ext>
            </a:extLst>
          </p:cNvPr>
          <p:cNvSpPr txBox="1"/>
          <p:nvPr/>
        </p:nvSpPr>
        <p:spPr>
          <a:xfrm>
            <a:off x="336559" y="4546082"/>
            <a:ext cx="4346764" cy="147732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dirty="0"/>
              <a:t>Buggy - required due to safety from harm, emotional security and unable to walk distances. Knew we would not qualify for wheelchair services at that. Specialist car seat for our car, </a:t>
            </a:r>
            <a:endParaRPr lang="en-GB" dirty="0">
              <a:cs typeface="Calibri" panose="020F0502020204030204"/>
            </a:endParaRPr>
          </a:p>
        </p:txBody>
      </p:sp>
      <p:sp>
        <p:nvSpPr>
          <p:cNvPr id="10" name="TextBox 9">
            <a:extLst>
              <a:ext uri="{FF2B5EF4-FFF2-40B4-BE49-F238E27FC236}">
                <a16:creationId xmlns:a16="http://schemas.microsoft.com/office/drawing/2014/main" id="{1B290CC3-428F-43B4-B560-626E4672B08A}"/>
              </a:ext>
            </a:extLst>
          </p:cNvPr>
          <p:cNvSpPr txBox="1"/>
          <p:nvPr/>
        </p:nvSpPr>
        <p:spPr>
          <a:xfrm>
            <a:off x="362065" y="3788446"/>
            <a:ext cx="1989644" cy="369332"/>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GB" dirty="0"/>
              <a:t>Pushchair and bed</a:t>
            </a:r>
          </a:p>
        </p:txBody>
      </p:sp>
      <p:sp>
        <p:nvSpPr>
          <p:cNvPr id="11" name="TextBox 10">
            <a:extLst>
              <a:ext uri="{FF2B5EF4-FFF2-40B4-BE49-F238E27FC236}">
                <a16:creationId xmlns:a16="http://schemas.microsoft.com/office/drawing/2014/main" id="{BCC90CDB-4C4D-4A1A-9FA3-A12CCACEAF9E}"/>
              </a:ext>
            </a:extLst>
          </p:cNvPr>
          <p:cNvSpPr txBox="1"/>
          <p:nvPr/>
        </p:nvSpPr>
        <p:spPr>
          <a:xfrm>
            <a:off x="7104838" y="3664666"/>
            <a:ext cx="1850167" cy="175432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dirty="0"/>
              <a:t>Indoor chair, Outdoor 3 wheel jogger buggy, new mattress, height adjustable shower bench</a:t>
            </a:r>
            <a:endParaRPr lang="en-GB" dirty="0">
              <a:cs typeface="Calibri" panose="020F0502020204030204"/>
            </a:endParaRPr>
          </a:p>
        </p:txBody>
      </p:sp>
      <p:sp>
        <p:nvSpPr>
          <p:cNvPr id="12" name="TextBox 11">
            <a:extLst>
              <a:ext uri="{FF2B5EF4-FFF2-40B4-BE49-F238E27FC236}">
                <a16:creationId xmlns:a16="http://schemas.microsoft.com/office/drawing/2014/main" id="{F848ED96-98CF-4D57-8158-D6D71A45D2CD}"/>
              </a:ext>
            </a:extLst>
          </p:cNvPr>
          <p:cNvSpPr txBox="1"/>
          <p:nvPr/>
        </p:nvSpPr>
        <p:spPr>
          <a:xfrm>
            <a:off x="4984559" y="4595641"/>
            <a:ext cx="1751521" cy="203132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dirty="0"/>
              <a:t>Sensory equipment including, sensory wall, sensory garden and bed, trampoline. </a:t>
            </a:r>
            <a:endParaRPr lang="en-GB" dirty="0">
              <a:cs typeface="Calibri" panose="020F0502020204030204"/>
            </a:endParaRPr>
          </a:p>
        </p:txBody>
      </p:sp>
      <p:sp>
        <p:nvSpPr>
          <p:cNvPr id="13" name="TextBox 12">
            <a:extLst>
              <a:ext uri="{FF2B5EF4-FFF2-40B4-BE49-F238E27FC236}">
                <a16:creationId xmlns:a16="http://schemas.microsoft.com/office/drawing/2014/main" id="{F53397E2-9F97-4688-BE71-7F107F8E074C}"/>
              </a:ext>
            </a:extLst>
          </p:cNvPr>
          <p:cNvSpPr txBox="1"/>
          <p:nvPr/>
        </p:nvSpPr>
        <p:spPr>
          <a:xfrm>
            <a:off x="7508679" y="5736921"/>
            <a:ext cx="2387161" cy="369332"/>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GB" dirty="0"/>
              <a:t>wheelchair </a:t>
            </a:r>
            <a:r>
              <a:rPr lang="en-GB" dirty="0" err="1"/>
              <a:t>bycicle</a:t>
            </a:r>
            <a:r>
              <a:rPr lang="en-GB" dirty="0"/>
              <a:t> </a:t>
            </a:r>
            <a:endParaRPr lang="en-GB" dirty="0">
              <a:cs typeface="Calibri" panose="020F0502020204030204"/>
            </a:endParaRPr>
          </a:p>
        </p:txBody>
      </p:sp>
      <p:sp>
        <p:nvSpPr>
          <p:cNvPr id="14" name="TextBox 13">
            <a:extLst>
              <a:ext uri="{FF2B5EF4-FFF2-40B4-BE49-F238E27FC236}">
                <a16:creationId xmlns:a16="http://schemas.microsoft.com/office/drawing/2014/main" id="{05A71D78-9F31-4631-B554-3D7103A60F94}"/>
              </a:ext>
            </a:extLst>
          </p:cNvPr>
          <p:cNvSpPr txBox="1"/>
          <p:nvPr/>
        </p:nvSpPr>
        <p:spPr>
          <a:xfrm>
            <a:off x="329337" y="6280443"/>
            <a:ext cx="4353986" cy="369332"/>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dirty="0"/>
              <a:t>Orthotics, chairs, stools, physio equipment</a:t>
            </a:r>
            <a:endParaRPr lang="en-GB" dirty="0"/>
          </a:p>
        </p:txBody>
      </p:sp>
    </p:spTree>
    <p:extLst>
      <p:ext uri="{BB962C8B-B14F-4D97-AF65-F5344CB8AC3E}">
        <p14:creationId xmlns:p14="http://schemas.microsoft.com/office/powerpoint/2010/main" val="14698425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Access </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77898" y="3302269"/>
            <a:ext cx="2511620" cy="2304411"/>
          </a:xfrm>
          <a:prstGeom prst="rect">
            <a:avLst/>
          </a:prstGeom>
        </p:spPr>
      </p:pic>
      <p:sp>
        <p:nvSpPr>
          <p:cNvPr id="3" name="TextBox 2">
            <a:extLst>
              <a:ext uri="{FF2B5EF4-FFF2-40B4-BE49-F238E27FC236}">
                <a16:creationId xmlns:a16="http://schemas.microsoft.com/office/drawing/2014/main" id="{BF94CFAA-5BEA-430E-8AED-58AE81424489}"/>
              </a:ext>
            </a:extLst>
          </p:cNvPr>
          <p:cNvSpPr txBox="1"/>
          <p:nvPr/>
        </p:nvSpPr>
        <p:spPr>
          <a:xfrm>
            <a:off x="435283" y="1846438"/>
            <a:ext cx="11302383" cy="923330"/>
          </a:xfrm>
          <a:prstGeom prst="rect">
            <a:avLst/>
          </a:prstGeom>
          <a:noFill/>
        </p:spPr>
        <p:txBody>
          <a:bodyPr wrap="square" lIns="91440" tIns="45720" rIns="91440" bIns="45720" rtlCol="0" anchor="t">
            <a:spAutoFit/>
          </a:bodyPr>
          <a:lstStyle/>
          <a:p>
            <a:pPr algn="just"/>
            <a:r>
              <a:rPr lang="en-US" dirty="0"/>
              <a:t>We asked participants </a:t>
            </a:r>
            <a:r>
              <a:rPr lang="en-US" dirty="0">
                <a:solidFill>
                  <a:srgbClr val="333E48"/>
                </a:solidFill>
                <a:latin typeface="National2"/>
              </a:rPr>
              <a:t>if</a:t>
            </a:r>
            <a:r>
              <a:rPr lang="en-US" b="0" i="0" dirty="0">
                <a:solidFill>
                  <a:srgbClr val="333E48"/>
                </a:solidFill>
                <a:effectLst/>
                <a:latin typeface="National2"/>
              </a:rPr>
              <a:t> there a is piece of equipment that is not currently funded by the NHS that would make a difference or impact on family life</a:t>
            </a:r>
            <a:r>
              <a:rPr lang="en-US" dirty="0">
                <a:solidFill>
                  <a:srgbClr val="333E48"/>
                </a:solidFill>
                <a:latin typeface="National2"/>
              </a:rPr>
              <a:t>. 30 participants responded as selection are listed below. </a:t>
            </a:r>
            <a:endParaRPr lang="en-US" dirty="0">
              <a:cs typeface="Calibri" panose="020F0502020204030204"/>
            </a:endParaRPr>
          </a:p>
          <a:p>
            <a:r>
              <a:rPr lang="en-US" dirty="0"/>
              <a:t> </a:t>
            </a:r>
            <a:endParaRPr lang="en-GB" dirty="0"/>
          </a:p>
        </p:txBody>
      </p:sp>
      <p:sp>
        <p:nvSpPr>
          <p:cNvPr id="6" name="TextBox 5">
            <a:extLst>
              <a:ext uri="{FF2B5EF4-FFF2-40B4-BE49-F238E27FC236}">
                <a16:creationId xmlns:a16="http://schemas.microsoft.com/office/drawing/2014/main" id="{05085688-2894-496B-8CA8-0BD25FA74160}"/>
              </a:ext>
            </a:extLst>
          </p:cNvPr>
          <p:cNvSpPr txBox="1"/>
          <p:nvPr/>
        </p:nvSpPr>
        <p:spPr>
          <a:xfrm>
            <a:off x="362065" y="2641043"/>
            <a:ext cx="2684492" cy="95410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400" dirty="0"/>
              <a:t>Education and safety aids for children with neurological issues that cannot keep themselves safe and require monitoring </a:t>
            </a:r>
            <a:endParaRPr lang="en-GB" sz="1400" dirty="0">
              <a:cs typeface="Calibri" panose="020F0502020204030204"/>
            </a:endParaRPr>
          </a:p>
        </p:txBody>
      </p:sp>
      <p:sp>
        <p:nvSpPr>
          <p:cNvPr id="7" name="TextBox 6">
            <a:extLst>
              <a:ext uri="{FF2B5EF4-FFF2-40B4-BE49-F238E27FC236}">
                <a16:creationId xmlns:a16="http://schemas.microsoft.com/office/drawing/2014/main" id="{21F706A4-E80F-448F-8CC5-DF40535B15C3}"/>
              </a:ext>
            </a:extLst>
          </p:cNvPr>
          <p:cNvSpPr txBox="1"/>
          <p:nvPr/>
        </p:nvSpPr>
        <p:spPr>
          <a:xfrm>
            <a:off x="362065" y="5889779"/>
            <a:ext cx="2627907" cy="73866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400" dirty="0"/>
              <a:t>Seating chair for eating, bath support, standing/walking frame &amp; specialist buggy</a:t>
            </a:r>
            <a:endParaRPr lang="en-GB" sz="1400" dirty="0">
              <a:cs typeface="Calibri" panose="020F0502020204030204"/>
            </a:endParaRPr>
          </a:p>
        </p:txBody>
      </p:sp>
      <p:sp>
        <p:nvSpPr>
          <p:cNvPr id="8" name="TextBox 7">
            <a:extLst>
              <a:ext uri="{FF2B5EF4-FFF2-40B4-BE49-F238E27FC236}">
                <a16:creationId xmlns:a16="http://schemas.microsoft.com/office/drawing/2014/main" id="{A812EBF7-C806-4D0B-87A8-AFBF6F8422FB}"/>
              </a:ext>
            </a:extLst>
          </p:cNvPr>
          <p:cNvSpPr txBox="1"/>
          <p:nvPr/>
        </p:nvSpPr>
        <p:spPr>
          <a:xfrm>
            <a:off x="3360547" y="2690336"/>
            <a:ext cx="3248025" cy="73866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400" dirty="0"/>
              <a:t>Renting Sensory equipment would be great as it’s so expensive and sensory needs change </a:t>
            </a:r>
            <a:endParaRPr lang="en-GB" sz="1400" dirty="0">
              <a:cs typeface="Calibri" panose="020F0502020204030204"/>
            </a:endParaRPr>
          </a:p>
        </p:txBody>
      </p:sp>
      <p:sp>
        <p:nvSpPr>
          <p:cNvPr id="9" name="TextBox 8">
            <a:extLst>
              <a:ext uri="{FF2B5EF4-FFF2-40B4-BE49-F238E27FC236}">
                <a16:creationId xmlns:a16="http://schemas.microsoft.com/office/drawing/2014/main" id="{E3B95527-EFCC-43AE-936A-EA5216CC8281}"/>
              </a:ext>
            </a:extLst>
          </p:cNvPr>
          <p:cNvSpPr txBox="1"/>
          <p:nvPr/>
        </p:nvSpPr>
        <p:spPr>
          <a:xfrm>
            <a:off x="423065" y="3839030"/>
            <a:ext cx="2511620" cy="73866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400" dirty="0"/>
              <a:t>A </a:t>
            </a:r>
            <a:r>
              <a:rPr lang="en-US" sz="1400" dirty="0" err="1"/>
              <a:t>specialised</a:t>
            </a:r>
            <a:r>
              <a:rPr lang="en-US" sz="1400" dirty="0"/>
              <a:t> </a:t>
            </a:r>
            <a:r>
              <a:rPr lang="en-US" sz="1400" dirty="0" err="1"/>
              <a:t>tryke</a:t>
            </a:r>
            <a:r>
              <a:rPr lang="en-US" sz="1400" dirty="0"/>
              <a:t> would help him feel a bit more like the rest of his peers.</a:t>
            </a:r>
            <a:endParaRPr lang="en-GB" sz="1400" dirty="0">
              <a:cs typeface="Calibri" panose="020F0502020204030204"/>
            </a:endParaRPr>
          </a:p>
        </p:txBody>
      </p:sp>
      <p:sp>
        <p:nvSpPr>
          <p:cNvPr id="10" name="TextBox 9">
            <a:extLst>
              <a:ext uri="{FF2B5EF4-FFF2-40B4-BE49-F238E27FC236}">
                <a16:creationId xmlns:a16="http://schemas.microsoft.com/office/drawing/2014/main" id="{1B290CC3-428F-43B4-B560-626E4672B08A}"/>
              </a:ext>
            </a:extLst>
          </p:cNvPr>
          <p:cNvSpPr txBox="1"/>
          <p:nvPr/>
        </p:nvSpPr>
        <p:spPr>
          <a:xfrm>
            <a:off x="3298199" y="5371127"/>
            <a:ext cx="1989644" cy="116955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400" dirty="0"/>
              <a:t>off road wheelchair</a:t>
            </a:r>
            <a:endParaRPr lang="en-US"/>
          </a:p>
          <a:p>
            <a:pPr algn="just"/>
            <a:r>
              <a:rPr lang="en-US" sz="1400" dirty="0"/>
              <a:t>power assisted wheelchair</a:t>
            </a:r>
            <a:endParaRPr lang="en-US" sz="1400" dirty="0">
              <a:cs typeface="Calibri" panose="020F0502020204030204"/>
            </a:endParaRPr>
          </a:p>
          <a:p>
            <a:pPr algn="just"/>
            <a:r>
              <a:rPr lang="en-US" sz="1400" dirty="0"/>
              <a:t>larger bed (myoclonus movements)</a:t>
            </a:r>
            <a:endParaRPr lang="en-GB" sz="1400" dirty="0">
              <a:cs typeface="Calibri" panose="020F0502020204030204"/>
            </a:endParaRPr>
          </a:p>
        </p:txBody>
      </p:sp>
      <p:sp>
        <p:nvSpPr>
          <p:cNvPr id="11" name="TextBox 10">
            <a:extLst>
              <a:ext uri="{FF2B5EF4-FFF2-40B4-BE49-F238E27FC236}">
                <a16:creationId xmlns:a16="http://schemas.microsoft.com/office/drawing/2014/main" id="{BCC90CDB-4C4D-4A1A-9FA3-A12CCACEAF9E}"/>
              </a:ext>
            </a:extLst>
          </p:cNvPr>
          <p:cNvSpPr txBox="1"/>
          <p:nvPr/>
        </p:nvSpPr>
        <p:spPr>
          <a:xfrm>
            <a:off x="5741156" y="5744988"/>
            <a:ext cx="1850167" cy="95410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400" dirty="0"/>
              <a:t>My son require special sleep suits that costs £85 because he tares his clothes. </a:t>
            </a:r>
            <a:endParaRPr lang="en-GB" sz="1400" dirty="0">
              <a:cs typeface="Calibri" panose="020F0502020204030204"/>
            </a:endParaRPr>
          </a:p>
        </p:txBody>
      </p:sp>
      <p:sp>
        <p:nvSpPr>
          <p:cNvPr id="12" name="TextBox 11">
            <a:extLst>
              <a:ext uri="{FF2B5EF4-FFF2-40B4-BE49-F238E27FC236}">
                <a16:creationId xmlns:a16="http://schemas.microsoft.com/office/drawing/2014/main" id="{F848ED96-98CF-4D57-8158-D6D71A45D2CD}"/>
              </a:ext>
            </a:extLst>
          </p:cNvPr>
          <p:cNvSpPr txBox="1"/>
          <p:nvPr/>
        </p:nvSpPr>
        <p:spPr>
          <a:xfrm>
            <a:off x="3330363" y="3701777"/>
            <a:ext cx="1751521" cy="138499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400" dirty="0"/>
              <a:t>a walking frame which my child can actually use; the one at school is not appropriate, </a:t>
            </a:r>
            <a:r>
              <a:rPr lang="en-US" sz="1400" dirty="0" err="1"/>
              <a:t>ie</a:t>
            </a:r>
            <a:r>
              <a:rPr lang="en-US" sz="1400" dirty="0"/>
              <a:t> he can't walk with it</a:t>
            </a:r>
            <a:endParaRPr lang="en-GB" sz="1400" dirty="0">
              <a:cs typeface="Calibri" panose="020F0502020204030204"/>
            </a:endParaRPr>
          </a:p>
        </p:txBody>
      </p:sp>
      <p:sp>
        <p:nvSpPr>
          <p:cNvPr id="13" name="TextBox 12">
            <a:extLst>
              <a:ext uri="{FF2B5EF4-FFF2-40B4-BE49-F238E27FC236}">
                <a16:creationId xmlns:a16="http://schemas.microsoft.com/office/drawing/2014/main" id="{F53397E2-9F97-4688-BE71-7F107F8E074C}"/>
              </a:ext>
            </a:extLst>
          </p:cNvPr>
          <p:cNvSpPr txBox="1"/>
          <p:nvPr/>
        </p:nvSpPr>
        <p:spPr>
          <a:xfrm>
            <a:off x="5456582" y="3745004"/>
            <a:ext cx="2387161" cy="1815882"/>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400" dirty="0"/>
              <a:t>Why does the NHS have to fit the bill - when in my case the ministry of Education should be fitting the bill for things such as specialist computer </a:t>
            </a:r>
            <a:r>
              <a:rPr lang="en-US" sz="1400" dirty="0" err="1"/>
              <a:t>programmes</a:t>
            </a:r>
            <a:r>
              <a:rPr lang="en-US" sz="1400" dirty="0"/>
              <a:t>/</a:t>
            </a:r>
            <a:r>
              <a:rPr lang="en-US" sz="1400" dirty="0" err="1"/>
              <a:t>licences</a:t>
            </a:r>
            <a:r>
              <a:rPr lang="en-US" sz="1400" dirty="0"/>
              <a:t>, pencil/pen grippers, </a:t>
            </a:r>
            <a:r>
              <a:rPr lang="en-US" sz="1400" dirty="0" err="1"/>
              <a:t>coloured</a:t>
            </a:r>
            <a:r>
              <a:rPr lang="en-US" sz="1400" dirty="0"/>
              <a:t> overlays</a:t>
            </a:r>
            <a:endParaRPr lang="en-GB" sz="1400" dirty="0">
              <a:cs typeface="Calibri" panose="020F0502020204030204"/>
            </a:endParaRPr>
          </a:p>
        </p:txBody>
      </p:sp>
      <p:sp>
        <p:nvSpPr>
          <p:cNvPr id="14" name="TextBox 13">
            <a:extLst>
              <a:ext uri="{FF2B5EF4-FFF2-40B4-BE49-F238E27FC236}">
                <a16:creationId xmlns:a16="http://schemas.microsoft.com/office/drawing/2014/main" id="{05A71D78-9F31-4631-B554-3D7103A60F94}"/>
              </a:ext>
            </a:extLst>
          </p:cNvPr>
          <p:cNvSpPr txBox="1"/>
          <p:nvPr/>
        </p:nvSpPr>
        <p:spPr>
          <a:xfrm>
            <a:off x="400483" y="4857243"/>
            <a:ext cx="2717220" cy="73866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400" dirty="0"/>
              <a:t>Special needs bicycle to be able to take my son out and get exercise  and enjoy family time together </a:t>
            </a:r>
            <a:endParaRPr lang="en-GB" sz="1400" dirty="0">
              <a:cs typeface="Calibri" panose="020F0502020204030204"/>
            </a:endParaRPr>
          </a:p>
        </p:txBody>
      </p:sp>
      <p:sp>
        <p:nvSpPr>
          <p:cNvPr id="4" name="TextBox 3">
            <a:extLst>
              <a:ext uri="{FF2B5EF4-FFF2-40B4-BE49-F238E27FC236}">
                <a16:creationId xmlns:a16="http://schemas.microsoft.com/office/drawing/2014/main" id="{E06EAACD-2E8B-4B49-9C90-434D458187D6}"/>
              </a:ext>
            </a:extLst>
          </p:cNvPr>
          <p:cNvSpPr txBox="1"/>
          <p:nvPr/>
        </p:nvSpPr>
        <p:spPr>
          <a:xfrm>
            <a:off x="6992332" y="2637340"/>
            <a:ext cx="2946400" cy="73866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400" dirty="0" err="1"/>
              <a:t>Ppod</a:t>
            </a:r>
            <a:r>
              <a:rPr lang="en-US" sz="1400" dirty="0"/>
              <a:t> chairs, being allowed a Walker at both home and school so the child benefits more from it. </a:t>
            </a:r>
            <a:endParaRPr lang="en-GB" sz="1400" dirty="0">
              <a:cs typeface="Calibri" panose="020F0502020204030204"/>
            </a:endParaRPr>
          </a:p>
        </p:txBody>
      </p:sp>
      <p:sp>
        <p:nvSpPr>
          <p:cNvPr id="16" name="TextBox 15">
            <a:extLst>
              <a:ext uri="{FF2B5EF4-FFF2-40B4-BE49-F238E27FC236}">
                <a16:creationId xmlns:a16="http://schemas.microsoft.com/office/drawing/2014/main" id="{F4E2595D-A5D6-4E14-BEB9-401880558BEC}"/>
              </a:ext>
            </a:extLst>
          </p:cNvPr>
          <p:cNvSpPr txBox="1"/>
          <p:nvPr/>
        </p:nvSpPr>
        <p:spPr>
          <a:xfrm>
            <a:off x="7959386" y="5176456"/>
            <a:ext cx="2089470" cy="160043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1400"/>
              <a:t>A bed for serverly austic children who have the senserory issue as she has been through 3 beds in 18mnths and the more sucure beds are about 1500 pounds </a:t>
            </a:r>
            <a:endParaRPr lang="en-GB" sz="1400" dirty="0"/>
          </a:p>
        </p:txBody>
      </p:sp>
      <p:sp>
        <p:nvSpPr>
          <p:cNvPr id="17" name="TextBox 16">
            <a:extLst>
              <a:ext uri="{FF2B5EF4-FFF2-40B4-BE49-F238E27FC236}">
                <a16:creationId xmlns:a16="http://schemas.microsoft.com/office/drawing/2014/main" id="{16B27E3F-DFDC-46F0-99A7-CA5CE8FEFA5D}"/>
              </a:ext>
            </a:extLst>
          </p:cNvPr>
          <p:cNvSpPr txBox="1"/>
          <p:nvPr/>
        </p:nvSpPr>
        <p:spPr>
          <a:xfrm>
            <a:off x="8211805" y="3741798"/>
            <a:ext cx="874193" cy="73866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r>
              <a:rPr lang="en-GB" sz="1400" dirty="0"/>
              <a:t>Yes. Dexcom CGM.</a:t>
            </a:r>
            <a:endParaRPr lang="en-GB" sz="1400" dirty="0">
              <a:cs typeface="Calibri"/>
            </a:endParaRPr>
          </a:p>
        </p:txBody>
      </p:sp>
      <p:sp>
        <p:nvSpPr>
          <p:cNvPr id="18" name="TextBox 17">
            <a:extLst>
              <a:ext uri="{FF2B5EF4-FFF2-40B4-BE49-F238E27FC236}">
                <a16:creationId xmlns:a16="http://schemas.microsoft.com/office/drawing/2014/main" id="{DFBDEA18-4972-4097-AD57-256F52143EBE}"/>
              </a:ext>
            </a:extLst>
          </p:cNvPr>
          <p:cNvSpPr txBox="1"/>
          <p:nvPr/>
        </p:nvSpPr>
        <p:spPr>
          <a:xfrm>
            <a:off x="10301275" y="5906166"/>
            <a:ext cx="890785" cy="30777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GB" sz="1400" dirty="0" err="1"/>
              <a:t>Wizzybug</a:t>
            </a:r>
            <a:endParaRPr lang="en-GB" sz="1400" dirty="0" err="1">
              <a:cs typeface="Calibri"/>
            </a:endParaRPr>
          </a:p>
        </p:txBody>
      </p:sp>
      <p:sp>
        <p:nvSpPr>
          <p:cNvPr id="19" name="TextBox 18">
            <a:extLst>
              <a:ext uri="{FF2B5EF4-FFF2-40B4-BE49-F238E27FC236}">
                <a16:creationId xmlns:a16="http://schemas.microsoft.com/office/drawing/2014/main" id="{34F6EB48-1D88-47E3-88EB-E5F1A9070E42}"/>
              </a:ext>
            </a:extLst>
          </p:cNvPr>
          <p:cNvSpPr txBox="1"/>
          <p:nvPr/>
        </p:nvSpPr>
        <p:spPr>
          <a:xfrm>
            <a:off x="10364226" y="2690336"/>
            <a:ext cx="1053052" cy="31597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r>
              <a:rPr lang="en-GB" sz="1400" dirty="0"/>
              <a:t>Push chairs </a:t>
            </a:r>
            <a:endParaRPr lang="en-GB" sz="1400" dirty="0">
              <a:cs typeface="Calibri"/>
            </a:endParaRPr>
          </a:p>
        </p:txBody>
      </p:sp>
    </p:spTree>
    <p:extLst>
      <p:ext uri="{BB962C8B-B14F-4D97-AF65-F5344CB8AC3E}">
        <p14:creationId xmlns:p14="http://schemas.microsoft.com/office/powerpoint/2010/main" val="9480617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Choice </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BF94CFAA-5BEA-430E-8AED-58AE81424489}"/>
              </a:ext>
            </a:extLst>
          </p:cNvPr>
          <p:cNvSpPr txBox="1"/>
          <p:nvPr/>
        </p:nvSpPr>
        <p:spPr>
          <a:xfrm>
            <a:off x="373709" y="1814816"/>
            <a:ext cx="11302383" cy="369332"/>
          </a:xfrm>
          <a:prstGeom prst="rect">
            <a:avLst/>
          </a:prstGeom>
          <a:noFill/>
        </p:spPr>
        <p:txBody>
          <a:bodyPr wrap="square" lIns="91440" tIns="45720" rIns="91440" bIns="45720" rtlCol="0" anchor="t">
            <a:spAutoFit/>
          </a:bodyPr>
          <a:lstStyle/>
          <a:p>
            <a:pPr algn="just"/>
            <a:r>
              <a:rPr lang="en-US" dirty="0"/>
              <a:t>We asked participants if they were offered a choice of equipment. 57 Participants responded.</a:t>
            </a:r>
            <a:endParaRPr lang="en-GB" dirty="0">
              <a:cs typeface="Calibri" panose="020F0502020204030204"/>
            </a:endParaRPr>
          </a:p>
        </p:txBody>
      </p:sp>
      <p:pic>
        <p:nvPicPr>
          <p:cNvPr id="4" name="Picture 3">
            <a:extLst>
              <a:ext uri="{FF2B5EF4-FFF2-40B4-BE49-F238E27FC236}">
                <a16:creationId xmlns:a16="http://schemas.microsoft.com/office/drawing/2014/main" id="{D058766A-F381-485A-85EE-9C3F48F33B18}"/>
              </a:ext>
            </a:extLst>
          </p:cNvPr>
          <p:cNvPicPr>
            <a:picLocks noChangeAspect="1"/>
          </p:cNvPicPr>
          <p:nvPr/>
        </p:nvPicPr>
        <p:blipFill rotWithShape="1">
          <a:blip r:embed="rId3"/>
          <a:srcRect l="22693" t="23706" r="17785" b="-4581"/>
          <a:stretch/>
        </p:blipFill>
        <p:spPr>
          <a:xfrm>
            <a:off x="751840" y="2550991"/>
            <a:ext cx="8412632" cy="4115085"/>
          </a:xfrm>
          <a:prstGeom prst="rect">
            <a:avLst/>
          </a:prstGeom>
        </p:spPr>
      </p:pic>
    </p:spTree>
    <p:extLst>
      <p:ext uri="{BB962C8B-B14F-4D97-AF65-F5344CB8AC3E}">
        <p14:creationId xmlns:p14="http://schemas.microsoft.com/office/powerpoint/2010/main" val="21351228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Wait </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BF94CFAA-5BEA-430E-8AED-58AE81424489}"/>
              </a:ext>
            </a:extLst>
          </p:cNvPr>
          <p:cNvSpPr txBox="1"/>
          <p:nvPr/>
        </p:nvSpPr>
        <p:spPr>
          <a:xfrm>
            <a:off x="407701" y="1804909"/>
            <a:ext cx="11302383" cy="369332"/>
          </a:xfrm>
          <a:prstGeom prst="rect">
            <a:avLst/>
          </a:prstGeom>
          <a:noFill/>
        </p:spPr>
        <p:txBody>
          <a:bodyPr wrap="square" lIns="91440" tIns="45720" rIns="91440" bIns="45720" rtlCol="0" anchor="t">
            <a:spAutoFit/>
          </a:bodyPr>
          <a:lstStyle/>
          <a:p>
            <a:pPr algn="just"/>
            <a:r>
              <a:rPr lang="en-US" dirty="0"/>
              <a:t>We asked participants long did they wait for equipment following assessment. 44 Participants responded.</a:t>
            </a:r>
            <a:endParaRPr lang="en-GB" dirty="0">
              <a:cs typeface="Calibri" panose="020F0502020204030204"/>
            </a:endParaRPr>
          </a:p>
        </p:txBody>
      </p:sp>
      <p:pic>
        <p:nvPicPr>
          <p:cNvPr id="4" name="Picture 3">
            <a:extLst>
              <a:ext uri="{FF2B5EF4-FFF2-40B4-BE49-F238E27FC236}">
                <a16:creationId xmlns:a16="http://schemas.microsoft.com/office/drawing/2014/main" id="{A1891471-B71D-4D58-9576-04144A556CBF}"/>
              </a:ext>
            </a:extLst>
          </p:cNvPr>
          <p:cNvPicPr>
            <a:picLocks noChangeAspect="1"/>
          </p:cNvPicPr>
          <p:nvPr/>
        </p:nvPicPr>
        <p:blipFill rotWithShape="1">
          <a:blip r:embed="rId3"/>
          <a:srcRect l="15300" t="15461" r="18757" b="-8230"/>
          <a:stretch/>
        </p:blipFill>
        <p:spPr>
          <a:xfrm>
            <a:off x="932604" y="2174241"/>
            <a:ext cx="7103956" cy="4597242"/>
          </a:xfrm>
          <a:prstGeom prst="rect">
            <a:avLst/>
          </a:prstGeom>
        </p:spPr>
      </p:pic>
    </p:spTree>
    <p:extLst>
      <p:ext uri="{BB962C8B-B14F-4D97-AF65-F5344CB8AC3E}">
        <p14:creationId xmlns:p14="http://schemas.microsoft.com/office/powerpoint/2010/main" val="22150787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Set Up </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BF94CFAA-5BEA-430E-8AED-58AE81424489}"/>
              </a:ext>
            </a:extLst>
          </p:cNvPr>
          <p:cNvSpPr txBox="1"/>
          <p:nvPr/>
        </p:nvSpPr>
        <p:spPr>
          <a:xfrm>
            <a:off x="435283" y="1846438"/>
            <a:ext cx="11302383" cy="369332"/>
          </a:xfrm>
          <a:prstGeom prst="rect">
            <a:avLst/>
          </a:prstGeom>
          <a:noFill/>
        </p:spPr>
        <p:txBody>
          <a:bodyPr wrap="square" lIns="91440" tIns="45720" rIns="91440" bIns="45720" rtlCol="0" anchor="t">
            <a:spAutoFit/>
          </a:bodyPr>
          <a:lstStyle/>
          <a:p>
            <a:pPr algn="just"/>
            <a:r>
              <a:rPr lang="en-US" dirty="0"/>
              <a:t>We asked participants how long after delivery did, they wait for equipment to be set up. 42 Participants responded.</a:t>
            </a:r>
            <a:endParaRPr lang="en-GB" dirty="0">
              <a:cs typeface="Calibri" panose="020F0502020204030204"/>
            </a:endParaRPr>
          </a:p>
        </p:txBody>
      </p:sp>
      <p:pic>
        <p:nvPicPr>
          <p:cNvPr id="6" name="Picture 5">
            <a:extLst>
              <a:ext uri="{FF2B5EF4-FFF2-40B4-BE49-F238E27FC236}">
                <a16:creationId xmlns:a16="http://schemas.microsoft.com/office/drawing/2014/main" id="{7A67B9A4-AC6E-405D-BBD0-0CD24CD9E8DB}"/>
              </a:ext>
            </a:extLst>
          </p:cNvPr>
          <p:cNvPicPr>
            <a:picLocks noChangeAspect="1"/>
          </p:cNvPicPr>
          <p:nvPr/>
        </p:nvPicPr>
        <p:blipFill rotWithShape="1">
          <a:blip r:embed="rId3"/>
          <a:srcRect l="18100" t="13646" r="18600" b="-203"/>
          <a:stretch/>
        </p:blipFill>
        <p:spPr>
          <a:xfrm>
            <a:off x="640296" y="2281081"/>
            <a:ext cx="6897110" cy="4338380"/>
          </a:xfrm>
          <a:prstGeom prst="rect">
            <a:avLst/>
          </a:prstGeom>
        </p:spPr>
      </p:pic>
    </p:spTree>
    <p:extLst>
      <p:ext uri="{BB962C8B-B14F-4D97-AF65-F5344CB8AC3E}">
        <p14:creationId xmlns:p14="http://schemas.microsoft.com/office/powerpoint/2010/main" val="33972164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Set Up </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BF94CFAA-5BEA-430E-8AED-58AE81424489}"/>
              </a:ext>
            </a:extLst>
          </p:cNvPr>
          <p:cNvSpPr txBox="1"/>
          <p:nvPr/>
        </p:nvSpPr>
        <p:spPr>
          <a:xfrm>
            <a:off x="435283" y="1846438"/>
            <a:ext cx="11302383" cy="369332"/>
          </a:xfrm>
          <a:prstGeom prst="rect">
            <a:avLst/>
          </a:prstGeom>
          <a:noFill/>
        </p:spPr>
        <p:txBody>
          <a:bodyPr wrap="square" lIns="91440" tIns="45720" rIns="91440" bIns="45720" rtlCol="0" anchor="t">
            <a:spAutoFit/>
          </a:bodyPr>
          <a:lstStyle/>
          <a:p>
            <a:pPr algn="just"/>
            <a:r>
              <a:rPr lang="en-US" dirty="0"/>
              <a:t>We asked participants if they have received equipment that has not yet been set up. 41 Participants responded.</a:t>
            </a:r>
            <a:endParaRPr lang="en-GB" dirty="0">
              <a:cs typeface="Calibri" panose="020F0502020204030204"/>
            </a:endParaRPr>
          </a:p>
        </p:txBody>
      </p:sp>
      <p:pic>
        <p:nvPicPr>
          <p:cNvPr id="4" name="Picture 3">
            <a:extLst>
              <a:ext uri="{FF2B5EF4-FFF2-40B4-BE49-F238E27FC236}">
                <a16:creationId xmlns:a16="http://schemas.microsoft.com/office/drawing/2014/main" id="{312407CC-8049-47A6-9C9A-47FF0563681A}"/>
              </a:ext>
            </a:extLst>
          </p:cNvPr>
          <p:cNvPicPr>
            <a:picLocks noChangeAspect="1"/>
          </p:cNvPicPr>
          <p:nvPr/>
        </p:nvPicPr>
        <p:blipFill>
          <a:blip r:embed="rId3"/>
          <a:stretch>
            <a:fillRect/>
          </a:stretch>
        </p:blipFill>
        <p:spPr>
          <a:xfrm>
            <a:off x="275146" y="3325092"/>
            <a:ext cx="5122751" cy="2537615"/>
          </a:xfrm>
          <a:prstGeom prst="rect">
            <a:avLst/>
          </a:prstGeom>
        </p:spPr>
      </p:pic>
      <p:sp>
        <p:nvSpPr>
          <p:cNvPr id="12" name="TextBox 11">
            <a:extLst>
              <a:ext uri="{FF2B5EF4-FFF2-40B4-BE49-F238E27FC236}">
                <a16:creationId xmlns:a16="http://schemas.microsoft.com/office/drawing/2014/main" id="{74C534F5-8EC5-4355-B46E-011EBE1D0BFE}"/>
              </a:ext>
            </a:extLst>
          </p:cNvPr>
          <p:cNvSpPr txBox="1"/>
          <p:nvPr/>
        </p:nvSpPr>
        <p:spPr>
          <a:xfrm>
            <a:off x="5525558" y="2852928"/>
            <a:ext cx="4119470" cy="4708981"/>
          </a:xfrm>
          <a:prstGeom prst="rect">
            <a:avLst/>
          </a:prstGeom>
          <a:noFill/>
        </p:spPr>
        <p:txBody>
          <a:bodyPr wrap="square" lIns="91440" tIns="45720" rIns="91440" bIns="45720" rtlCol="0" anchor="t">
            <a:spAutoFit/>
          </a:bodyPr>
          <a:lstStyle/>
          <a:p>
            <a:pPr algn="just"/>
            <a:r>
              <a:rPr lang="en-US" dirty="0"/>
              <a:t>Of the total number of Participants 9 provided further information:</a:t>
            </a:r>
            <a:endParaRPr lang="en-US"/>
          </a:p>
          <a:p>
            <a:pPr marL="285750" indent="-285750" algn="just">
              <a:buFont typeface="Wingdings" panose="05000000000000000000" pitchFamily="2" charset="2"/>
              <a:buChar char="Ø"/>
            </a:pPr>
            <a:r>
              <a:rPr lang="en-US" sz="1400" dirty="0"/>
              <a:t>Breaks on walker been told to do it ourselves </a:t>
            </a:r>
            <a:endParaRPr lang="en-US" sz="1400" dirty="0">
              <a:cs typeface="Calibri" panose="020F0502020204030204"/>
            </a:endParaRPr>
          </a:p>
          <a:p>
            <a:pPr marL="285750" indent="-285750" algn="just">
              <a:buFont typeface="Wingdings" panose="05000000000000000000" pitchFamily="2" charset="2"/>
              <a:buChar char="Ø"/>
            </a:pPr>
            <a:r>
              <a:rPr lang="en-US" sz="1400" dirty="0"/>
              <a:t>Still waiting for equipment his O. T. said he needs</a:t>
            </a:r>
            <a:endParaRPr lang="en-US" sz="1400" dirty="0">
              <a:cs typeface="Calibri" panose="020F0502020204030204"/>
            </a:endParaRPr>
          </a:p>
          <a:p>
            <a:pPr marL="285750" indent="-285750" algn="just">
              <a:buFont typeface="Wingdings" panose="05000000000000000000" pitchFamily="2" charset="2"/>
              <a:buChar char="Ø"/>
            </a:pPr>
            <a:r>
              <a:rPr lang="en-US" sz="1400" dirty="0"/>
              <a:t>N/a</a:t>
            </a:r>
            <a:endParaRPr lang="en-US" sz="1400" dirty="0">
              <a:cs typeface="Calibri" panose="020F0502020204030204"/>
            </a:endParaRPr>
          </a:p>
          <a:p>
            <a:pPr marL="285750" indent="-285750" algn="just">
              <a:buFont typeface="Wingdings" panose="05000000000000000000" pitchFamily="2" charset="2"/>
              <a:buChar char="Ø"/>
            </a:pPr>
            <a:r>
              <a:rPr lang="en-US" sz="1400" dirty="0"/>
              <a:t>I have not received any equipment of any kind</a:t>
            </a:r>
            <a:endParaRPr lang="en-US" sz="1400" dirty="0">
              <a:cs typeface="Calibri" panose="020F0502020204030204"/>
            </a:endParaRPr>
          </a:p>
          <a:p>
            <a:pPr marL="285750" indent="-285750" algn="just">
              <a:buFont typeface="Wingdings" panose="05000000000000000000" pitchFamily="2" charset="2"/>
              <a:buChar char="Ø"/>
            </a:pPr>
            <a:r>
              <a:rPr lang="en-US" sz="1400" dirty="0"/>
              <a:t>Safety bed was set up on delivery </a:t>
            </a:r>
            <a:endParaRPr lang="en-US" sz="1400" dirty="0">
              <a:cs typeface="Calibri" panose="020F0502020204030204"/>
            </a:endParaRPr>
          </a:p>
          <a:p>
            <a:pPr marL="285750" indent="-285750" algn="just">
              <a:buFont typeface="Wingdings" panose="05000000000000000000" pitchFamily="2" charset="2"/>
              <a:buChar char="Ø"/>
            </a:pPr>
            <a:r>
              <a:rPr lang="en-US" sz="1400" dirty="0"/>
              <a:t>Not applicable </a:t>
            </a:r>
            <a:endParaRPr lang="en-US" sz="1400" dirty="0">
              <a:cs typeface="Calibri" panose="020F0502020204030204"/>
            </a:endParaRPr>
          </a:p>
          <a:p>
            <a:pPr marL="285750" indent="-285750" algn="just">
              <a:buFont typeface="Wingdings" panose="05000000000000000000" pitchFamily="2" charset="2"/>
              <a:buChar char="Ø"/>
            </a:pPr>
            <a:r>
              <a:rPr lang="en-US" sz="1400" dirty="0"/>
              <a:t>School wont install the dyslexic computer equipment as they do not have the resource or time to use it.</a:t>
            </a:r>
            <a:endParaRPr lang="en-US" sz="1400" dirty="0">
              <a:cs typeface="Calibri" panose="020F0502020204030204"/>
            </a:endParaRPr>
          </a:p>
          <a:p>
            <a:pPr marL="285750" indent="-285750" algn="just">
              <a:buFont typeface="Wingdings" panose="05000000000000000000" pitchFamily="2" charset="2"/>
              <a:buChar char="Ø"/>
            </a:pPr>
            <a:r>
              <a:rPr lang="en-US" sz="1400" dirty="0"/>
              <a:t>Item was eventually sent back as no one came to fit and 6 months later needs changed </a:t>
            </a:r>
            <a:endParaRPr lang="en-US" sz="1400" dirty="0">
              <a:cs typeface="Calibri" panose="020F0502020204030204"/>
            </a:endParaRPr>
          </a:p>
          <a:p>
            <a:pPr marL="285750" indent="-285750" algn="just">
              <a:buFont typeface="Wingdings" panose="05000000000000000000" pitchFamily="2" charset="2"/>
              <a:buChar char="Ø"/>
            </a:pPr>
            <a:r>
              <a:rPr lang="en-US" sz="1400" dirty="0"/>
              <a:t>We are currently having to take parts of our home high/low chair to fit onto nursery chair as the parts hadn't been ordered. </a:t>
            </a:r>
            <a:endParaRPr lang="en-US" sz="1400" dirty="0">
              <a:cs typeface="Calibri" panose="020F0502020204030204"/>
            </a:endParaRPr>
          </a:p>
          <a:p>
            <a:pPr marL="285750" indent="-285750">
              <a:buFont typeface="Wingdings" panose="05000000000000000000" pitchFamily="2" charset="2"/>
              <a:buChar char="Ø"/>
            </a:pPr>
            <a:endParaRPr lang="en-US" sz="1400" dirty="0"/>
          </a:p>
          <a:p>
            <a:endParaRPr lang="en-US" dirty="0"/>
          </a:p>
          <a:p>
            <a:endParaRPr lang="en-US" dirty="0"/>
          </a:p>
          <a:p>
            <a:endParaRPr lang="en-US" dirty="0"/>
          </a:p>
        </p:txBody>
      </p:sp>
    </p:spTree>
    <p:extLst>
      <p:ext uri="{BB962C8B-B14F-4D97-AF65-F5344CB8AC3E}">
        <p14:creationId xmlns:p14="http://schemas.microsoft.com/office/powerpoint/2010/main" val="36035810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Training </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BF94CFAA-5BEA-430E-8AED-58AE81424489}"/>
              </a:ext>
            </a:extLst>
          </p:cNvPr>
          <p:cNvSpPr txBox="1"/>
          <p:nvPr/>
        </p:nvSpPr>
        <p:spPr>
          <a:xfrm>
            <a:off x="288630" y="1846438"/>
            <a:ext cx="11302383" cy="369332"/>
          </a:xfrm>
          <a:prstGeom prst="rect">
            <a:avLst/>
          </a:prstGeom>
          <a:noFill/>
        </p:spPr>
        <p:txBody>
          <a:bodyPr wrap="square" lIns="91440" tIns="45720" rIns="91440" bIns="45720" rtlCol="0" anchor="t">
            <a:spAutoFit/>
          </a:bodyPr>
          <a:lstStyle/>
          <a:p>
            <a:pPr algn="just"/>
            <a:r>
              <a:rPr lang="en-US" dirty="0"/>
              <a:t>We asked participants if they received training to use the equipment. 53 Participants responded</a:t>
            </a:r>
            <a:endParaRPr lang="en-GB" dirty="0">
              <a:cs typeface="Calibri" panose="020F0502020204030204"/>
            </a:endParaRPr>
          </a:p>
        </p:txBody>
      </p:sp>
      <p:pic>
        <p:nvPicPr>
          <p:cNvPr id="6" name="Picture 5">
            <a:extLst>
              <a:ext uri="{FF2B5EF4-FFF2-40B4-BE49-F238E27FC236}">
                <a16:creationId xmlns:a16="http://schemas.microsoft.com/office/drawing/2014/main" id="{4EA86456-87AA-4A43-94F9-FFADD96EA6EF}"/>
              </a:ext>
            </a:extLst>
          </p:cNvPr>
          <p:cNvPicPr>
            <a:picLocks noChangeAspect="1"/>
          </p:cNvPicPr>
          <p:nvPr/>
        </p:nvPicPr>
        <p:blipFill rotWithShape="1">
          <a:blip r:embed="rId3"/>
          <a:srcRect l="21500" t="26667" r="21000" b="-961"/>
          <a:stretch/>
        </p:blipFill>
        <p:spPr>
          <a:xfrm>
            <a:off x="2138914" y="2434722"/>
            <a:ext cx="5476875" cy="2547556"/>
          </a:xfrm>
          <a:prstGeom prst="rect">
            <a:avLst/>
          </a:prstGeom>
        </p:spPr>
      </p:pic>
      <p:sp>
        <p:nvSpPr>
          <p:cNvPr id="7" name="TextBox 6">
            <a:extLst>
              <a:ext uri="{FF2B5EF4-FFF2-40B4-BE49-F238E27FC236}">
                <a16:creationId xmlns:a16="http://schemas.microsoft.com/office/drawing/2014/main" id="{55F92A2B-05CD-4255-920C-A611DDA2D6E9}"/>
              </a:ext>
            </a:extLst>
          </p:cNvPr>
          <p:cNvSpPr txBox="1"/>
          <p:nvPr/>
        </p:nvSpPr>
        <p:spPr>
          <a:xfrm>
            <a:off x="654238" y="4895448"/>
            <a:ext cx="8696960" cy="2492990"/>
          </a:xfrm>
          <a:prstGeom prst="rect">
            <a:avLst/>
          </a:prstGeom>
          <a:noFill/>
        </p:spPr>
        <p:txBody>
          <a:bodyPr wrap="square" lIns="91440" tIns="45720" rIns="91440" bIns="45720" rtlCol="0" anchor="t">
            <a:spAutoFit/>
          </a:bodyPr>
          <a:lstStyle/>
          <a:p>
            <a:pPr algn="just"/>
            <a:r>
              <a:rPr lang="en-US" dirty="0"/>
              <a:t>7 participants provided additional information:</a:t>
            </a:r>
            <a:endParaRPr lang="en-US"/>
          </a:p>
          <a:p>
            <a:pPr marL="171450" indent="-171450" algn="just">
              <a:buFont typeface="Wingdings" panose="05000000000000000000" pitchFamily="2" charset="2"/>
              <a:buChar char="Ø"/>
            </a:pPr>
            <a:r>
              <a:rPr lang="en-US" sz="1200" i="1" dirty="0"/>
              <a:t>It was a difficult time due to covid restrictions but the help was </a:t>
            </a:r>
            <a:r>
              <a:rPr lang="en-US" sz="1200" i="1" dirty="0" err="1"/>
              <a:t>brillant</a:t>
            </a:r>
            <a:endParaRPr lang="en-US" sz="1200" i="1" dirty="0">
              <a:cs typeface="Calibri" panose="020F0502020204030204"/>
            </a:endParaRPr>
          </a:p>
          <a:p>
            <a:pPr marL="171450" indent="-171450" algn="just">
              <a:buFont typeface="Wingdings" panose="05000000000000000000" pitchFamily="2" charset="2"/>
              <a:buChar char="Ø"/>
            </a:pPr>
            <a:r>
              <a:rPr lang="en-US" sz="1200" i="1" dirty="0"/>
              <a:t>Nor has child with using wheelchair. Had accessed charity wheelchair skills which is crucial in accessing community safely </a:t>
            </a:r>
            <a:endParaRPr lang="en-US" sz="1200" i="1" dirty="0">
              <a:cs typeface="Calibri" panose="020F0502020204030204"/>
            </a:endParaRPr>
          </a:p>
          <a:p>
            <a:pPr marL="171450" indent="-171450" algn="just">
              <a:buFont typeface="Wingdings" panose="05000000000000000000" pitchFamily="2" charset="2"/>
              <a:buChar char="Ø"/>
            </a:pPr>
            <a:r>
              <a:rPr lang="en-US" sz="1200" i="1" dirty="0"/>
              <a:t>XXX has a special chair but this has been set up at </a:t>
            </a:r>
            <a:r>
              <a:rPr lang="en-US" sz="1200" i="1" dirty="0" err="1"/>
              <a:t>school,not</a:t>
            </a:r>
            <a:r>
              <a:rPr lang="en-US" sz="1200" i="1" dirty="0"/>
              <a:t> at home </a:t>
            </a:r>
            <a:endParaRPr lang="en-US" sz="1200" i="1" dirty="0">
              <a:cs typeface="Calibri" panose="020F0502020204030204"/>
            </a:endParaRPr>
          </a:p>
          <a:p>
            <a:pPr marL="171450" indent="-171450" algn="just">
              <a:buFont typeface="Wingdings" panose="05000000000000000000" pitchFamily="2" charset="2"/>
              <a:buChar char="Ø"/>
            </a:pPr>
            <a:r>
              <a:rPr lang="en-US" sz="1200" i="1" dirty="0"/>
              <a:t>Equipment needs a rep from the company</a:t>
            </a:r>
            <a:endParaRPr lang="en-US" sz="1200" i="1" dirty="0">
              <a:cs typeface="Calibri" panose="020F0502020204030204"/>
            </a:endParaRPr>
          </a:p>
          <a:p>
            <a:pPr marL="171450" indent="-171450" algn="just">
              <a:buFont typeface="Wingdings" panose="05000000000000000000" pitchFamily="2" charset="2"/>
              <a:buChar char="Ø"/>
            </a:pPr>
            <a:r>
              <a:rPr lang="en-US" sz="1200" i="1" dirty="0"/>
              <a:t>the school never said they could not use the equipment </a:t>
            </a:r>
            <a:r>
              <a:rPr lang="en-US" sz="1200" i="1" dirty="0" err="1"/>
              <a:t>i</a:t>
            </a:r>
            <a:r>
              <a:rPr lang="en-US" sz="1200" i="1" dirty="0"/>
              <a:t> sent in</a:t>
            </a:r>
            <a:endParaRPr lang="en-US" sz="1200" i="1" dirty="0">
              <a:cs typeface="Calibri" panose="020F0502020204030204"/>
            </a:endParaRPr>
          </a:p>
          <a:p>
            <a:pPr marL="171450" indent="-171450" algn="just">
              <a:buFont typeface="Wingdings" panose="05000000000000000000" pitchFamily="2" charset="2"/>
              <a:buChar char="Ø"/>
            </a:pPr>
            <a:r>
              <a:rPr lang="en-US" sz="1200" i="1" dirty="0"/>
              <a:t>Some things you get training for &amp; others not. There’s also no training for parent carers lifting </a:t>
            </a:r>
            <a:endParaRPr lang="en-US" sz="1200" i="1" dirty="0">
              <a:cs typeface="Calibri" panose="020F0502020204030204"/>
            </a:endParaRPr>
          </a:p>
          <a:p>
            <a:pPr marL="171450" indent="-171450" algn="just">
              <a:buFont typeface="Wingdings" panose="05000000000000000000" pitchFamily="2" charset="2"/>
              <a:buChar char="Ø"/>
            </a:pPr>
            <a:r>
              <a:rPr lang="en-US" sz="1200" i="1" dirty="0"/>
              <a:t>Often we download the user manuals for equipment as it's quicker to make small adjustments ourselves as and when needed. </a:t>
            </a:r>
            <a:endParaRPr lang="en-US" sz="1200" i="1" dirty="0">
              <a:cs typeface="Calibri" panose="020F0502020204030204"/>
            </a:endParaRPr>
          </a:p>
          <a:p>
            <a:pPr algn="just"/>
            <a:endParaRPr lang="en-US" dirty="0">
              <a:cs typeface="Calibri" panose="020F0502020204030204"/>
            </a:endParaRPr>
          </a:p>
          <a:p>
            <a:endParaRPr lang="en-US" dirty="0"/>
          </a:p>
          <a:p>
            <a:endParaRPr lang="en-GB" dirty="0"/>
          </a:p>
        </p:txBody>
      </p:sp>
    </p:spTree>
    <p:extLst>
      <p:ext uri="{BB962C8B-B14F-4D97-AF65-F5344CB8AC3E}">
        <p14:creationId xmlns:p14="http://schemas.microsoft.com/office/powerpoint/2010/main" val="11119206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Training </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BF94CFAA-5BEA-430E-8AED-58AE81424489}"/>
              </a:ext>
            </a:extLst>
          </p:cNvPr>
          <p:cNvSpPr txBox="1"/>
          <p:nvPr/>
        </p:nvSpPr>
        <p:spPr>
          <a:xfrm>
            <a:off x="8826072" y="2051093"/>
            <a:ext cx="2764933" cy="2031325"/>
          </a:xfrm>
          <a:prstGeom prst="rect">
            <a:avLst/>
          </a:prstGeom>
          <a:noFill/>
        </p:spPr>
        <p:txBody>
          <a:bodyPr wrap="square" lIns="91440" tIns="45720" rIns="91440" bIns="45720" rtlCol="0" anchor="t">
            <a:spAutoFit/>
          </a:bodyPr>
          <a:lstStyle/>
          <a:p>
            <a:pPr algn="just"/>
            <a:r>
              <a:rPr lang="en-US" dirty="0"/>
              <a:t>Of the 5 participants that said the training was not sufficient, the equipment which they used is listed:</a:t>
            </a:r>
            <a:endParaRPr lang="en-US"/>
          </a:p>
          <a:p>
            <a:endParaRPr lang="en-US" dirty="0"/>
          </a:p>
          <a:p>
            <a:endParaRPr lang="en-US" dirty="0"/>
          </a:p>
          <a:p>
            <a:endParaRPr lang="en-GB" dirty="0"/>
          </a:p>
        </p:txBody>
      </p:sp>
      <p:sp>
        <p:nvSpPr>
          <p:cNvPr id="11" name="TextBox 10">
            <a:extLst>
              <a:ext uri="{FF2B5EF4-FFF2-40B4-BE49-F238E27FC236}">
                <a16:creationId xmlns:a16="http://schemas.microsoft.com/office/drawing/2014/main" id="{BC077E94-25F2-4B73-B5EF-FE99173566FA}"/>
              </a:ext>
            </a:extLst>
          </p:cNvPr>
          <p:cNvSpPr txBox="1"/>
          <p:nvPr/>
        </p:nvSpPr>
        <p:spPr>
          <a:xfrm>
            <a:off x="236095" y="2078378"/>
            <a:ext cx="2157398" cy="2585323"/>
          </a:xfrm>
          <a:prstGeom prst="rect">
            <a:avLst/>
          </a:prstGeom>
          <a:noFill/>
        </p:spPr>
        <p:txBody>
          <a:bodyPr wrap="square" lIns="91440" tIns="45720" rIns="91440" bIns="45720" rtlCol="0" anchor="t">
            <a:spAutoFit/>
          </a:bodyPr>
          <a:lstStyle/>
          <a:p>
            <a:r>
              <a:rPr lang="en-US" dirty="0"/>
              <a:t>Of the 21 participants that said they received no training for the equipment which they used is listed:</a:t>
            </a:r>
            <a:endParaRPr lang="en-US"/>
          </a:p>
          <a:p>
            <a:pPr algn="just"/>
            <a:endParaRPr lang="en-US" dirty="0">
              <a:cs typeface="Calibri"/>
            </a:endParaRPr>
          </a:p>
          <a:p>
            <a:endParaRPr lang="en-US" dirty="0"/>
          </a:p>
          <a:p>
            <a:endParaRPr lang="en-GB" dirty="0">
              <a:cs typeface="Calibri"/>
            </a:endParaRPr>
          </a:p>
        </p:txBody>
      </p:sp>
      <p:sp>
        <p:nvSpPr>
          <p:cNvPr id="7" name="TextBox 6">
            <a:extLst>
              <a:ext uri="{FF2B5EF4-FFF2-40B4-BE49-F238E27FC236}">
                <a16:creationId xmlns:a16="http://schemas.microsoft.com/office/drawing/2014/main" id="{3596A1A1-6FCE-48F5-BDC5-7118DF69E6E3}"/>
              </a:ext>
            </a:extLst>
          </p:cNvPr>
          <p:cNvSpPr txBox="1"/>
          <p:nvPr/>
        </p:nvSpPr>
        <p:spPr>
          <a:xfrm>
            <a:off x="5978821" y="2539281"/>
            <a:ext cx="2557746" cy="3416320"/>
          </a:xfrm>
          <a:prstGeom prst="rect">
            <a:avLst/>
          </a:prstGeom>
          <a:gradFill>
            <a:gsLst>
              <a:gs pos="20000">
                <a:schemeClr val="accent1">
                  <a:lumMod val="5000"/>
                  <a:lumOff val="95000"/>
                </a:schemeClr>
              </a:gs>
              <a:gs pos="100000">
                <a:schemeClr val="accent1">
                  <a:lumMod val="45000"/>
                  <a:lumOff val="55000"/>
                </a:schemeClr>
              </a:gs>
              <a:gs pos="89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GB" sz="1200" dirty="0"/>
              <a:t>Adjustable Profiling Bed</a:t>
            </a:r>
          </a:p>
          <a:p>
            <a:r>
              <a:rPr lang="en-GB" sz="1200" dirty="0"/>
              <a:t>Bath Board</a:t>
            </a:r>
          </a:p>
          <a:p>
            <a:r>
              <a:rPr lang="en-GB" sz="1200" dirty="0" err="1"/>
              <a:t>BiPap</a:t>
            </a:r>
            <a:r>
              <a:rPr lang="en-GB" sz="1200" dirty="0"/>
              <a:t>/</a:t>
            </a:r>
            <a:r>
              <a:rPr lang="en-GB" sz="1200" dirty="0" err="1"/>
              <a:t>CPap</a:t>
            </a:r>
            <a:r>
              <a:rPr lang="en-GB" sz="1200" dirty="0"/>
              <a:t> Machin</a:t>
            </a:r>
          </a:p>
          <a:p>
            <a:r>
              <a:rPr lang="en-GB" sz="1200" dirty="0"/>
              <a:t>Commode</a:t>
            </a:r>
          </a:p>
          <a:p>
            <a:r>
              <a:rPr lang="en-GB" sz="1200" dirty="0"/>
              <a:t>Emergency Equipment</a:t>
            </a:r>
          </a:p>
          <a:p>
            <a:r>
              <a:rPr lang="en-GB" sz="1200" dirty="0"/>
              <a:t>Feeding Pump</a:t>
            </a:r>
          </a:p>
          <a:p>
            <a:r>
              <a:rPr lang="en-GB" sz="1200" dirty="0"/>
              <a:t>Floor Sitting Chair</a:t>
            </a:r>
          </a:p>
          <a:p>
            <a:r>
              <a:rPr lang="en-GB" sz="1200" dirty="0"/>
              <a:t>Hand Rail</a:t>
            </a:r>
          </a:p>
          <a:p>
            <a:r>
              <a:rPr lang="en-GB" sz="1200" dirty="0"/>
              <a:t>Hearing Aid</a:t>
            </a:r>
          </a:p>
          <a:p>
            <a:r>
              <a:rPr lang="en-GB" sz="1200" dirty="0"/>
              <a:t>Oxygen Saturation Monitor</a:t>
            </a:r>
          </a:p>
          <a:p>
            <a:r>
              <a:rPr lang="en-GB" sz="1200" dirty="0"/>
              <a:t>Raised Height Adjustable Chair</a:t>
            </a:r>
          </a:p>
          <a:p>
            <a:r>
              <a:rPr lang="en-GB" sz="1200" dirty="0"/>
              <a:t>Standing Frame</a:t>
            </a:r>
          </a:p>
          <a:p>
            <a:r>
              <a:rPr lang="en-GB" sz="1200" dirty="0"/>
              <a:t>Suction Machine</a:t>
            </a:r>
          </a:p>
          <a:p>
            <a:r>
              <a:rPr lang="en-GB" sz="1200" dirty="0"/>
              <a:t>Toilet Seat</a:t>
            </a:r>
          </a:p>
          <a:p>
            <a:r>
              <a:rPr lang="en-GB" sz="1200" dirty="0"/>
              <a:t>Tracheostomy</a:t>
            </a:r>
          </a:p>
          <a:p>
            <a:r>
              <a:rPr lang="en-GB" sz="1200" dirty="0"/>
              <a:t>Ventilator</a:t>
            </a:r>
          </a:p>
          <a:p>
            <a:r>
              <a:rPr lang="en-GB" sz="1200" dirty="0"/>
              <a:t>Walker</a:t>
            </a:r>
          </a:p>
          <a:p>
            <a:r>
              <a:rPr lang="en-GB" sz="1200" dirty="0"/>
              <a:t>Walking Frame</a:t>
            </a:r>
          </a:p>
        </p:txBody>
      </p:sp>
      <p:sp>
        <p:nvSpPr>
          <p:cNvPr id="8" name="TextBox 7">
            <a:extLst>
              <a:ext uri="{FF2B5EF4-FFF2-40B4-BE49-F238E27FC236}">
                <a16:creationId xmlns:a16="http://schemas.microsoft.com/office/drawing/2014/main" id="{E57BDA93-59F0-42FD-9EC0-195D309340AD}"/>
              </a:ext>
            </a:extLst>
          </p:cNvPr>
          <p:cNvSpPr txBox="1"/>
          <p:nvPr/>
        </p:nvSpPr>
        <p:spPr>
          <a:xfrm>
            <a:off x="2518699" y="2078378"/>
            <a:ext cx="2511621" cy="4166952"/>
          </a:xfrm>
          <a:prstGeom prst="rect">
            <a:avLst/>
          </a:prstGeom>
          <a:gradFill>
            <a:gsLst>
              <a:gs pos="20000">
                <a:schemeClr val="accent1">
                  <a:lumMod val="5000"/>
                  <a:lumOff val="95000"/>
                </a:schemeClr>
              </a:gs>
              <a:gs pos="100000">
                <a:schemeClr val="accent1">
                  <a:lumMod val="45000"/>
                  <a:lumOff val="55000"/>
                </a:schemeClr>
              </a:gs>
              <a:gs pos="89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1100" dirty="0"/>
              <a:t>Adjustable Height Table</a:t>
            </a:r>
          </a:p>
          <a:p>
            <a:r>
              <a:rPr lang="en-US" sz="1100" dirty="0"/>
              <a:t>Adjustable Profiling Bed</a:t>
            </a:r>
          </a:p>
          <a:p>
            <a:r>
              <a:rPr lang="en-US" sz="1100" dirty="0"/>
              <a:t>Bath Board</a:t>
            </a:r>
          </a:p>
          <a:p>
            <a:r>
              <a:rPr lang="en-US" sz="1100" dirty="0"/>
              <a:t>Communication Equipment</a:t>
            </a:r>
          </a:p>
          <a:p>
            <a:r>
              <a:rPr lang="en-US" sz="1100" dirty="0"/>
              <a:t>Education – writing board</a:t>
            </a:r>
          </a:p>
          <a:p>
            <a:r>
              <a:rPr lang="en-US" sz="1100" dirty="0"/>
              <a:t>Emergency Equipment</a:t>
            </a:r>
          </a:p>
          <a:p>
            <a:r>
              <a:rPr lang="en-US" sz="1100" dirty="0"/>
              <a:t>Feeding Pump</a:t>
            </a:r>
          </a:p>
          <a:p>
            <a:r>
              <a:rPr lang="en-US" sz="1100" dirty="0"/>
              <a:t>Floor Sitting Chair</a:t>
            </a:r>
          </a:p>
          <a:p>
            <a:r>
              <a:rPr lang="en-US" sz="1100" dirty="0"/>
              <a:t>Hand Rail</a:t>
            </a:r>
          </a:p>
          <a:p>
            <a:r>
              <a:rPr lang="en-US" sz="1100" dirty="0"/>
              <a:t>Hearing Aid</a:t>
            </a:r>
          </a:p>
          <a:p>
            <a:r>
              <a:rPr lang="en-US" sz="1100" dirty="0"/>
              <a:t>Hoist Ceiling Track</a:t>
            </a:r>
          </a:p>
          <a:p>
            <a:r>
              <a:rPr lang="en-US" sz="1100" dirty="0"/>
              <a:t>Oxygen Saturation Monitor</a:t>
            </a:r>
          </a:p>
          <a:p>
            <a:r>
              <a:rPr lang="en-US" sz="1100" dirty="0"/>
              <a:t>Portable Hoist</a:t>
            </a:r>
          </a:p>
          <a:p>
            <a:r>
              <a:rPr lang="en-US" sz="1100" dirty="0"/>
              <a:t>Potty Chair</a:t>
            </a:r>
          </a:p>
          <a:p>
            <a:r>
              <a:rPr lang="en-US" sz="1100" dirty="0"/>
              <a:t>Pressure Relieving Mattress</a:t>
            </a:r>
          </a:p>
          <a:p>
            <a:r>
              <a:rPr lang="en-US" sz="1100" dirty="0"/>
              <a:t>Raised Height Adjustable Chair</a:t>
            </a:r>
          </a:p>
          <a:p>
            <a:r>
              <a:rPr lang="en-US" sz="1100" dirty="0"/>
              <a:t>Shower Chair Change Bench</a:t>
            </a:r>
          </a:p>
          <a:p>
            <a:r>
              <a:rPr lang="en-US" sz="1100" dirty="0"/>
              <a:t>Shower Stretcher</a:t>
            </a:r>
          </a:p>
          <a:p>
            <a:r>
              <a:rPr lang="en-US" sz="1100" dirty="0"/>
              <a:t>Slide Sheet</a:t>
            </a:r>
          </a:p>
          <a:p>
            <a:r>
              <a:rPr lang="en-US" sz="1100" dirty="0"/>
              <a:t>Specialist Toilet</a:t>
            </a:r>
          </a:p>
          <a:p>
            <a:r>
              <a:rPr lang="en-US" sz="1100" dirty="0"/>
              <a:t>Suction Machine</a:t>
            </a:r>
          </a:p>
          <a:p>
            <a:r>
              <a:rPr lang="en-US" sz="1100" dirty="0"/>
              <a:t>Toilet Seat</a:t>
            </a:r>
          </a:p>
          <a:p>
            <a:r>
              <a:rPr lang="en-US" sz="1100" dirty="0"/>
              <a:t>Walker</a:t>
            </a:r>
          </a:p>
          <a:p>
            <a:r>
              <a:rPr lang="en-US" sz="1100" dirty="0"/>
              <a:t>Walking Frame</a:t>
            </a:r>
          </a:p>
        </p:txBody>
      </p:sp>
      <p:sp>
        <p:nvSpPr>
          <p:cNvPr id="9" name="Arrow: Right 8">
            <a:extLst>
              <a:ext uri="{FF2B5EF4-FFF2-40B4-BE49-F238E27FC236}">
                <a16:creationId xmlns:a16="http://schemas.microsoft.com/office/drawing/2014/main" id="{D0BDCE25-1DD5-4E59-8B12-0F97D372F331}"/>
              </a:ext>
            </a:extLst>
          </p:cNvPr>
          <p:cNvSpPr/>
          <p:nvPr/>
        </p:nvSpPr>
        <p:spPr>
          <a:xfrm>
            <a:off x="572493" y="3911600"/>
            <a:ext cx="1124227" cy="375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Arrow: Left 9">
            <a:extLst>
              <a:ext uri="{FF2B5EF4-FFF2-40B4-BE49-F238E27FC236}">
                <a16:creationId xmlns:a16="http://schemas.microsoft.com/office/drawing/2014/main" id="{327DF03B-611D-42B3-8C90-2363EEF74174}"/>
              </a:ext>
            </a:extLst>
          </p:cNvPr>
          <p:cNvSpPr/>
          <p:nvPr/>
        </p:nvSpPr>
        <p:spPr>
          <a:xfrm>
            <a:off x="8740985" y="3506176"/>
            <a:ext cx="932316" cy="40542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991483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Training </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BF94CFAA-5BEA-430E-8AED-58AE81424489}"/>
              </a:ext>
            </a:extLst>
          </p:cNvPr>
          <p:cNvSpPr txBox="1"/>
          <p:nvPr/>
        </p:nvSpPr>
        <p:spPr>
          <a:xfrm>
            <a:off x="435283" y="1846438"/>
            <a:ext cx="11302383" cy="369332"/>
          </a:xfrm>
          <a:prstGeom prst="rect">
            <a:avLst/>
          </a:prstGeom>
          <a:noFill/>
        </p:spPr>
        <p:txBody>
          <a:bodyPr wrap="square" lIns="91440" tIns="45720" rIns="91440" bIns="45720" rtlCol="0" anchor="t">
            <a:spAutoFit/>
          </a:bodyPr>
          <a:lstStyle/>
          <a:p>
            <a:pPr algn="just"/>
            <a:r>
              <a:rPr lang="en-US" dirty="0"/>
              <a:t>We asked participants if training materials were left with them to read? 49 participants responded.</a:t>
            </a:r>
            <a:endParaRPr lang="en-GB" dirty="0">
              <a:cs typeface="Calibri" panose="020F0502020204030204"/>
            </a:endParaRPr>
          </a:p>
        </p:txBody>
      </p:sp>
      <p:pic>
        <p:nvPicPr>
          <p:cNvPr id="6" name="Picture 5">
            <a:extLst>
              <a:ext uri="{FF2B5EF4-FFF2-40B4-BE49-F238E27FC236}">
                <a16:creationId xmlns:a16="http://schemas.microsoft.com/office/drawing/2014/main" id="{AB924BE8-6AAA-4284-A9D8-89BFBBBB3F29}"/>
              </a:ext>
            </a:extLst>
          </p:cNvPr>
          <p:cNvPicPr>
            <a:picLocks noChangeAspect="1"/>
          </p:cNvPicPr>
          <p:nvPr/>
        </p:nvPicPr>
        <p:blipFill rotWithShape="1">
          <a:blip r:embed="rId3"/>
          <a:srcRect l="15972" t="19245" r="19281" b="3733"/>
          <a:stretch/>
        </p:blipFill>
        <p:spPr>
          <a:xfrm>
            <a:off x="663298" y="2389254"/>
            <a:ext cx="7667901" cy="4195910"/>
          </a:xfrm>
          <a:prstGeom prst="rect">
            <a:avLst/>
          </a:prstGeom>
        </p:spPr>
      </p:pic>
    </p:spTree>
    <p:extLst>
      <p:ext uri="{BB962C8B-B14F-4D97-AF65-F5344CB8AC3E}">
        <p14:creationId xmlns:p14="http://schemas.microsoft.com/office/powerpoint/2010/main" val="17756323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Manual Handling </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BF94CFAA-5BEA-430E-8AED-58AE81424489}"/>
              </a:ext>
            </a:extLst>
          </p:cNvPr>
          <p:cNvSpPr txBox="1"/>
          <p:nvPr/>
        </p:nvSpPr>
        <p:spPr>
          <a:xfrm>
            <a:off x="435283" y="1846438"/>
            <a:ext cx="11302383" cy="369332"/>
          </a:xfrm>
          <a:prstGeom prst="rect">
            <a:avLst/>
          </a:prstGeom>
          <a:noFill/>
        </p:spPr>
        <p:txBody>
          <a:bodyPr wrap="square" lIns="91440" tIns="45720" rIns="91440" bIns="45720" rtlCol="0" anchor="t">
            <a:spAutoFit/>
          </a:bodyPr>
          <a:lstStyle/>
          <a:p>
            <a:pPr algn="just"/>
            <a:r>
              <a:rPr lang="en-US" dirty="0"/>
              <a:t>We asked participants if their manual handling needs were considered? 54 participants responded.</a:t>
            </a:r>
            <a:endParaRPr lang="en-GB" dirty="0">
              <a:cs typeface="Calibri" panose="020F0502020204030204"/>
            </a:endParaRPr>
          </a:p>
        </p:txBody>
      </p:sp>
      <p:pic>
        <p:nvPicPr>
          <p:cNvPr id="6" name="Picture 5">
            <a:extLst>
              <a:ext uri="{FF2B5EF4-FFF2-40B4-BE49-F238E27FC236}">
                <a16:creationId xmlns:a16="http://schemas.microsoft.com/office/drawing/2014/main" id="{755FD791-3940-4A6B-A1DA-68F75134480B}"/>
              </a:ext>
            </a:extLst>
          </p:cNvPr>
          <p:cNvPicPr>
            <a:picLocks noChangeAspect="1"/>
          </p:cNvPicPr>
          <p:nvPr/>
        </p:nvPicPr>
        <p:blipFill rotWithShape="1">
          <a:blip r:embed="rId3"/>
          <a:srcRect l="17269" t="25180" r="19370" b="-3087"/>
          <a:stretch/>
        </p:blipFill>
        <p:spPr>
          <a:xfrm>
            <a:off x="955040" y="2578070"/>
            <a:ext cx="7696572" cy="3785484"/>
          </a:xfrm>
          <a:prstGeom prst="rect">
            <a:avLst/>
          </a:prstGeom>
        </p:spPr>
      </p:pic>
    </p:spTree>
    <p:extLst>
      <p:ext uri="{BB962C8B-B14F-4D97-AF65-F5344CB8AC3E}">
        <p14:creationId xmlns:p14="http://schemas.microsoft.com/office/powerpoint/2010/main" val="17392241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Does The Equipment Meet Need?</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BF94CFAA-5BEA-430E-8AED-58AE81424489}"/>
              </a:ext>
            </a:extLst>
          </p:cNvPr>
          <p:cNvSpPr txBox="1"/>
          <p:nvPr/>
        </p:nvSpPr>
        <p:spPr>
          <a:xfrm>
            <a:off x="435283" y="1846438"/>
            <a:ext cx="11302383" cy="369332"/>
          </a:xfrm>
          <a:prstGeom prst="rect">
            <a:avLst/>
          </a:prstGeom>
          <a:noFill/>
        </p:spPr>
        <p:txBody>
          <a:bodyPr wrap="square" lIns="91440" tIns="45720" rIns="91440" bIns="45720" rtlCol="0" anchor="t">
            <a:spAutoFit/>
          </a:bodyPr>
          <a:lstStyle/>
          <a:p>
            <a:pPr algn="just"/>
            <a:r>
              <a:rPr lang="en-US" dirty="0"/>
              <a:t>We asked participants if the equipment meets their child or young persons needs? 51 participants responded.</a:t>
            </a:r>
            <a:endParaRPr lang="en-GB" dirty="0">
              <a:cs typeface="Calibri" panose="020F0502020204030204"/>
            </a:endParaRPr>
          </a:p>
        </p:txBody>
      </p:sp>
      <p:pic>
        <p:nvPicPr>
          <p:cNvPr id="4" name="Picture 3">
            <a:extLst>
              <a:ext uri="{FF2B5EF4-FFF2-40B4-BE49-F238E27FC236}">
                <a16:creationId xmlns:a16="http://schemas.microsoft.com/office/drawing/2014/main" id="{E7DFFAC2-5B4F-4081-BCA9-B130696E7613}"/>
              </a:ext>
            </a:extLst>
          </p:cNvPr>
          <p:cNvPicPr>
            <a:picLocks noChangeAspect="1"/>
          </p:cNvPicPr>
          <p:nvPr/>
        </p:nvPicPr>
        <p:blipFill rotWithShape="1">
          <a:blip r:embed="rId3"/>
          <a:srcRect l="22480" t="18895" r="21200" b="-463"/>
          <a:stretch/>
        </p:blipFill>
        <p:spPr>
          <a:xfrm>
            <a:off x="435282" y="2536566"/>
            <a:ext cx="6280477" cy="3274580"/>
          </a:xfrm>
          <a:prstGeom prst="rect">
            <a:avLst/>
          </a:prstGeom>
        </p:spPr>
      </p:pic>
    </p:spTree>
    <p:extLst>
      <p:ext uri="{BB962C8B-B14F-4D97-AF65-F5344CB8AC3E}">
        <p14:creationId xmlns:p14="http://schemas.microsoft.com/office/powerpoint/2010/main" val="7829908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Does The Equipment Meet Need?</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BF94CFAA-5BEA-430E-8AED-58AE81424489}"/>
              </a:ext>
            </a:extLst>
          </p:cNvPr>
          <p:cNvSpPr txBox="1"/>
          <p:nvPr/>
        </p:nvSpPr>
        <p:spPr>
          <a:xfrm>
            <a:off x="435283" y="1846438"/>
            <a:ext cx="11302383" cy="646331"/>
          </a:xfrm>
          <a:prstGeom prst="rect">
            <a:avLst/>
          </a:prstGeom>
          <a:noFill/>
        </p:spPr>
        <p:txBody>
          <a:bodyPr wrap="square" lIns="91440" tIns="45720" rIns="91440" bIns="45720" rtlCol="0" anchor="t">
            <a:spAutoFit/>
          </a:bodyPr>
          <a:lstStyle/>
          <a:p>
            <a:pPr algn="just"/>
            <a:r>
              <a:rPr lang="en-US" dirty="0"/>
              <a:t>We asked participants if the equipment is child friendly or appropriate to their  child or young person's age /need. 49 participants responded. </a:t>
            </a:r>
            <a:endParaRPr lang="en-GB" dirty="0">
              <a:cs typeface="Calibri" panose="020F0502020204030204"/>
            </a:endParaRPr>
          </a:p>
        </p:txBody>
      </p:sp>
      <p:pic>
        <p:nvPicPr>
          <p:cNvPr id="6" name="Picture 5">
            <a:extLst>
              <a:ext uri="{FF2B5EF4-FFF2-40B4-BE49-F238E27FC236}">
                <a16:creationId xmlns:a16="http://schemas.microsoft.com/office/drawing/2014/main" id="{DFEC304A-99B1-403A-9503-056DE3601950}"/>
              </a:ext>
            </a:extLst>
          </p:cNvPr>
          <p:cNvPicPr>
            <a:picLocks noChangeAspect="1"/>
          </p:cNvPicPr>
          <p:nvPr/>
        </p:nvPicPr>
        <p:blipFill rotWithShape="1">
          <a:blip r:embed="rId3"/>
          <a:srcRect l="20986" t="18220" r="21307" b="-1424"/>
          <a:stretch/>
        </p:blipFill>
        <p:spPr>
          <a:xfrm>
            <a:off x="233680" y="2639375"/>
            <a:ext cx="4560527" cy="2367187"/>
          </a:xfrm>
          <a:prstGeom prst="rect">
            <a:avLst/>
          </a:prstGeom>
        </p:spPr>
      </p:pic>
      <p:sp>
        <p:nvSpPr>
          <p:cNvPr id="7" name="TextBox 6">
            <a:extLst>
              <a:ext uri="{FF2B5EF4-FFF2-40B4-BE49-F238E27FC236}">
                <a16:creationId xmlns:a16="http://schemas.microsoft.com/office/drawing/2014/main" id="{9B66C199-9566-46AA-8C3D-F8A55CC2E8B8}"/>
              </a:ext>
            </a:extLst>
          </p:cNvPr>
          <p:cNvSpPr txBox="1"/>
          <p:nvPr/>
        </p:nvSpPr>
        <p:spPr>
          <a:xfrm>
            <a:off x="572493" y="5104960"/>
            <a:ext cx="3234967" cy="1477328"/>
          </a:xfrm>
          <a:prstGeom prst="rect">
            <a:avLst/>
          </a:prstGeom>
          <a:noFill/>
        </p:spPr>
        <p:txBody>
          <a:bodyPr wrap="square" lIns="91440" tIns="45720" rIns="91440" bIns="45720" rtlCol="0" anchor="t">
            <a:spAutoFit/>
          </a:bodyPr>
          <a:lstStyle/>
          <a:p>
            <a:pPr algn="just"/>
            <a:r>
              <a:rPr lang="en-US" dirty="0"/>
              <a:t>6 of the 7 participants that said ‘No’, confirmed that the equipment provided did not meet their child or young person's needs. </a:t>
            </a:r>
            <a:endParaRPr lang="en-GB" dirty="0">
              <a:cs typeface="Calibri" panose="020F0502020204030204"/>
            </a:endParaRPr>
          </a:p>
        </p:txBody>
      </p:sp>
      <p:sp>
        <p:nvSpPr>
          <p:cNvPr id="8" name="TextBox 7">
            <a:extLst>
              <a:ext uri="{FF2B5EF4-FFF2-40B4-BE49-F238E27FC236}">
                <a16:creationId xmlns:a16="http://schemas.microsoft.com/office/drawing/2014/main" id="{196F9289-448C-4A1F-9452-C4BAFAE1C9E5}"/>
              </a:ext>
            </a:extLst>
          </p:cNvPr>
          <p:cNvSpPr txBox="1"/>
          <p:nvPr/>
        </p:nvSpPr>
        <p:spPr>
          <a:xfrm>
            <a:off x="5181600" y="2997200"/>
            <a:ext cx="4185920" cy="1477328"/>
          </a:xfrm>
          <a:prstGeom prst="rect">
            <a:avLst/>
          </a:prstGeom>
          <a:noFill/>
        </p:spPr>
        <p:txBody>
          <a:bodyPr wrap="square" lIns="91440" tIns="45720" rIns="91440" bIns="45720" rtlCol="0" anchor="t">
            <a:spAutoFit/>
          </a:bodyPr>
          <a:lstStyle/>
          <a:p>
            <a:pPr algn="just"/>
            <a:r>
              <a:rPr lang="en-US" dirty="0"/>
              <a:t>We look at the equipment they the 7 participants that stated the equipment did not meet the need, which is shown below:</a:t>
            </a:r>
            <a:endParaRPr lang="en-US"/>
          </a:p>
          <a:p>
            <a:pPr algn="just"/>
            <a:endParaRPr lang="en-US" dirty="0">
              <a:cs typeface="Calibri" panose="020F0502020204030204"/>
            </a:endParaRPr>
          </a:p>
          <a:p>
            <a:endParaRPr lang="en-GB" dirty="0"/>
          </a:p>
        </p:txBody>
      </p:sp>
      <p:graphicFrame>
        <p:nvGraphicFramePr>
          <p:cNvPr id="9" name="Table 8">
            <a:extLst>
              <a:ext uri="{FF2B5EF4-FFF2-40B4-BE49-F238E27FC236}">
                <a16:creationId xmlns:a16="http://schemas.microsoft.com/office/drawing/2014/main" id="{0E9A85D5-C9D3-4563-A257-1D3A93A1F27B}"/>
              </a:ext>
            </a:extLst>
          </p:cNvPr>
          <p:cNvGraphicFramePr>
            <a:graphicFrameLocks noGrp="1"/>
          </p:cNvGraphicFramePr>
          <p:nvPr>
            <p:extLst>
              <p:ext uri="{D42A27DB-BD31-4B8C-83A1-F6EECF244321}">
                <p14:modId xmlns:p14="http://schemas.microsoft.com/office/powerpoint/2010/main" val="601694801"/>
              </p:ext>
            </p:extLst>
          </p:nvPr>
        </p:nvGraphicFramePr>
        <p:xfrm>
          <a:off x="5244177" y="4112532"/>
          <a:ext cx="3530600" cy="1657350"/>
        </p:xfrm>
        <a:graphic>
          <a:graphicData uri="http://schemas.openxmlformats.org/drawingml/2006/table">
            <a:tbl>
              <a:tblPr/>
              <a:tblGrid>
                <a:gridCol w="1752600">
                  <a:extLst>
                    <a:ext uri="{9D8B030D-6E8A-4147-A177-3AD203B41FA5}">
                      <a16:colId xmlns:a16="http://schemas.microsoft.com/office/drawing/2014/main" val="2382817716"/>
                    </a:ext>
                  </a:extLst>
                </a:gridCol>
                <a:gridCol w="1778000">
                  <a:extLst>
                    <a:ext uri="{9D8B030D-6E8A-4147-A177-3AD203B41FA5}">
                      <a16:colId xmlns:a16="http://schemas.microsoft.com/office/drawing/2014/main" val="2768392286"/>
                    </a:ext>
                  </a:extLst>
                </a:gridCol>
              </a:tblGrid>
              <a:tr h="184150">
                <a:tc>
                  <a:txBody>
                    <a:bodyPr/>
                    <a:lstStyle/>
                    <a:p>
                      <a:pPr algn="l" fontAlgn="b"/>
                      <a:r>
                        <a:rPr lang="en-GB" sz="1100" b="0" i="0" u="none" strike="noStrike">
                          <a:solidFill>
                            <a:srgbClr val="000000"/>
                          </a:solidFill>
                          <a:effectLst/>
                          <a:latin typeface="Calibri" panose="020F0502020204030204" pitchFamily="34" charset="0"/>
                        </a:rPr>
                        <a:t>Portable Hoist</a:t>
                      </a:r>
                    </a:p>
                  </a:txBody>
                  <a:tcPr marL="6350" marR="6350" marT="6350" marB="0" anchor="b">
                    <a:lnL>
                      <a:noFill/>
                    </a:lnL>
                    <a:lnR>
                      <a:noFill/>
                    </a:lnR>
                    <a:lnT>
                      <a:noFill/>
                    </a:lnT>
                    <a:lnB>
                      <a:noFill/>
                    </a:lnB>
                  </a:tcPr>
                </a:tc>
                <a:tc>
                  <a:txBody>
                    <a:bodyPr/>
                    <a:lstStyle/>
                    <a:p>
                      <a:pPr algn="l" fontAlgn="b"/>
                      <a:r>
                        <a:rPr lang="en-GB" sz="1100" b="0" i="0" u="none" strike="noStrike">
                          <a:solidFill>
                            <a:srgbClr val="000000"/>
                          </a:solidFill>
                          <a:effectLst/>
                          <a:latin typeface="Calibri" panose="020F0502020204030204" pitchFamily="34" charset="0"/>
                        </a:rPr>
                        <a:t>Adjustable Profiling Bed</a:t>
                      </a:r>
                    </a:p>
                  </a:txBody>
                  <a:tcPr marL="6350" marR="6350" marT="6350" marB="0" anchor="b">
                    <a:lnL>
                      <a:noFill/>
                    </a:lnL>
                    <a:lnR>
                      <a:noFill/>
                    </a:lnR>
                    <a:lnT>
                      <a:noFill/>
                    </a:lnT>
                    <a:lnB>
                      <a:noFill/>
                    </a:lnB>
                  </a:tcPr>
                </a:tc>
                <a:extLst>
                  <a:ext uri="{0D108BD9-81ED-4DB2-BD59-A6C34878D82A}">
                    <a16:rowId xmlns:a16="http://schemas.microsoft.com/office/drawing/2014/main" val="138839851"/>
                  </a:ext>
                </a:extLst>
              </a:tr>
              <a:tr h="184150">
                <a:tc>
                  <a:txBody>
                    <a:bodyPr/>
                    <a:lstStyle/>
                    <a:p>
                      <a:pPr algn="l" fontAlgn="b"/>
                      <a:r>
                        <a:rPr lang="en-GB" sz="1100" b="0" i="0" u="none" strike="noStrike">
                          <a:solidFill>
                            <a:srgbClr val="000000"/>
                          </a:solidFill>
                          <a:effectLst/>
                          <a:latin typeface="Calibri" panose="020F0502020204030204" pitchFamily="34" charset="0"/>
                        </a:rPr>
                        <a:t>Potty Chair</a:t>
                      </a:r>
                    </a:p>
                  </a:txBody>
                  <a:tcPr marL="6350" marR="6350" marT="6350" marB="0" anchor="b">
                    <a:lnL>
                      <a:noFill/>
                    </a:lnL>
                    <a:lnR>
                      <a:noFill/>
                    </a:lnR>
                    <a:lnT>
                      <a:noFill/>
                    </a:lnT>
                    <a:lnB>
                      <a:noFill/>
                    </a:lnB>
                  </a:tcPr>
                </a:tc>
                <a:tc>
                  <a:txBody>
                    <a:bodyPr/>
                    <a:lstStyle/>
                    <a:p>
                      <a:pPr algn="l" fontAlgn="b"/>
                      <a:r>
                        <a:rPr lang="en-GB" sz="1100" b="0" i="0" u="none" strike="noStrike">
                          <a:solidFill>
                            <a:srgbClr val="000000"/>
                          </a:solidFill>
                          <a:effectLst/>
                          <a:latin typeface="Calibri" panose="020F0502020204030204" pitchFamily="34" charset="0"/>
                        </a:rPr>
                        <a:t>Education – writing board</a:t>
                      </a:r>
                    </a:p>
                  </a:txBody>
                  <a:tcPr marL="6350" marR="6350" marT="6350" marB="0" anchor="b">
                    <a:lnL>
                      <a:noFill/>
                    </a:lnL>
                    <a:lnR>
                      <a:noFill/>
                    </a:lnR>
                    <a:lnT>
                      <a:noFill/>
                    </a:lnT>
                    <a:lnB>
                      <a:noFill/>
                    </a:lnB>
                  </a:tcPr>
                </a:tc>
                <a:extLst>
                  <a:ext uri="{0D108BD9-81ED-4DB2-BD59-A6C34878D82A}">
                    <a16:rowId xmlns:a16="http://schemas.microsoft.com/office/drawing/2014/main" val="3985194082"/>
                  </a:ext>
                </a:extLst>
              </a:tr>
              <a:tr h="184150">
                <a:tc>
                  <a:txBody>
                    <a:bodyPr/>
                    <a:lstStyle/>
                    <a:p>
                      <a:pPr algn="l" fontAlgn="b"/>
                      <a:r>
                        <a:rPr lang="en-GB" sz="1100" b="0" i="0" u="none" strike="noStrike">
                          <a:solidFill>
                            <a:srgbClr val="000000"/>
                          </a:solidFill>
                          <a:effectLst/>
                          <a:latin typeface="Calibri" panose="020F0502020204030204" pitchFamily="34" charset="0"/>
                        </a:rPr>
                        <a:t>Pressure Relieving Mattress</a:t>
                      </a:r>
                    </a:p>
                  </a:txBody>
                  <a:tcPr marL="6350" marR="6350" marT="6350" marB="0" anchor="b">
                    <a:lnL>
                      <a:noFill/>
                    </a:lnL>
                    <a:lnR>
                      <a:noFill/>
                    </a:lnR>
                    <a:lnT>
                      <a:noFill/>
                    </a:lnT>
                    <a:lnB>
                      <a:noFill/>
                    </a:lnB>
                  </a:tcPr>
                </a:tc>
                <a:tc>
                  <a:txBody>
                    <a:bodyPr/>
                    <a:lstStyle/>
                    <a:p>
                      <a:pPr algn="l" fontAlgn="b"/>
                      <a:r>
                        <a:rPr lang="en-GB" sz="1100" b="0" i="0" u="none" strike="noStrike">
                          <a:solidFill>
                            <a:srgbClr val="000000"/>
                          </a:solidFill>
                          <a:effectLst/>
                          <a:latin typeface="Calibri" panose="020F0502020204030204" pitchFamily="34" charset="0"/>
                        </a:rPr>
                        <a:t>Feeding Pump</a:t>
                      </a:r>
                    </a:p>
                  </a:txBody>
                  <a:tcPr marL="6350" marR="6350" marT="6350" marB="0" anchor="b">
                    <a:lnL>
                      <a:noFill/>
                    </a:lnL>
                    <a:lnR>
                      <a:noFill/>
                    </a:lnR>
                    <a:lnT>
                      <a:noFill/>
                    </a:lnT>
                    <a:lnB>
                      <a:noFill/>
                    </a:lnB>
                  </a:tcPr>
                </a:tc>
                <a:extLst>
                  <a:ext uri="{0D108BD9-81ED-4DB2-BD59-A6C34878D82A}">
                    <a16:rowId xmlns:a16="http://schemas.microsoft.com/office/drawing/2014/main" val="3184299682"/>
                  </a:ext>
                </a:extLst>
              </a:tr>
              <a:tr h="184150">
                <a:tc>
                  <a:txBody>
                    <a:bodyPr/>
                    <a:lstStyle/>
                    <a:p>
                      <a:pPr algn="l" fontAlgn="b"/>
                      <a:r>
                        <a:rPr lang="en-GB" sz="1100" b="0" i="0" u="none" strike="noStrike">
                          <a:solidFill>
                            <a:srgbClr val="000000"/>
                          </a:solidFill>
                          <a:effectLst/>
                          <a:latin typeface="Calibri" panose="020F0502020204030204" pitchFamily="34" charset="0"/>
                        </a:rPr>
                        <a:t>Rise to Stand Chair</a:t>
                      </a:r>
                    </a:p>
                  </a:txBody>
                  <a:tcPr marL="6350" marR="6350" marT="6350" marB="0" anchor="b">
                    <a:lnL>
                      <a:noFill/>
                    </a:lnL>
                    <a:lnR>
                      <a:noFill/>
                    </a:lnR>
                    <a:lnT>
                      <a:noFill/>
                    </a:lnT>
                    <a:lnB>
                      <a:noFill/>
                    </a:lnB>
                  </a:tcPr>
                </a:tc>
                <a:tc>
                  <a:txBody>
                    <a:bodyPr/>
                    <a:lstStyle/>
                    <a:p>
                      <a:pPr algn="l" fontAlgn="b"/>
                      <a:r>
                        <a:rPr lang="en-GB" sz="1100" b="0" i="0" u="none" strike="noStrike">
                          <a:solidFill>
                            <a:srgbClr val="000000"/>
                          </a:solidFill>
                          <a:effectLst/>
                          <a:latin typeface="Calibri" panose="020F0502020204030204" pitchFamily="34" charset="0"/>
                        </a:rPr>
                        <a:t>Floor Sitting Chair</a:t>
                      </a:r>
                    </a:p>
                  </a:txBody>
                  <a:tcPr marL="6350" marR="6350" marT="6350" marB="0" anchor="b">
                    <a:lnL>
                      <a:noFill/>
                    </a:lnL>
                    <a:lnR>
                      <a:noFill/>
                    </a:lnR>
                    <a:lnT>
                      <a:noFill/>
                    </a:lnT>
                    <a:lnB>
                      <a:noFill/>
                    </a:lnB>
                  </a:tcPr>
                </a:tc>
                <a:extLst>
                  <a:ext uri="{0D108BD9-81ED-4DB2-BD59-A6C34878D82A}">
                    <a16:rowId xmlns:a16="http://schemas.microsoft.com/office/drawing/2014/main" val="1235036177"/>
                  </a:ext>
                </a:extLst>
              </a:tr>
              <a:tr h="184150">
                <a:tc>
                  <a:txBody>
                    <a:bodyPr/>
                    <a:lstStyle/>
                    <a:p>
                      <a:pPr algn="l" fontAlgn="b"/>
                      <a:r>
                        <a:rPr lang="en-GB" sz="1100" b="0" i="0" u="none" strike="noStrike">
                          <a:solidFill>
                            <a:srgbClr val="000000"/>
                          </a:solidFill>
                          <a:effectLst/>
                          <a:latin typeface="Calibri" panose="020F0502020204030204" pitchFamily="34" charset="0"/>
                        </a:rPr>
                        <a:t>Slide Sheet</a:t>
                      </a:r>
                    </a:p>
                  </a:txBody>
                  <a:tcPr marL="6350" marR="6350" marT="6350" marB="0" anchor="b">
                    <a:lnL>
                      <a:noFill/>
                    </a:lnL>
                    <a:lnR>
                      <a:noFill/>
                    </a:lnR>
                    <a:lnT>
                      <a:noFill/>
                    </a:lnT>
                    <a:lnB>
                      <a:noFill/>
                    </a:lnB>
                  </a:tcPr>
                </a:tc>
                <a:tc>
                  <a:txBody>
                    <a:bodyPr/>
                    <a:lstStyle/>
                    <a:p>
                      <a:pPr algn="l" fontAlgn="b"/>
                      <a:r>
                        <a:rPr lang="en-GB" sz="1100" b="0" i="0" u="none" strike="noStrike">
                          <a:solidFill>
                            <a:srgbClr val="000000"/>
                          </a:solidFill>
                          <a:effectLst/>
                          <a:latin typeface="Calibri" panose="020F0502020204030204" pitchFamily="34" charset="0"/>
                        </a:rPr>
                        <a:t>Hand Rail</a:t>
                      </a:r>
                    </a:p>
                  </a:txBody>
                  <a:tcPr marL="6350" marR="6350" marT="6350" marB="0" anchor="b">
                    <a:lnL>
                      <a:noFill/>
                    </a:lnL>
                    <a:lnR>
                      <a:noFill/>
                    </a:lnR>
                    <a:lnT>
                      <a:noFill/>
                    </a:lnT>
                    <a:lnB>
                      <a:noFill/>
                    </a:lnB>
                  </a:tcPr>
                </a:tc>
                <a:extLst>
                  <a:ext uri="{0D108BD9-81ED-4DB2-BD59-A6C34878D82A}">
                    <a16:rowId xmlns:a16="http://schemas.microsoft.com/office/drawing/2014/main" val="4016739668"/>
                  </a:ext>
                </a:extLst>
              </a:tr>
              <a:tr h="184150">
                <a:tc>
                  <a:txBody>
                    <a:bodyPr/>
                    <a:lstStyle/>
                    <a:p>
                      <a:pPr algn="l" fontAlgn="b"/>
                      <a:r>
                        <a:rPr lang="en-GB" sz="1100" b="0" i="0" u="none" strike="noStrike">
                          <a:solidFill>
                            <a:srgbClr val="000000"/>
                          </a:solidFill>
                          <a:effectLst/>
                          <a:latin typeface="Calibri" panose="020F0502020204030204" pitchFamily="34" charset="0"/>
                        </a:rPr>
                        <a:t>Specialist Toilet </a:t>
                      </a:r>
                    </a:p>
                  </a:txBody>
                  <a:tcPr marL="6350" marR="6350" marT="6350" marB="0" anchor="b">
                    <a:lnL>
                      <a:noFill/>
                    </a:lnL>
                    <a:lnR>
                      <a:noFill/>
                    </a:lnR>
                    <a:lnT>
                      <a:noFill/>
                    </a:lnT>
                    <a:lnB>
                      <a:noFill/>
                    </a:lnB>
                  </a:tcPr>
                </a:tc>
                <a:tc>
                  <a:txBody>
                    <a:bodyPr/>
                    <a:lstStyle/>
                    <a:p>
                      <a:pPr algn="l" fontAlgn="b"/>
                      <a:r>
                        <a:rPr lang="en-GB" sz="1100" b="0" i="0" u="none" strike="noStrike">
                          <a:solidFill>
                            <a:srgbClr val="000000"/>
                          </a:solidFill>
                          <a:effectLst/>
                          <a:latin typeface="Calibri" panose="020F0502020204030204" pitchFamily="34" charset="0"/>
                        </a:rPr>
                        <a:t>Hearing Aid</a:t>
                      </a:r>
                    </a:p>
                  </a:txBody>
                  <a:tcPr marL="6350" marR="6350" marT="6350" marB="0" anchor="b">
                    <a:lnL>
                      <a:noFill/>
                    </a:lnL>
                    <a:lnR>
                      <a:noFill/>
                    </a:lnR>
                    <a:lnT>
                      <a:noFill/>
                    </a:lnT>
                    <a:lnB>
                      <a:noFill/>
                    </a:lnB>
                  </a:tcPr>
                </a:tc>
                <a:extLst>
                  <a:ext uri="{0D108BD9-81ED-4DB2-BD59-A6C34878D82A}">
                    <a16:rowId xmlns:a16="http://schemas.microsoft.com/office/drawing/2014/main" val="3667113222"/>
                  </a:ext>
                </a:extLst>
              </a:tr>
              <a:tr h="184150">
                <a:tc>
                  <a:txBody>
                    <a:bodyPr/>
                    <a:lstStyle/>
                    <a:p>
                      <a:pPr algn="l" fontAlgn="b"/>
                      <a:r>
                        <a:rPr lang="en-GB" sz="1100" b="0" i="0" u="none" strike="noStrike">
                          <a:solidFill>
                            <a:srgbClr val="000000"/>
                          </a:solidFill>
                          <a:effectLst/>
                          <a:latin typeface="Calibri" panose="020F0502020204030204" pitchFamily="34" charset="0"/>
                        </a:rPr>
                        <a:t>Suction Machine</a:t>
                      </a:r>
                    </a:p>
                  </a:txBody>
                  <a:tcPr marL="6350" marR="6350" marT="6350" marB="0" anchor="b">
                    <a:lnL>
                      <a:noFill/>
                    </a:lnL>
                    <a:lnR>
                      <a:noFill/>
                    </a:lnR>
                    <a:lnT>
                      <a:noFill/>
                    </a:lnT>
                    <a:lnB>
                      <a:noFill/>
                    </a:lnB>
                  </a:tcPr>
                </a:tc>
                <a:tc>
                  <a:txBody>
                    <a:bodyPr/>
                    <a:lstStyle/>
                    <a:p>
                      <a:pPr algn="l" fontAlgn="b"/>
                      <a:r>
                        <a:rPr lang="en-GB" sz="1100" b="0" i="0" u="none" strike="noStrike">
                          <a:solidFill>
                            <a:srgbClr val="000000"/>
                          </a:solidFill>
                          <a:effectLst/>
                          <a:latin typeface="Calibri" panose="020F0502020204030204" pitchFamily="34" charset="0"/>
                        </a:rPr>
                        <a:t>Hoist Ceiling Track</a:t>
                      </a:r>
                    </a:p>
                  </a:txBody>
                  <a:tcPr marL="6350" marR="6350" marT="6350" marB="0" anchor="b">
                    <a:lnL>
                      <a:noFill/>
                    </a:lnL>
                    <a:lnR>
                      <a:noFill/>
                    </a:lnR>
                    <a:lnT>
                      <a:noFill/>
                    </a:lnT>
                    <a:lnB>
                      <a:noFill/>
                    </a:lnB>
                  </a:tcPr>
                </a:tc>
                <a:extLst>
                  <a:ext uri="{0D108BD9-81ED-4DB2-BD59-A6C34878D82A}">
                    <a16:rowId xmlns:a16="http://schemas.microsoft.com/office/drawing/2014/main" val="1909747436"/>
                  </a:ext>
                </a:extLst>
              </a:tr>
              <a:tr h="184150">
                <a:tc>
                  <a:txBody>
                    <a:bodyPr/>
                    <a:lstStyle/>
                    <a:p>
                      <a:pPr algn="l" fontAlgn="b"/>
                      <a:r>
                        <a:rPr lang="en-GB" sz="1100" b="0" i="0" u="none" strike="noStrike">
                          <a:solidFill>
                            <a:srgbClr val="000000"/>
                          </a:solidFill>
                          <a:effectLst/>
                          <a:latin typeface="Calibri" panose="020F0502020204030204" pitchFamily="34" charset="0"/>
                        </a:rPr>
                        <a:t>Toilet Seat</a:t>
                      </a:r>
                    </a:p>
                  </a:txBody>
                  <a:tcPr marL="6350" marR="6350" marT="6350" marB="0" anchor="b">
                    <a:lnL>
                      <a:noFill/>
                    </a:lnL>
                    <a:lnR>
                      <a:noFill/>
                    </a:lnR>
                    <a:lnT>
                      <a:noFill/>
                    </a:lnT>
                    <a:lnB>
                      <a:noFill/>
                    </a:lnB>
                  </a:tcPr>
                </a:tc>
                <a:tc>
                  <a:txBody>
                    <a:bodyPr/>
                    <a:lstStyle/>
                    <a:p>
                      <a:pPr algn="l" fontAlgn="b"/>
                      <a:r>
                        <a:rPr lang="en-GB" sz="1100" b="0" i="0" u="none" strike="noStrike">
                          <a:solidFill>
                            <a:srgbClr val="000000"/>
                          </a:solidFill>
                          <a:effectLst/>
                          <a:latin typeface="Calibri" panose="020F0502020204030204" pitchFamily="34" charset="0"/>
                        </a:rPr>
                        <a:t>Oxygen Saturation Monitor</a:t>
                      </a:r>
                    </a:p>
                  </a:txBody>
                  <a:tcPr marL="6350" marR="6350" marT="6350" marB="0" anchor="b">
                    <a:lnL>
                      <a:noFill/>
                    </a:lnL>
                    <a:lnR>
                      <a:noFill/>
                    </a:lnR>
                    <a:lnT>
                      <a:noFill/>
                    </a:lnT>
                    <a:lnB>
                      <a:noFill/>
                    </a:lnB>
                  </a:tcPr>
                </a:tc>
                <a:extLst>
                  <a:ext uri="{0D108BD9-81ED-4DB2-BD59-A6C34878D82A}">
                    <a16:rowId xmlns:a16="http://schemas.microsoft.com/office/drawing/2014/main" val="2345025191"/>
                  </a:ext>
                </a:extLst>
              </a:tr>
              <a:tr h="184150">
                <a:tc>
                  <a:txBody>
                    <a:bodyPr/>
                    <a:lstStyle/>
                    <a:p>
                      <a:pPr algn="l" fontAlgn="b"/>
                      <a:r>
                        <a:rPr lang="en-GB" sz="1100" b="0" i="0" u="none" strike="noStrike">
                          <a:solidFill>
                            <a:srgbClr val="000000"/>
                          </a:solidFill>
                          <a:effectLst/>
                          <a:latin typeface="Calibri" panose="020F0502020204030204" pitchFamily="34" charset="0"/>
                        </a:rPr>
                        <a:t>Walking Frame</a:t>
                      </a:r>
                    </a:p>
                  </a:txBody>
                  <a:tcPr marL="6350" marR="6350" marT="6350" marB="0" anchor="b">
                    <a:lnL>
                      <a:noFill/>
                    </a:lnL>
                    <a:lnR>
                      <a:noFill/>
                    </a:lnR>
                    <a:lnT>
                      <a:noFill/>
                    </a:lnT>
                    <a:lnB>
                      <a:noFill/>
                    </a:lnB>
                  </a:tcPr>
                </a:tc>
                <a:tc>
                  <a:txBody>
                    <a:bodyPr/>
                    <a:lstStyle/>
                    <a:p>
                      <a:pPr algn="l" fontAlgn="b"/>
                      <a:endParaRPr lang="en-GB"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extLst>
                  <a:ext uri="{0D108BD9-81ED-4DB2-BD59-A6C34878D82A}">
                    <a16:rowId xmlns:a16="http://schemas.microsoft.com/office/drawing/2014/main" val="3302017742"/>
                  </a:ext>
                </a:extLst>
              </a:tr>
            </a:tbl>
          </a:graphicData>
        </a:graphic>
      </p:graphicFrame>
    </p:spTree>
    <p:extLst>
      <p:ext uri="{BB962C8B-B14F-4D97-AF65-F5344CB8AC3E}">
        <p14:creationId xmlns:p14="http://schemas.microsoft.com/office/powerpoint/2010/main" val="10591756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Does The Equipment Meet Need?</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BF94CFAA-5BEA-430E-8AED-58AE81424489}"/>
              </a:ext>
            </a:extLst>
          </p:cNvPr>
          <p:cNvSpPr txBox="1"/>
          <p:nvPr/>
        </p:nvSpPr>
        <p:spPr>
          <a:xfrm>
            <a:off x="435283" y="1846438"/>
            <a:ext cx="11302383" cy="646331"/>
          </a:xfrm>
          <a:prstGeom prst="rect">
            <a:avLst/>
          </a:prstGeom>
          <a:noFill/>
        </p:spPr>
        <p:txBody>
          <a:bodyPr wrap="square" lIns="91440" tIns="45720" rIns="91440" bIns="45720" rtlCol="0" anchor="t">
            <a:spAutoFit/>
          </a:bodyPr>
          <a:lstStyle/>
          <a:p>
            <a:pPr algn="just"/>
            <a:r>
              <a:rPr lang="en-US" dirty="0"/>
              <a:t>15 participants provided additional information equipment meeting their child or young persons needs, a selection are shown below.</a:t>
            </a:r>
            <a:endParaRPr lang="en-GB" dirty="0">
              <a:cs typeface="Calibri" panose="020F0502020204030204"/>
            </a:endParaRPr>
          </a:p>
        </p:txBody>
      </p:sp>
      <p:sp>
        <p:nvSpPr>
          <p:cNvPr id="6" name="TextBox 5">
            <a:extLst>
              <a:ext uri="{FF2B5EF4-FFF2-40B4-BE49-F238E27FC236}">
                <a16:creationId xmlns:a16="http://schemas.microsoft.com/office/drawing/2014/main" id="{7011FADB-6405-4775-B0E0-A46E2D246DB2}"/>
              </a:ext>
            </a:extLst>
          </p:cNvPr>
          <p:cNvSpPr txBox="1"/>
          <p:nvPr/>
        </p:nvSpPr>
        <p:spPr>
          <a:xfrm>
            <a:off x="582235" y="2510735"/>
            <a:ext cx="2251987" cy="523220"/>
          </a:xfrm>
          <a:prstGeom prst="rect">
            <a:avLst/>
          </a:prstGeom>
          <a:gradFill>
            <a:gsLst>
              <a:gs pos="20000">
                <a:schemeClr val="accent1">
                  <a:lumMod val="5000"/>
                  <a:lumOff val="95000"/>
                </a:schemeClr>
              </a:gs>
              <a:gs pos="100000">
                <a:schemeClr val="accent1">
                  <a:lumMod val="45000"/>
                  <a:lumOff val="55000"/>
                </a:schemeClr>
              </a:gs>
              <a:gs pos="89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400" dirty="0"/>
              <a:t>Need full sensory swing with different attachments</a:t>
            </a:r>
            <a:endParaRPr lang="en-GB" sz="1400" dirty="0">
              <a:cs typeface="Calibri" panose="020F0502020204030204"/>
            </a:endParaRPr>
          </a:p>
        </p:txBody>
      </p:sp>
      <p:sp>
        <p:nvSpPr>
          <p:cNvPr id="7" name="TextBox 6">
            <a:extLst>
              <a:ext uri="{FF2B5EF4-FFF2-40B4-BE49-F238E27FC236}">
                <a16:creationId xmlns:a16="http://schemas.microsoft.com/office/drawing/2014/main" id="{DE9771FC-EC2B-42AE-856C-B9D479ECBA60}"/>
              </a:ext>
            </a:extLst>
          </p:cNvPr>
          <p:cNvSpPr txBox="1"/>
          <p:nvPr/>
        </p:nvSpPr>
        <p:spPr>
          <a:xfrm>
            <a:off x="515908" y="3265458"/>
            <a:ext cx="3954491" cy="2031325"/>
          </a:xfrm>
          <a:prstGeom prst="rect">
            <a:avLst/>
          </a:prstGeom>
          <a:gradFill>
            <a:gsLst>
              <a:gs pos="20000">
                <a:schemeClr val="accent1">
                  <a:lumMod val="5000"/>
                  <a:lumOff val="95000"/>
                </a:schemeClr>
              </a:gs>
              <a:gs pos="100000">
                <a:schemeClr val="accent1">
                  <a:lumMod val="45000"/>
                  <a:lumOff val="55000"/>
                </a:schemeClr>
              </a:gs>
              <a:gs pos="89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400" dirty="0"/>
              <a:t>He was given specialist seating for school and home when he was 4 years old, he is now 7 so has outgrown this equipment but we haven’t been able to get him re assessed in school and at home a new chair was ordered but after 3 months still hasn’t arrived. In school he has no toilet facilities that he can use safely and appropriately. My son has been in this primary school for almost 2 years and no assessment for equipment has been done.</a:t>
            </a:r>
            <a:endParaRPr lang="en-US"/>
          </a:p>
        </p:txBody>
      </p:sp>
      <p:sp>
        <p:nvSpPr>
          <p:cNvPr id="8" name="TextBox 7">
            <a:extLst>
              <a:ext uri="{FF2B5EF4-FFF2-40B4-BE49-F238E27FC236}">
                <a16:creationId xmlns:a16="http://schemas.microsoft.com/office/drawing/2014/main" id="{5AD2A7D0-D583-4693-8403-3164B6D80764}"/>
              </a:ext>
            </a:extLst>
          </p:cNvPr>
          <p:cNvSpPr txBox="1"/>
          <p:nvPr/>
        </p:nvSpPr>
        <p:spPr>
          <a:xfrm>
            <a:off x="8449070" y="2251131"/>
            <a:ext cx="2045832" cy="954107"/>
          </a:xfrm>
          <a:prstGeom prst="rect">
            <a:avLst/>
          </a:prstGeom>
          <a:gradFill>
            <a:gsLst>
              <a:gs pos="20000">
                <a:schemeClr val="accent1">
                  <a:lumMod val="5000"/>
                  <a:lumOff val="95000"/>
                </a:schemeClr>
              </a:gs>
              <a:gs pos="100000">
                <a:schemeClr val="accent1">
                  <a:lumMod val="45000"/>
                  <a:lumOff val="55000"/>
                </a:schemeClr>
              </a:gs>
              <a:gs pos="89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400" dirty="0"/>
              <a:t>My child has grown we have waited over a year to have this sorted and we are still waiting </a:t>
            </a:r>
            <a:endParaRPr lang="en-GB" sz="1400" dirty="0">
              <a:cs typeface="Calibri" panose="020F0502020204030204"/>
            </a:endParaRPr>
          </a:p>
        </p:txBody>
      </p:sp>
      <p:sp>
        <p:nvSpPr>
          <p:cNvPr id="9" name="TextBox 8">
            <a:extLst>
              <a:ext uri="{FF2B5EF4-FFF2-40B4-BE49-F238E27FC236}">
                <a16:creationId xmlns:a16="http://schemas.microsoft.com/office/drawing/2014/main" id="{56317E89-FD03-4DF4-A9B6-D4E829F75689}"/>
              </a:ext>
            </a:extLst>
          </p:cNvPr>
          <p:cNvSpPr txBox="1"/>
          <p:nvPr/>
        </p:nvSpPr>
        <p:spPr>
          <a:xfrm>
            <a:off x="572493" y="5536644"/>
            <a:ext cx="2033313" cy="954107"/>
          </a:xfrm>
          <a:prstGeom prst="rect">
            <a:avLst/>
          </a:prstGeom>
          <a:gradFill>
            <a:gsLst>
              <a:gs pos="20000">
                <a:schemeClr val="accent1">
                  <a:lumMod val="5000"/>
                  <a:lumOff val="95000"/>
                </a:schemeClr>
              </a:gs>
              <a:gs pos="100000">
                <a:schemeClr val="accent1">
                  <a:lumMod val="45000"/>
                  <a:lumOff val="55000"/>
                </a:schemeClr>
              </a:gs>
              <a:gs pos="89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400" dirty="0"/>
              <a:t>The Laptop is constantly changed, so he becomes obsessed with the laptop rather than the work</a:t>
            </a:r>
            <a:endParaRPr lang="en-US"/>
          </a:p>
        </p:txBody>
      </p:sp>
      <p:sp>
        <p:nvSpPr>
          <p:cNvPr id="10" name="TextBox 9">
            <a:extLst>
              <a:ext uri="{FF2B5EF4-FFF2-40B4-BE49-F238E27FC236}">
                <a16:creationId xmlns:a16="http://schemas.microsoft.com/office/drawing/2014/main" id="{0DB3091F-CF0B-4740-8241-CEC0307B6AC3}"/>
              </a:ext>
            </a:extLst>
          </p:cNvPr>
          <p:cNvSpPr txBox="1"/>
          <p:nvPr/>
        </p:nvSpPr>
        <p:spPr>
          <a:xfrm>
            <a:off x="9471986" y="5857941"/>
            <a:ext cx="2265680" cy="757748"/>
          </a:xfrm>
          <a:prstGeom prst="rect">
            <a:avLst/>
          </a:prstGeom>
          <a:gradFill>
            <a:gsLst>
              <a:gs pos="20000">
                <a:schemeClr val="accent1">
                  <a:lumMod val="5000"/>
                  <a:lumOff val="95000"/>
                </a:schemeClr>
              </a:gs>
              <a:gs pos="100000">
                <a:schemeClr val="accent1">
                  <a:lumMod val="45000"/>
                  <a:lumOff val="55000"/>
                </a:schemeClr>
              </a:gs>
              <a:gs pos="89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400" dirty="0"/>
              <a:t>He has regressed in the past year, the therapists are aware.</a:t>
            </a:r>
            <a:endParaRPr lang="en-GB" sz="1400" dirty="0">
              <a:cs typeface="Calibri" panose="020F0502020204030204"/>
            </a:endParaRPr>
          </a:p>
        </p:txBody>
      </p:sp>
      <p:sp>
        <p:nvSpPr>
          <p:cNvPr id="11" name="TextBox 10">
            <a:extLst>
              <a:ext uri="{FF2B5EF4-FFF2-40B4-BE49-F238E27FC236}">
                <a16:creationId xmlns:a16="http://schemas.microsoft.com/office/drawing/2014/main" id="{FFEE2893-6D1C-484C-8698-34C214A1F03C}"/>
              </a:ext>
            </a:extLst>
          </p:cNvPr>
          <p:cNvSpPr txBox="1"/>
          <p:nvPr/>
        </p:nvSpPr>
        <p:spPr>
          <a:xfrm>
            <a:off x="2940219" y="5744129"/>
            <a:ext cx="1652101" cy="738664"/>
          </a:xfrm>
          <a:prstGeom prst="rect">
            <a:avLst/>
          </a:prstGeom>
          <a:gradFill>
            <a:gsLst>
              <a:gs pos="20000">
                <a:schemeClr val="accent1">
                  <a:lumMod val="5000"/>
                  <a:lumOff val="95000"/>
                </a:schemeClr>
              </a:gs>
              <a:gs pos="100000">
                <a:schemeClr val="accent1">
                  <a:lumMod val="45000"/>
                  <a:lumOff val="55000"/>
                </a:schemeClr>
              </a:gs>
              <a:gs pos="89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400" dirty="0"/>
              <a:t>walker at school not appropriate; other equipment is fine</a:t>
            </a:r>
            <a:endParaRPr lang="en-GB" sz="1400" dirty="0">
              <a:cs typeface="Calibri" panose="020F0502020204030204"/>
            </a:endParaRPr>
          </a:p>
        </p:txBody>
      </p:sp>
      <p:sp>
        <p:nvSpPr>
          <p:cNvPr id="12" name="TextBox 11">
            <a:extLst>
              <a:ext uri="{FF2B5EF4-FFF2-40B4-BE49-F238E27FC236}">
                <a16:creationId xmlns:a16="http://schemas.microsoft.com/office/drawing/2014/main" id="{5010500F-D406-460E-99E4-E74BD42E3FEC}"/>
              </a:ext>
            </a:extLst>
          </p:cNvPr>
          <p:cNvSpPr txBox="1"/>
          <p:nvPr/>
        </p:nvSpPr>
        <p:spPr>
          <a:xfrm>
            <a:off x="3049288" y="2398295"/>
            <a:ext cx="1882292" cy="523220"/>
          </a:xfrm>
          <a:prstGeom prst="rect">
            <a:avLst/>
          </a:prstGeom>
          <a:gradFill>
            <a:gsLst>
              <a:gs pos="20000">
                <a:schemeClr val="accent1">
                  <a:lumMod val="5000"/>
                  <a:lumOff val="95000"/>
                </a:schemeClr>
              </a:gs>
              <a:gs pos="100000">
                <a:schemeClr val="accent1">
                  <a:lumMod val="45000"/>
                  <a:lumOff val="55000"/>
                </a:schemeClr>
              </a:gs>
              <a:gs pos="89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400" dirty="0"/>
              <a:t>Bed, and chairs do but has outgrown buggy. </a:t>
            </a:r>
            <a:endParaRPr lang="en-GB" sz="1400" dirty="0">
              <a:cs typeface="Calibri" panose="020F0502020204030204"/>
            </a:endParaRPr>
          </a:p>
        </p:txBody>
      </p:sp>
      <p:sp>
        <p:nvSpPr>
          <p:cNvPr id="13" name="TextBox 12">
            <a:extLst>
              <a:ext uri="{FF2B5EF4-FFF2-40B4-BE49-F238E27FC236}">
                <a16:creationId xmlns:a16="http://schemas.microsoft.com/office/drawing/2014/main" id="{ABB560B7-08D1-4314-BBCF-80CFF277FA0E}"/>
              </a:ext>
            </a:extLst>
          </p:cNvPr>
          <p:cNvSpPr txBox="1"/>
          <p:nvPr/>
        </p:nvSpPr>
        <p:spPr>
          <a:xfrm>
            <a:off x="5146646" y="2374677"/>
            <a:ext cx="2834222" cy="738664"/>
          </a:xfrm>
          <a:prstGeom prst="rect">
            <a:avLst/>
          </a:prstGeom>
          <a:gradFill>
            <a:gsLst>
              <a:gs pos="20000">
                <a:schemeClr val="accent1">
                  <a:lumMod val="5000"/>
                  <a:lumOff val="95000"/>
                </a:schemeClr>
              </a:gs>
              <a:gs pos="100000">
                <a:schemeClr val="accent1">
                  <a:lumMod val="45000"/>
                  <a:lumOff val="55000"/>
                </a:schemeClr>
              </a:gs>
              <a:gs pos="89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400" dirty="0"/>
              <a:t>Because I have based on the basic's of what he might need at the moment not for the future</a:t>
            </a:r>
            <a:endParaRPr lang="en-GB" sz="1400" dirty="0">
              <a:cs typeface="Calibri" panose="020F0502020204030204"/>
            </a:endParaRPr>
          </a:p>
        </p:txBody>
      </p:sp>
      <p:sp>
        <p:nvSpPr>
          <p:cNvPr id="14" name="TextBox 13">
            <a:extLst>
              <a:ext uri="{FF2B5EF4-FFF2-40B4-BE49-F238E27FC236}">
                <a16:creationId xmlns:a16="http://schemas.microsoft.com/office/drawing/2014/main" id="{2127EAE2-F476-44B4-85A9-6D57B44A4CF7}"/>
              </a:ext>
            </a:extLst>
          </p:cNvPr>
          <p:cNvSpPr txBox="1"/>
          <p:nvPr/>
        </p:nvSpPr>
        <p:spPr>
          <a:xfrm>
            <a:off x="4989145" y="3368861"/>
            <a:ext cx="4175327" cy="2893100"/>
          </a:xfrm>
          <a:prstGeom prst="rect">
            <a:avLst/>
          </a:prstGeom>
          <a:gradFill>
            <a:gsLst>
              <a:gs pos="20000">
                <a:schemeClr val="accent1">
                  <a:lumMod val="5000"/>
                  <a:lumOff val="95000"/>
                </a:schemeClr>
              </a:gs>
              <a:gs pos="100000">
                <a:schemeClr val="accent1">
                  <a:lumMod val="45000"/>
                  <a:lumOff val="55000"/>
                </a:schemeClr>
              </a:gs>
              <a:gs pos="89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400" dirty="0"/>
              <a:t>the special seating chair that was provided had to be adjusted for growth after </a:t>
            </a:r>
            <a:r>
              <a:rPr lang="en-US" sz="1400" dirty="0" err="1"/>
              <a:t>approx</a:t>
            </a:r>
            <a:r>
              <a:rPr lang="en-US" sz="1400" dirty="0"/>
              <a:t> 1 year, there was no one who would take this on and would not pay for the adjustments that were required, in the end as it sat unused for a second year we called Essex equipment service to remove it as we couldn't use it and they wouldn't pay to adjust it. We then bought our own chair from Leckey (what we requested in the first place) A lot of money was spent getting the chair the OT said we needed for postural support but no one followed up with the carved seating or paid for the reviews needed a total waste of money as it didn't meet our daughters needs for very long.</a:t>
            </a:r>
            <a:endParaRPr lang="en-US"/>
          </a:p>
        </p:txBody>
      </p:sp>
    </p:spTree>
    <p:extLst>
      <p:ext uri="{BB962C8B-B14F-4D97-AF65-F5344CB8AC3E}">
        <p14:creationId xmlns:p14="http://schemas.microsoft.com/office/powerpoint/2010/main" val="23396360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Review </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29C1DDDD-555E-4FD0-A532-5A281E1CEF3C}"/>
              </a:ext>
            </a:extLst>
          </p:cNvPr>
          <p:cNvSpPr txBox="1"/>
          <p:nvPr/>
        </p:nvSpPr>
        <p:spPr>
          <a:xfrm>
            <a:off x="1219200" y="2124075"/>
            <a:ext cx="9448800" cy="638937"/>
          </a:xfrm>
          <a:prstGeom prst="rect">
            <a:avLst/>
          </a:prstGeom>
          <a:noFill/>
        </p:spPr>
        <p:txBody>
          <a:bodyPr wrap="square" rtlCol="0">
            <a:spAutoFit/>
          </a:bodyPr>
          <a:lstStyle/>
          <a:p>
            <a:endParaRPr lang="en-GB"/>
          </a:p>
        </p:txBody>
      </p:sp>
      <p:sp>
        <p:nvSpPr>
          <p:cNvPr id="4" name="TextBox 3">
            <a:extLst>
              <a:ext uri="{FF2B5EF4-FFF2-40B4-BE49-F238E27FC236}">
                <a16:creationId xmlns:a16="http://schemas.microsoft.com/office/drawing/2014/main" id="{5F2DDF76-87D0-4D8D-8AA2-B6D972B32F54}"/>
              </a:ext>
            </a:extLst>
          </p:cNvPr>
          <p:cNvSpPr txBox="1"/>
          <p:nvPr/>
        </p:nvSpPr>
        <p:spPr>
          <a:xfrm>
            <a:off x="572493" y="2038350"/>
            <a:ext cx="11103599" cy="923330"/>
          </a:xfrm>
          <a:prstGeom prst="rect">
            <a:avLst/>
          </a:prstGeom>
          <a:noFill/>
        </p:spPr>
        <p:txBody>
          <a:bodyPr wrap="square" lIns="91440" tIns="45720" rIns="91440" bIns="45720" rtlCol="0" anchor="t">
            <a:spAutoFit/>
          </a:bodyPr>
          <a:lstStyle/>
          <a:p>
            <a:pPr algn="just"/>
            <a:r>
              <a:rPr lang="en-US" b="0" i="0" dirty="0">
                <a:solidFill>
                  <a:srgbClr val="333E48"/>
                </a:solidFill>
                <a:effectLst/>
                <a:latin typeface="National2"/>
              </a:rPr>
              <a:t>We asked participants if they had an appointment with the OT/Therapist /</a:t>
            </a:r>
            <a:r>
              <a:rPr lang="en-US" dirty="0">
                <a:solidFill>
                  <a:srgbClr val="333E48"/>
                </a:solidFill>
                <a:latin typeface="National2"/>
              </a:rPr>
              <a:t>Community</a:t>
            </a:r>
            <a:r>
              <a:rPr lang="en-US" b="0" i="0" dirty="0">
                <a:solidFill>
                  <a:srgbClr val="333E48"/>
                </a:solidFill>
                <a:effectLst/>
                <a:latin typeface="National2"/>
              </a:rPr>
              <a:t> </a:t>
            </a:r>
            <a:r>
              <a:rPr lang="en-US" dirty="0">
                <a:solidFill>
                  <a:srgbClr val="333E48"/>
                </a:solidFill>
                <a:latin typeface="National2"/>
              </a:rPr>
              <a:t>Nurse</a:t>
            </a:r>
            <a:r>
              <a:rPr lang="en-US" b="0" i="0" dirty="0">
                <a:solidFill>
                  <a:srgbClr val="333E48"/>
                </a:solidFill>
                <a:effectLst/>
                <a:latin typeface="National2"/>
              </a:rPr>
              <a:t>/</a:t>
            </a:r>
            <a:r>
              <a:rPr lang="en-US" dirty="0">
                <a:solidFill>
                  <a:srgbClr val="333E48"/>
                </a:solidFill>
                <a:latin typeface="National2"/>
              </a:rPr>
              <a:t>Dietician</a:t>
            </a:r>
            <a:r>
              <a:rPr lang="en-US" b="0" i="0" dirty="0">
                <a:solidFill>
                  <a:srgbClr val="333E48"/>
                </a:solidFill>
                <a:effectLst/>
                <a:latin typeface="National2"/>
              </a:rPr>
              <a:t>/Family Advice to review their child or young </a:t>
            </a:r>
            <a:r>
              <a:rPr lang="en-US" dirty="0">
                <a:solidFill>
                  <a:srgbClr val="333E48"/>
                </a:solidFill>
                <a:latin typeface="National2"/>
              </a:rPr>
              <a:t>person's</a:t>
            </a:r>
            <a:r>
              <a:rPr lang="en-US" b="0" i="0" dirty="0">
                <a:solidFill>
                  <a:srgbClr val="333E48"/>
                </a:solidFill>
                <a:effectLst/>
                <a:latin typeface="National2"/>
              </a:rPr>
              <a:t> equipment needs. 52 Participant's responded.</a:t>
            </a:r>
            <a:endParaRPr lang="en-US"/>
          </a:p>
          <a:p>
            <a:endParaRPr lang="en-GB" dirty="0"/>
          </a:p>
        </p:txBody>
      </p:sp>
      <p:pic>
        <p:nvPicPr>
          <p:cNvPr id="6" name="Picture 5">
            <a:extLst>
              <a:ext uri="{FF2B5EF4-FFF2-40B4-BE49-F238E27FC236}">
                <a16:creationId xmlns:a16="http://schemas.microsoft.com/office/drawing/2014/main" id="{1B839634-2118-4F35-9CC0-2E53FEFC801C}"/>
              </a:ext>
            </a:extLst>
          </p:cNvPr>
          <p:cNvPicPr>
            <a:picLocks noChangeAspect="1"/>
          </p:cNvPicPr>
          <p:nvPr/>
        </p:nvPicPr>
        <p:blipFill rotWithShape="1">
          <a:blip r:embed="rId3"/>
          <a:srcRect l="20667" t="28419" r="19785"/>
          <a:stretch/>
        </p:blipFill>
        <p:spPr>
          <a:xfrm>
            <a:off x="383959" y="3212856"/>
            <a:ext cx="5785279" cy="2698255"/>
          </a:xfrm>
          <a:prstGeom prst="rect">
            <a:avLst/>
          </a:prstGeom>
        </p:spPr>
      </p:pic>
      <p:sp>
        <p:nvSpPr>
          <p:cNvPr id="8" name="TextBox 7">
            <a:extLst>
              <a:ext uri="{FF2B5EF4-FFF2-40B4-BE49-F238E27FC236}">
                <a16:creationId xmlns:a16="http://schemas.microsoft.com/office/drawing/2014/main" id="{D1FB0F74-8D1A-4919-B181-B39DF93F6886}"/>
              </a:ext>
            </a:extLst>
          </p:cNvPr>
          <p:cNvSpPr txBox="1"/>
          <p:nvPr/>
        </p:nvSpPr>
        <p:spPr>
          <a:xfrm>
            <a:off x="6537542" y="3047405"/>
            <a:ext cx="2895600" cy="3785652"/>
          </a:xfrm>
          <a:prstGeom prst="rect">
            <a:avLst/>
          </a:prstGeom>
          <a:noFill/>
        </p:spPr>
        <p:txBody>
          <a:bodyPr wrap="square" lIns="91440" tIns="45720" rIns="91440" bIns="45720" rtlCol="0" anchor="t">
            <a:spAutoFit/>
          </a:bodyPr>
          <a:lstStyle/>
          <a:p>
            <a:pPr algn="just"/>
            <a:r>
              <a:rPr lang="en-US" dirty="0"/>
              <a:t>6 participants, provided additional information.:</a:t>
            </a:r>
            <a:endParaRPr lang="en-US"/>
          </a:p>
          <a:p>
            <a:pPr marL="285750" indent="-285750" algn="just">
              <a:buFont typeface="Wingdings" panose="05000000000000000000" pitchFamily="2" charset="2"/>
              <a:buChar char="Ø"/>
            </a:pPr>
            <a:r>
              <a:rPr lang="en-US" sz="1400" dirty="0"/>
              <a:t>In waiting lists </a:t>
            </a:r>
            <a:endParaRPr lang="en-US" sz="1400" dirty="0">
              <a:cs typeface="Calibri" panose="020F0502020204030204"/>
            </a:endParaRPr>
          </a:p>
          <a:p>
            <a:pPr marL="285750" indent="-285750" algn="just">
              <a:buFont typeface="Wingdings" panose="05000000000000000000" pitchFamily="2" charset="2"/>
              <a:buChar char="Ø"/>
            </a:pPr>
            <a:r>
              <a:rPr lang="en-US" sz="1400" dirty="0"/>
              <a:t>We finally have a Pt and </a:t>
            </a:r>
            <a:r>
              <a:rPr lang="en-US" sz="1400" dirty="0" err="1"/>
              <a:t>ot</a:t>
            </a:r>
            <a:r>
              <a:rPr lang="en-US" sz="1400" dirty="0"/>
              <a:t> coming into school hopefully in the near future.</a:t>
            </a:r>
            <a:endParaRPr lang="en-US" sz="1400" dirty="0">
              <a:cs typeface="Calibri" panose="020F0502020204030204"/>
            </a:endParaRPr>
          </a:p>
          <a:p>
            <a:pPr marL="285750" indent="-285750" algn="just">
              <a:buFont typeface="Wingdings" panose="05000000000000000000" pitchFamily="2" charset="2"/>
              <a:buChar char="Ø"/>
            </a:pPr>
            <a:r>
              <a:rPr lang="en-US" sz="1400" dirty="0"/>
              <a:t>unable to access</a:t>
            </a:r>
            <a:endParaRPr lang="en-US" sz="1400" dirty="0">
              <a:cs typeface="Calibri" panose="020F0502020204030204"/>
            </a:endParaRPr>
          </a:p>
          <a:p>
            <a:pPr marL="285750" indent="-285750" algn="just">
              <a:buFont typeface="Wingdings" panose="05000000000000000000" pitchFamily="2" charset="2"/>
              <a:buChar char="Ø"/>
            </a:pPr>
            <a:r>
              <a:rPr lang="en-US" sz="1400" dirty="0"/>
              <a:t>I contact the therapist when equipment needs reviewing or adjusting. </a:t>
            </a:r>
            <a:endParaRPr lang="en-US" sz="1400" dirty="0">
              <a:cs typeface="Calibri" panose="020F0502020204030204"/>
            </a:endParaRPr>
          </a:p>
          <a:p>
            <a:pPr marL="285750" indent="-285750" algn="just">
              <a:buFont typeface="Wingdings" panose="05000000000000000000" pitchFamily="2" charset="2"/>
              <a:buChar char="Ø"/>
            </a:pPr>
            <a:r>
              <a:rPr lang="en-US" sz="1400" dirty="0"/>
              <a:t>I call relevant department to ask for assistance </a:t>
            </a:r>
            <a:endParaRPr lang="en-US" sz="1400" dirty="0">
              <a:cs typeface="Calibri" panose="020F0502020204030204"/>
            </a:endParaRPr>
          </a:p>
          <a:p>
            <a:pPr marL="285750" indent="-285750" algn="just">
              <a:buFont typeface="Wingdings" panose="05000000000000000000" pitchFamily="2" charset="2"/>
              <a:buChar char="Ø"/>
            </a:pPr>
            <a:r>
              <a:rPr lang="en-US" sz="1400" dirty="0"/>
              <a:t>I contact SC OT when I feel a review is required </a:t>
            </a:r>
            <a:endParaRPr lang="en-US" sz="1400" dirty="0">
              <a:cs typeface="Calibri" panose="020F0502020204030204"/>
            </a:endParaRPr>
          </a:p>
          <a:p>
            <a:pPr algn="just"/>
            <a:endParaRPr lang="en-US" dirty="0">
              <a:cs typeface="Calibri" panose="020F0502020204030204"/>
            </a:endParaRPr>
          </a:p>
          <a:p>
            <a:endParaRPr lang="en-GB" dirty="0"/>
          </a:p>
        </p:txBody>
      </p:sp>
    </p:spTree>
    <p:extLst>
      <p:ext uri="{BB962C8B-B14F-4D97-AF65-F5344CB8AC3E}">
        <p14:creationId xmlns:p14="http://schemas.microsoft.com/office/powerpoint/2010/main" val="35691903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Review </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29C1DDDD-555E-4FD0-A532-5A281E1CEF3C}"/>
              </a:ext>
            </a:extLst>
          </p:cNvPr>
          <p:cNvSpPr txBox="1"/>
          <p:nvPr/>
        </p:nvSpPr>
        <p:spPr>
          <a:xfrm>
            <a:off x="1219200" y="2124075"/>
            <a:ext cx="9448800" cy="638937"/>
          </a:xfrm>
          <a:prstGeom prst="rect">
            <a:avLst/>
          </a:prstGeom>
          <a:noFill/>
        </p:spPr>
        <p:txBody>
          <a:bodyPr wrap="square" rtlCol="0">
            <a:spAutoFit/>
          </a:bodyPr>
          <a:lstStyle/>
          <a:p>
            <a:endParaRPr lang="en-GB"/>
          </a:p>
        </p:txBody>
      </p:sp>
      <p:sp>
        <p:nvSpPr>
          <p:cNvPr id="4" name="TextBox 3">
            <a:extLst>
              <a:ext uri="{FF2B5EF4-FFF2-40B4-BE49-F238E27FC236}">
                <a16:creationId xmlns:a16="http://schemas.microsoft.com/office/drawing/2014/main" id="{5F2DDF76-87D0-4D8D-8AA2-B6D972B32F54}"/>
              </a:ext>
            </a:extLst>
          </p:cNvPr>
          <p:cNvSpPr txBox="1"/>
          <p:nvPr/>
        </p:nvSpPr>
        <p:spPr>
          <a:xfrm>
            <a:off x="572493" y="2038350"/>
            <a:ext cx="11103599" cy="923330"/>
          </a:xfrm>
          <a:prstGeom prst="rect">
            <a:avLst/>
          </a:prstGeom>
          <a:noFill/>
        </p:spPr>
        <p:txBody>
          <a:bodyPr wrap="square" lIns="91440" tIns="45720" rIns="91440" bIns="45720" rtlCol="0" anchor="t">
            <a:spAutoFit/>
          </a:bodyPr>
          <a:lstStyle/>
          <a:p>
            <a:pPr algn="just"/>
            <a:r>
              <a:rPr lang="en-US" b="0" i="0" dirty="0">
                <a:solidFill>
                  <a:srgbClr val="333E48"/>
                </a:solidFill>
                <a:effectLst/>
                <a:latin typeface="National2"/>
              </a:rPr>
              <a:t>We asked participants if they know who to contact is they needed assistance with their equipment. 55 Participants responded.</a:t>
            </a:r>
            <a:endParaRPr lang="en-US"/>
          </a:p>
          <a:p>
            <a:pPr algn="just"/>
            <a:endParaRPr lang="en-GB" dirty="0">
              <a:cs typeface="Calibri" panose="020F0502020204030204"/>
            </a:endParaRPr>
          </a:p>
        </p:txBody>
      </p:sp>
      <p:pic>
        <p:nvPicPr>
          <p:cNvPr id="6" name="Picture 5">
            <a:extLst>
              <a:ext uri="{FF2B5EF4-FFF2-40B4-BE49-F238E27FC236}">
                <a16:creationId xmlns:a16="http://schemas.microsoft.com/office/drawing/2014/main" id="{9B7E4247-1D52-4593-BB92-581E1AD5040A}"/>
              </a:ext>
            </a:extLst>
          </p:cNvPr>
          <p:cNvPicPr>
            <a:picLocks noChangeAspect="1"/>
          </p:cNvPicPr>
          <p:nvPr/>
        </p:nvPicPr>
        <p:blipFill>
          <a:blip r:embed="rId3"/>
          <a:stretch>
            <a:fillRect/>
          </a:stretch>
        </p:blipFill>
        <p:spPr>
          <a:xfrm>
            <a:off x="928717" y="2769401"/>
            <a:ext cx="5956308" cy="3414056"/>
          </a:xfrm>
          <a:prstGeom prst="rect">
            <a:avLst/>
          </a:prstGeom>
        </p:spPr>
      </p:pic>
    </p:spTree>
    <p:extLst>
      <p:ext uri="{BB962C8B-B14F-4D97-AF65-F5344CB8AC3E}">
        <p14:creationId xmlns:p14="http://schemas.microsoft.com/office/powerpoint/2010/main" val="38386904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Recycled Equipment</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29C1DDDD-555E-4FD0-A532-5A281E1CEF3C}"/>
              </a:ext>
            </a:extLst>
          </p:cNvPr>
          <p:cNvSpPr txBox="1"/>
          <p:nvPr/>
        </p:nvSpPr>
        <p:spPr>
          <a:xfrm>
            <a:off x="1219200" y="2124075"/>
            <a:ext cx="9448800" cy="638937"/>
          </a:xfrm>
          <a:prstGeom prst="rect">
            <a:avLst/>
          </a:prstGeom>
          <a:noFill/>
        </p:spPr>
        <p:txBody>
          <a:bodyPr wrap="square" rtlCol="0">
            <a:spAutoFit/>
          </a:bodyPr>
          <a:lstStyle/>
          <a:p>
            <a:endParaRPr lang="en-GB"/>
          </a:p>
        </p:txBody>
      </p:sp>
      <p:sp>
        <p:nvSpPr>
          <p:cNvPr id="4" name="TextBox 3">
            <a:extLst>
              <a:ext uri="{FF2B5EF4-FFF2-40B4-BE49-F238E27FC236}">
                <a16:creationId xmlns:a16="http://schemas.microsoft.com/office/drawing/2014/main" id="{5F2DDF76-87D0-4D8D-8AA2-B6D972B32F54}"/>
              </a:ext>
            </a:extLst>
          </p:cNvPr>
          <p:cNvSpPr txBox="1"/>
          <p:nvPr/>
        </p:nvSpPr>
        <p:spPr>
          <a:xfrm>
            <a:off x="572493" y="2038350"/>
            <a:ext cx="11103599" cy="923330"/>
          </a:xfrm>
          <a:prstGeom prst="rect">
            <a:avLst/>
          </a:prstGeom>
          <a:noFill/>
        </p:spPr>
        <p:txBody>
          <a:bodyPr wrap="square" lIns="91440" tIns="45720" rIns="91440" bIns="45720" rtlCol="0" anchor="t">
            <a:spAutoFit/>
          </a:bodyPr>
          <a:lstStyle/>
          <a:p>
            <a:pPr algn="just"/>
            <a:r>
              <a:rPr lang="en-US" b="0" i="0" dirty="0">
                <a:solidFill>
                  <a:srgbClr val="333E48"/>
                </a:solidFill>
                <a:effectLst/>
                <a:latin typeface="National2"/>
              </a:rPr>
              <a:t>We asked participants if they had received a piece of equipment that had been pre-used</a:t>
            </a:r>
            <a:r>
              <a:rPr lang="en-US" dirty="0">
                <a:solidFill>
                  <a:srgbClr val="333E48"/>
                </a:solidFill>
                <a:latin typeface="National2"/>
              </a:rPr>
              <a:t> or</a:t>
            </a:r>
            <a:r>
              <a:rPr lang="en-US" b="0" i="0" dirty="0">
                <a:solidFill>
                  <a:srgbClr val="333E48"/>
                </a:solidFill>
                <a:effectLst/>
                <a:latin typeface="National2"/>
              </a:rPr>
              <a:t> recycled</a:t>
            </a:r>
            <a:r>
              <a:rPr lang="en-US" dirty="0">
                <a:solidFill>
                  <a:srgbClr val="333E48"/>
                </a:solidFill>
                <a:latin typeface="National2"/>
              </a:rPr>
              <a:t>,</a:t>
            </a:r>
            <a:r>
              <a:rPr lang="en-US" b="0" i="0" dirty="0">
                <a:solidFill>
                  <a:srgbClr val="333E48"/>
                </a:solidFill>
                <a:effectLst/>
                <a:latin typeface="National2"/>
              </a:rPr>
              <a:t> and what condition</a:t>
            </a:r>
            <a:r>
              <a:rPr lang="en-US" dirty="0">
                <a:solidFill>
                  <a:srgbClr val="333E48"/>
                </a:solidFill>
                <a:latin typeface="National2"/>
              </a:rPr>
              <a:t> it was in. 52 participants responded.</a:t>
            </a:r>
            <a:endParaRPr lang="en-US" dirty="0"/>
          </a:p>
          <a:p>
            <a:endParaRPr lang="en-GB" dirty="0"/>
          </a:p>
        </p:txBody>
      </p:sp>
      <p:sp>
        <p:nvSpPr>
          <p:cNvPr id="6" name="TextBox 5">
            <a:extLst>
              <a:ext uri="{FF2B5EF4-FFF2-40B4-BE49-F238E27FC236}">
                <a16:creationId xmlns:a16="http://schemas.microsoft.com/office/drawing/2014/main" id="{BDC8A754-B862-4733-B7AA-33D8A2642A35}"/>
              </a:ext>
            </a:extLst>
          </p:cNvPr>
          <p:cNvSpPr txBox="1"/>
          <p:nvPr/>
        </p:nvSpPr>
        <p:spPr>
          <a:xfrm>
            <a:off x="981075" y="3324224"/>
            <a:ext cx="7248525" cy="2586887"/>
          </a:xfrm>
          <a:prstGeom prst="rect">
            <a:avLst/>
          </a:prstGeom>
          <a:noFill/>
        </p:spPr>
        <p:txBody>
          <a:bodyPr wrap="square" rtlCol="0">
            <a:spAutoFit/>
          </a:bodyPr>
          <a:lstStyle/>
          <a:p>
            <a:endParaRPr lang="en-GB" dirty="0"/>
          </a:p>
        </p:txBody>
      </p:sp>
      <p:pic>
        <p:nvPicPr>
          <p:cNvPr id="10" name="Picture 9">
            <a:extLst>
              <a:ext uri="{FF2B5EF4-FFF2-40B4-BE49-F238E27FC236}">
                <a16:creationId xmlns:a16="http://schemas.microsoft.com/office/drawing/2014/main" id="{F29D4ED2-69E5-4E2B-B5CC-E899E133061C}"/>
              </a:ext>
            </a:extLst>
          </p:cNvPr>
          <p:cNvPicPr>
            <a:picLocks noChangeAspect="1"/>
          </p:cNvPicPr>
          <p:nvPr/>
        </p:nvPicPr>
        <p:blipFill rotWithShape="1">
          <a:blip r:embed="rId3"/>
          <a:srcRect l="21306" t="24560" r="20812" b="-3186"/>
          <a:stretch/>
        </p:blipFill>
        <p:spPr>
          <a:xfrm>
            <a:off x="895186" y="2961680"/>
            <a:ext cx="7507133" cy="3671099"/>
          </a:xfrm>
          <a:prstGeom prst="rect">
            <a:avLst/>
          </a:prstGeom>
        </p:spPr>
      </p:pic>
    </p:spTree>
    <p:extLst>
      <p:ext uri="{BB962C8B-B14F-4D97-AF65-F5344CB8AC3E}">
        <p14:creationId xmlns:p14="http://schemas.microsoft.com/office/powerpoint/2010/main" val="30761269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Servicing </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29C1DDDD-555E-4FD0-A532-5A281E1CEF3C}"/>
              </a:ext>
            </a:extLst>
          </p:cNvPr>
          <p:cNvSpPr txBox="1"/>
          <p:nvPr/>
        </p:nvSpPr>
        <p:spPr>
          <a:xfrm>
            <a:off x="1219200" y="2124075"/>
            <a:ext cx="9448800" cy="638937"/>
          </a:xfrm>
          <a:prstGeom prst="rect">
            <a:avLst/>
          </a:prstGeom>
          <a:noFill/>
        </p:spPr>
        <p:txBody>
          <a:bodyPr wrap="square" rtlCol="0">
            <a:spAutoFit/>
          </a:bodyPr>
          <a:lstStyle/>
          <a:p>
            <a:endParaRPr lang="en-GB"/>
          </a:p>
        </p:txBody>
      </p:sp>
      <p:sp>
        <p:nvSpPr>
          <p:cNvPr id="4" name="TextBox 3">
            <a:extLst>
              <a:ext uri="{FF2B5EF4-FFF2-40B4-BE49-F238E27FC236}">
                <a16:creationId xmlns:a16="http://schemas.microsoft.com/office/drawing/2014/main" id="{5F2DDF76-87D0-4D8D-8AA2-B6D972B32F54}"/>
              </a:ext>
            </a:extLst>
          </p:cNvPr>
          <p:cNvSpPr txBox="1"/>
          <p:nvPr/>
        </p:nvSpPr>
        <p:spPr>
          <a:xfrm>
            <a:off x="544200" y="2038350"/>
            <a:ext cx="11103599" cy="646331"/>
          </a:xfrm>
          <a:prstGeom prst="rect">
            <a:avLst/>
          </a:prstGeom>
          <a:noFill/>
        </p:spPr>
        <p:txBody>
          <a:bodyPr wrap="square" lIns="91440" tIns="45720" rIns="91440" bIns="45720" rtlCol="0" anchor="t">
            <a:spAutoFit/>
          </a:bodyPr>
          <a:lstStyle/>
          <a:p>
            <a:pPr algn="just"/>
            <a:r>
              <a:rPr lang="en-US" b="0" i="0" dirty="0">
                <a:solidFill>
                  <a:srgbClr val="333E48"/>
                </a:solidFill>
                <a:effectLst/>
                <a:latin typeface="National2"/>
              </a:rPr>
              <a:t>We asked participants is their equipment required regular servicing?  (i.e. moving, mechanical or electrical parts). </a:t>
            </a:r>
            <a:r>
              <a:rPr lang="en-GB" dirty="0">
                <a:solidFill>
                  <a:srgbClr val="333E48"/>
                </a:solidFill>
                <a:latin typeface="National2"/>
              </a:rPr>
              <a:t>48</a:t>
            </a:r>
            <a:r>
              <a:rPr lang="en-GB" b="0" i="0" dirty="0">
                <a:solidFill>
                  <a:srgbClr val="333E48"/>
                </a:solidFill>
                <a:effectLst/>
                <a:latin typeface="National2"/>
              </a:rPr>
              <a:t> participants responded</a:t>
            </a:r>
            <a:r>
              <a:rPr lang="en-GB" dirty="0">
                <a:solidFill>
                  <a:srgbClr val="333E48"/>
                </a:solidFill>
                <a:latin typeface="National2"/>
              </a:rPr>
              <a:t>.</a:t>
            </a:r>
            <a:endParaRPr lang="en-US" b="0" i="0" dirty="0">
              <a:solidFill>
                <a:srgbClr val="333E48"/>
              </a:solidFill>
              <a:effectLst/>
              <a:latin typeface="National2"/>
            </a:endParaRPr>
          </a:p>
        </p:txBody>
      </p:sp>
      <p:sp>
        <p:nvSpPr>
          <p:cNvPr id="6" name="TextBox 5">
            <a:extLst>
              <a:ext uri="{FF2B5EF4-FFF2-40B4-BE49-F238E27FC236}">
                <a16:creationId xmlns:a16="http://schemas.microsoft.com/office/drawing/2014/main" id="{BDC8A754-B862-4733-B7AA-33D8A2642A35}"/>
              </a:ext>
            </a:extLst>
          </p:cNvPr>
          <p:cNvSpPr txBox="1"/>
          <p:nvPr/>
        </p:nvSpPr>
        <p:spPr>
          <a:xfrm>
            <a:off x="981075" y="3324224"/>
            <a:ext cx="7248525" cy="2586887"/>
          </a:xfrm>
          <a:prstGeom prst="rect">
            <a:avLst/>
          </a:prstGeom>
          <a:noFill/>
        </p:spPr>
        <p:txBody>
          <a:bodyPr wrap="square" rtlCol="0">
            <a:spAutoFit/>
          </a:bodyPr>
          <a:lstStyle/>
          <a:p>
            <a:endParaRPr lang="en-GB" dirty="0"/>
          </a:p>
        </p:txBody>
      </p:sp>
      <p:pic>
        <p:nvPicPr>
          <p:cNvPr id="9" name="Picture 8">
            <a:extLst>
              <a:ext uri="{FF2B5EF4-FFF2-40B4-BE49-F238E27FC236}">
                <a16:creationId xmlns:a16="http://schemas.microsoft.com/office/drawing/2014/main" id="{C08D75C4-36C8-438A-8091-1BDF23ABC599}"/>
              </a:ext>
            </a:extLst>
          </p:cNvPr>
          <p:cNvPicPr>
            <a:picLocks noChangeAspect="1"/>
          </p:cNvPicPr>
          <p:nvPr/>
        </p:nvPicPr>
        <p:blipFill rotWithShape="1">
          <a:blip r:embed="rId3"/>
          <a:srcRect l="21358" t="20482" r="20182" b="822"/>
          <a:stretch/>
        </p:blipFill>
        <p:spPr>
          <a:xfrm>
            <a:off x="572493" y="2684681"/>
            <a:ext cx="7593607" cy="3966196"/>
          </a:xfrm>
          <a:prstGeom prst="rect">
            <a:avLst/>
          </a:prstGeom>
        </p:spPr>
      </p:pic>
    </p:spTree>
    <p:extLst>
      <p:ext uri="{BB962C8B-B14F-4D97-AF65-F5344CB8AC3E}">
        <p14:creationId xmlns:p14="http://schemas.microsoft.com/office/powerpoint/2010/main" val="14506453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Servicing </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4" name="TextBox 3">
            <a:extLst>
              <a:ext uri="{FF2B5EF4-FFF2-40B4-BE49-F238E27FC236}">
                <a16:creationId xmlns:a16="http://schemas.microsoft.com/office/drawing/2014/main" id="{5F2DDF76-87D0-4D8D-8AA2-B6D972B32F54}"/>
              </a:ext>
            </a:extLst>
          </p:cNvPr>
          <p:cNvSpPr txBox="1"/>
          <p:nvPr/>
        </p:nvSpPr>
        <p:spPr>
          <a:xfrm>
            <a:off x="572493" y="2038349"/>
            <a:ext cx="10838457" cy="369332"/>
          </a:xfrm>
          <a:prstGeom prst="rect">
            <a:avLst/>
          </a:prstGeom>
          <a:noFill/>
        </p:spPr>
        <p:txBody>
          <a:bodyPr wrap="square" lIns="91440" tIns="45720" rIns="91440" bIns="45720" rtlCol="0" anchor="t">
            <a:spAutoFit/>
          </a:bodyPr>
          <a:lstStyle/>
          <a:p>
            <a:pPr algn="just"/>
            <a:r>
              <a:rPr lang="en-US" b="0" i="0" dirty="0">
                <a:solidFill>
                  <a:srgbClr val="333E48"/>
                </a:solidFill>
                <a:effectLst/>
                <a:latin typeface="National2"/>
              </a:rPr>
              <a:t>We asked participants who arranges the service. </a:t>
            </a:r>
            <a:r>
              <a:rPr lang="en-US" dirty="0">
                <a:solidFill>
                  <a:srgbClr val="333E48"/>
                </a:solidFill>
                <a:latin typeface="National2"/>
              </a:rPr>
              <a:t>24 </a:t>
            </a:r>
            <a:r>
              <a:rPr lang="en-US" b="0" i="0" dirty="0">
                <a:solidFill>
                  <a:srgbClr val="333E48"/>
                </a:solidFill>
                <a:effectLst/>
                <a:latin typeface="National2"/>
              </a:rPr>
              <a:t>Participants responded.</a:t>
            </a:r>
            <a:endParaRPr lang="en-US"/>
          </a:p>
        </p:txBody>
      </p:sp>
      <p:sp>
        <p:nvSpPr>
          <p:cNvPr id="6" name="TextBox 5">
            <a:extLst>
              <a:ext uri="{FF2B5EF4-FFF2-40B4-BE49-F238E27FC236}">
                <a16:creationId xmlns:a16="http://schemas.microsoft.com/office/drawing/2014/main" id="{BDC8A754-B862-4733-B7AA-33D8A2642A35}"/>
              </a:ext>
            </a:extLst>
          </p:cNvPr>
          <p:cNvSpPr txBox="1"/>
          <p:nvPr/>
        </p:nvSpPr>
        <p:spPr>
          <a:xfrm>
            <a:off x="957975" y="3350343"/>
            <a:ext cx="3990336" cy="2454285"/>
          </a:xfrm>
          <a:prstGeom prst="rect">
            <a:avLst/>
          </a:prstGeom>
          <a:noFill/>
        </p:spPr>
        <p:txBody>
          <a:bodyPr wrap="square" rtlCol="0">
            <a:spAutoFit/>
          </a:bodyPr>
          <a:lstStyle/>
          <a:p>
            <a:endParaRPr lang="en-GB" dirty="0"/>
          </a:p>
        </p:txBody>
      </p:sp>
      <p:pic>
        <p:nvPicPr>
          <p:cNvPr id="12" name="Picture 11">
            <a:extLst>
              <a:ext uri="{FF2B5EF4-FFF2-40B4-BE49-F238E27FC236}">
                <a16:creationId xmlns:a16="http://schemas.microsoft.com/office/drawing/2014/main" id="{4C3D4CBB-3EC8-42EE-BE73-6655536A3FBB}"/>
              </a:ext>
            </a:extLst>
          </p:cNvPr>
          <p:cNvPicPr>
            <a:picLocks noChangeAspect="1"/>
          </p:cNvPicPr>
          <p:nvPr/>
        </p:nvPicPr>
        <p:blipFill rotWithShape="1">
          <a:blip r:embed="rId3"/>
          <a:srcRect l="21300" t="20621" r="24500" b="-1366"/>
          <a:stretch/>
        </p:blipFill>
        <p:spPr>
          <a:xfrm>
            <a:off x="316311" y="2968146"/>
            <a:ext cx="5162550" cy="2768775"/>
          </a:xfrm>
          <a:prstGeom prst="rect">
            <a:avLst/>
          </a:prstGeom>
        </p:spPr>
      </p:pic>
      <p:sp>
        <p:nvSpPr>
          <p:cNvPr id="13" name="TextBox 12">
            <a:extLst>
              <a:ext uri="{FF2B5EF4-FFF2-40B4-BE49-F238E27FC236}">
                <a16:creationId xmlns:a16="http://schemas.microsoft.com/office/drawing/2014/main" id="{8324BD01-F521-481F-812C-9E9592E96B57}"/>
              </a:ext>
            </a:extLst>
          </p:cNvPr>
          <p:cNvSpPr txBox="1"/>
          <p:nvPr/>
        </p:nvSpPr>
        <p:spPr>
          <a:xfrm>
            <a:off x="5991721" y="2772786"/>
            <a:ext cx="4057154" cy="3354765"/>
          </a:xfrm>
          <a:prstGeom prst="rect">
            <a:avLst/>
          </a:prstGeom>
          <a:noFill/>
        </p:spPr>
        <p:txBody>
          <a:bodyPr wrap="square" lIns="91440" tIns="45720" rIns="91440" bIns="45720" rtlCol="0" anchor="t">
            <a:spAutoFit/>
          </a:bodyPr>
          <a:lstStyle/>
          <a:p>
            <a:pPr algn="just"/>
            <a:r>
              <a:rPr lang="en-US" dirty="0"/>
              <a:t>9 Participants provided additional comments:</a:t>
            </a:r>
            <a:endParaRPr lang="en-US"/>
          </a:p>
          <a:p>
            <a:pPr algn="just"/>
            <a:endParaRPr lang="en-US" dirty="0">
              <a:cs typeface="Calibri" panose="020F0502020204030204"/>
            </a:endParaRPr>
          </a:p>
          <a:p>
            <a:pPr marL="285750" indent="-285750" algn="just">
              <a:buFont typeface="Wingdings" panose="05000000000000000000" pitchFamily="2" charset="2"/>
              <a:buChar char="Ø"/>
            </a:pPr>
            <a:r>
              <a:rPr lang="en-US" sz="1400" dirty="0"/>
              <a:t>some call me other I have to remember to call them</a:t>
            </a:r>
            <a:endParaRPr lang="en-US" sz="1400" dirty="0">
              <a:cs typeface="Calibri" panose="020F0502020204030204"/>
            </a:endParaRPr>
          </a:p>
          <a:p>
            <a:pPr marL="285750" indent="-285750" algn="just">
              <a:buFont typeface="Wingdings" panose="05000000000000000000" pitchFamily="2" charset="2"/>
              <a:buChar char="Ø"/>
            </a:pPr>
            <a:r>
              <a:rPr lang="en-US" sz="1400" dirty="0"/>
              <a:t>No</a:t>
            </a:r>
            <a:endParaRPr lang="en-US" sz="1400" dirty="0">
              <a:cs typeface="Calibri" panose="020F0502020204030204"/>
            </a:endParaRPr>
          </a:p>
          <a:p>
            <a:pPr marL="285750" indent="-285750" algn="just">
              <a:buFont typeface="Wingdings" panose="05000000000000000000" pitchFamily="2" charset="2"/>
              <a:buChar char="Ø"/>
            </a:pPr>
            <a:r>
              <a:rPr lang="en-US" sz="1400" dirty="0"/>
              <a:t>I don't know </a:t>
            </a:r>
            <a:endParaRPr lang="en-US" sz="1400" dirty="0">
              <a:cs typeface="Calibri" panose="020F0502020204030204"/>
            </a:endParaRPr>
          </a:p>
          <a:p>
            <a:pPr marL="285750" indent="-285750" algn="just">
              <a:buFont typeface="Wingdings" panose="05000000000000000000" pitchFamily="2" charset="2"/>
              <a:buChar char="Ø"/>
            </a:pPr>
            <a:r>
              <a:rPr lang="en-US" sz="1400" dirty="0"/>
              <a:t>Don’t know who to contact </a:t>
            </a:r>
            <a:endParaRPr lang="en-US" sz="1400" dirty="0">
              <a:cs typeface="Calibri" panose="020F0502020204030204"/>
            </a:endParaRPr>
          </a:p>
          <a:p>
            <a:pPr marL="285750" indent="-285750" algn="just">
              <a:buFont typeface="Wingdings" panose="05000000000000000000" pitchFamily="2" charset="2"/>
              <a:buChar char="Ø"/>
            </a:pPr>
            <a:r>
              <a:rPr lang="en-US" sz="1400" dirty="0"/>
              <a:t>None </a:t>
            </a:r>
            <a:endParaRPr lang="en-US" sz="1400" dirty="0">
              <a:cs typeface="Calibri" panose="020F0502020204030204"/>
            </a:endParaRPr>
          </a:p>
          <a:p>
            <a:pPr marL="285750" indent="-285750" algn="just">
              <a:buFont typeface="Wingdings" panose="05000000000000000000" pitchFamily="2" charset="2"/>
              <a:buChar char="Ø"/>
            </a:pPr>
            <a:r>
              <a:rPr lang="en-US" sz="1400" dirty="0"/>
              <a:t>Tracking hoist service contact themselves</a:t>
            </a:r>
            <a:endParaRPr lang="en-US" sz="1400" dirty="0">
              <a:cs typeface="Calibri" panose="020F0502020204030204"/>
            </a:endParaRPr>
          </a:p>
          <a:p>
            <a:pPr marL="285750" indent="-285750" algn="just">
              <a:buFont typeface="Wingdings" panose="05000000000000000000" pitchFamily="2" charset="2"/>
              <a:buChar char="Ø"/>
            </a:pPr>
            <a:r>
              <a:rPr lang="en-US" sz="1400" dirty="0"/>
              <a:t>Never serviced - walking frame.</a:t>
            </a:r>
            <a:endParaRPr lang="en-US" sz="1400" dirty="0">
              <a:cs typeface="Calibri" panose="020F0502020204030204"/>
            </a:endParaRPr>
          </a:p>
          <a:p>
            <a:pPr marL="285750" indent="-285750" algn="just">
              <a:buFont typeface="Wingdings" panose="05000000000000000000" pitchFamily="2" charset="2"/>
              <a:buChar char="Ø"/>
            </a:pPr>
            <a:r>
              <a:rPr lang="en-US" sz="1400" dirty="0"/>
              <a:t>N/A</a:t>
            </a:r>
            <a:endParaRPr lang="en-US" sz="1400" dirty="0">
              <a:cs typeface="Calibri" panose="020F0502020204030204"/>
            </a:endParaRPr>
          </a:p>
          <a:p>
            <a:pPr marL="285750" indent="-285750" algn="just">
              <a:buFont typeface="Wingdings" panose="05000000000000000000" pitchFamily="2" charset="2"/>
              <a:buChar char="Ø"/>
            </a:pPr>
            <a:r>
              <a:rPr lang="en-US" sz="1400" dirty="0"/>
              <a:t>It varies depending on equipment item </a:t>
            </a:r>
            <a:endParaRPr lang="en-US" sz="1400" dirty="0">
              <a:cs typeface="Calibri" panose="020F0502020204030204"/>
            </a:endParaRPr>
          </a:p>
          <a:p>
            <a:pPr algn="just"/>
            <a:endParaRPr lang="en-GB" dirty="0">
              <a:cs typeface="Calibri" panose="020F0502020204030204"/>
            </a:endParaRPr>
          </a:p>
        </p:txBody>
      </p:sp>
    </p:spTree>
    <p:extLst>
      <p:ext uri="{BB962C8B-B14F-4D97-AF65-F5344CB8AC3E}">
        <p14:creationId xmlns:p14="http://schemas.microsoft.com/office/powerpoint/2010/main" val="28049687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Servicing </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4" name="TextBox 3">
            <a:extLst>
              <a:ext uri="{FF2B5EF4-FFF2-40B4-BE49-F238E27FC236}">
                <a16:creationId xmlns:a16="http://schemas.microsoft.com/office/drawing/2014/main" id="{5F2DDF76-87D0-4D8D-8AA2-B6D972B32F54}"/>
              </a:ext>
            </a:extLst>
          </p:cNvPr>
          <p:cNvSpPr txBox="1"/>
          <p:nvPr/>
        </p:nvSpPr>
        <p:spPr>
          <a:xfrm>
            <a:off x="572493" y="2038349"/>
            <a:ext cx="10838457" cy="369332"/>
          </a:xfrm>
          <a:prstGeom prst="rect">
            <a:avLst/>
          </a:prstGeom>
          <a:noFill/>
        </p:spPr>
        <p:txBody>
          <a:bodyPr wrap="square" lIns="91440" tIns="45720" rIns="91440" bIns="45720" rtlCol="0" anchor="t">
            <a:spAutoFit/>
          </a:bodyPr>
          <a:lstStyle/>
          <a:p>
            <a:pPr algn="just"/>
            <a:r>
              <a:rPr lang="en-US" b="0" i="0" dirty="0">
                <a:solidFill>
                  <a:srgbClr val="333E48"/>
                </a:solidFill>
                <a:effectLst/>
                <a:latin typeface="National2"/>
              </a:rPr>
              <a:t>We asked participants who pays for the service. 38 Participants responded.</a:t>
            </a:r>
            <a:endParaRPr lang="en-US"/>
          </a:p>
        </p:txBody>
      </p:sp>
      <p:sp>
        <p:nvSpPr>
          <p:cNvPr id="6" name="TextBox 5">
            <a:extLst>
              <a:ext uri="{FF2B5EF4-FFF2-40B4-BE49-F238E27FC236}">
                <a16:creationId xmlns:a16="http://schemas.microsoft.com/office/drawing/2014/main" id="{BDC8A754-B862-4733-B7AA-33D8A2642A35}"/>
              </a:ext>
            </a:extLst>
          </p:cNvPr>
          <p:cNvSpPr txBox="1"/>
          <p:nvPr/>
        </p:nvSpPr>
        <p:spPr>
          <a:xfrm>
            <a:off x="957975" y="3350343"/>
            <a:ext cx="3990336" cy="2454285"/>
          </a:xfrm>
          <a:prstGeom prst="rect">
            <a:avLst/>
          </a:prstGeom>
          <a:noFill/>
        </p:spPr>
        <p:txBody>
          <a:bodyPr wrap="square" rtlCol="0">
            <a:spAutoFit/>
          </a:bodyPr>
          <a:lstStyle/>
          <a:p>
            <a:endParaRPr lang="en-GB" dirty="0"/>
          </a:p>
        </p:txBody>
      </p:sp>
      <p:sp>
        <p:nvSpPr>
          <p:cNvPr id="13" name="TextBox 12">
            <a:extLst>
              <a:ext uri="{FF2B5EF4-FFF2-40B4-BE49-F238E27FC236}">
                <a16:creationId xmlns:a16="http://schemas.microsoft.com/office/drawing/2014/main" id="{8324BD01-F521-481F-812C-9E9592E96B57}"/>
              </a:ext>
            </a:extLst>
          </p:cNvPr>
          <p:cNvSpPr txBox="1"/>
          <p:nvPr/>
        </p:nvSpPr>
        <p:spPr>
          <a:xfrm>
            <a:off x="5658955" y="3161710"/>
            <a:ext cx="3457079" cy="2708434"/>
          </a:xfrm>
          <a:prstGeom prst="rect">
            <a:avLst/>
          </a:prstGeom>
          <a:noFill/>
        </p:spPr>
        <p:txBody>
          <a:bodyPr wrap="square" lIns="91440" tIns="45720" rIns="91440" bIns="45720" rtlCol="0" anchor="t">
            <a:spAutoFit/>
          </a:bodyPr>
          <a:lstStyle/>
          <a:p>
            <a:pPr algn="just"/>
            <a:r>
              <a:rPr lang="en-US" dirty="0"/>
              <a:t>4 Participants provided additional comments:</a:t>
            </a:r>
            <a:endParaRPr lang="en-US"/>
          </a:p>
          <a:p>
            <a:pPr algn="just"/>
            <a:endParaRPr lang="en-US" dirty="0">
              <a:cs typeface="Calibri" panose="020F0502020204030204"/>
            </a:endParaRPr>
          </a:p>
          <a:p>
            <a:pPr marL="285750" indent="-285750" algn="just">
              <a:buFont typeface="Wingdings" panose="05000000000000000000" pitchFamily="2" charset="2"/>
              <a:buChar char="Ø"/>
            </a:pPr>
            <a:r>
              <a:rPr lang="en-US" sz="1400" dirty="0"/>
              <a:t>Me </a:t>
            </a:r>
            <a:r>
              <a:rPr lang="en-US" sz="1400" dirty="0" err="1"/>
              <a:t>ans</a:t>
            </a:r>
            <a:r>
              <a:rPr lang="en-US" sz="1400" dirty="0"/>
              <a:t> same time charity help</a:t>
            </a:r>
            <a:endParaRPr lang="en-US" sz="1400" dirty="0">
              <a:cs typeface="Calibri" panose="020F0502020204030204"/>
            </a:endParaRPr>
          </a:p>
          <a:p>
            <a:pPr marL="285750" indent="-285750" algn="just">
              <a:buFont typeface="Wingdings" panose="05000000000000000000" pitchFamily="2" charset="2"/>
              <a:buChar char="Ø"/>
            </a:pPr>
            <a:r>
              <a:rPr lang="en-US" sz="1400" dirty="0"/>
              <a:t>NA we have not been given any equipment at all and nothing I have bought requires specialist servicing </a:t>
            </a:r>
            <a:endParaRPr lang="en-US" sz="1400" dirty="0">
              <a:cs typeface="Calibri" panose="020F0502020204030204"/>
            </a:endParaRPr>
          </a:p>
          <a:p>
            <a:pPr marL="285750" indent="-285750" algn="just">
              <a:buFont typeface="Wingdings" panose="05000000000000000000" pitchFamily="2" charset="2"/>
              <a:buChar char="Ø"/>
            </a:pPr>
            <a:r>
              <a:rPr lang="en-US" sz="1400" dirty="0"/>
              <a:t>think the hoist is serviced by Essex equipment service</a:t>
            </a:r>
            <a:endParaRPr lang="en-US" sz="1400" dirty="0">
              <a:cs typeface="Calibri" panose="020F0502020204030204"/>
            </a:endParaRPr>
          </a:p>
          <a:p>
            <a:pPr marL="285750" indent="-285750" algn="just">
              <a:buFont typeface="Wingdings" panose="05000000000000000000" pitchFamily="2" charset="2"/>
              <a:buChar char="Ø"/>
            </a:pPr>
            <a:r>
              <a:rPr lang="en-US" sz="1400" dirty="0"/>
              <a:t>Never serviced</a:t>
            </a:r>
            <a:endParaRPr lang="en-US" sz="1400" dirty="0">
              <a:cs typeface="Calibri" panose="020F0502020204030204"/>
            </a:endParaRPr>
          </a:p>
          <a:p>
            <a:pPr algn="just"/>
            <a:endParaRPr lang="en-GB" dirty="0">
              <a:cs typeface="Calibri" panose="020F0502020204030204"/>
            </a:endParaRPr>
          </a:p>
        </p:txBody>
      </p:sp>
      <p:pic>
        <p:nvPicPr>
          <p:cNvPr id="3" name="Picture 2">
            <a:extLst>
              <a:ext uri="{FF2B5EF4-FFF2-40B4-BE49-F238E27FC236}">
                <a16:creationId xmlns:a16="http://schemas.microsoft.com/office/drawing/2014/main" id="{832599AF-9865-4608-B430-3665A616C551}"/>
              </a:ext>
            </a:extLst>
          </p:cNvPr>
          <p:cNvPicPr>
            <a:picLocks noChangeAspect="1"/>
          </p:cNvPicPr>
          <p:nvPr/>
        </p:nvPicPr>
        <p:blipFill rotWithShape="1">
          <a:blip r:embed="rId3"/>
          <a:srcRect l="19700" t="23321" r="20500" b="-961"/>
          <a:stretch/>
        </p:blipFill>
        <p:spPr>
          <a:xfrm>
            <a:off x="245521" y="3095019"/>
            <a:ext cx="5413396" cy="2530226"/>
          </a:xfrm>
          <a:prstGeom prst="rect">
            <a:avLst/>
          </a:prstGeom>
        </p:spPr>
      </p:pic>
    </p:spTree>
    <p:extLst>
      <p:ext uri="{BB962C8B-B14F-4D97-AF65-F5344CB8AC3E}">
        <p14:creationId xmlns:p14="http://schemas.microsoft.com/office/powerpoint/2010/main" val="12143116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Servicing </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4" name="TextBox 3">
            <a:extLst>
              <a:ext uri="{FF2B5EF4-FFF2-40B4-BE49-F238E27FC236}">
                <a16:creationId xmlns:a16="http://schemas.microsoft.com/office/drawing/2014/main" id="{5F2DDF76-87D0-4D8D-8AA2-B6D972B32F54}"/>
              </a:ext>
            </a:extLst>
          </p:cNvPr>
          <p:cNvSpPr txBox="1"/>
          <p:nvPr/>
        </p:nvSpPr>
        <p:spPr>
          <a:xfrm>
            <a:off x="510075" y="2041852"/>
            <a:ext cx="10838457" cy="646331"/>
          </a:xfrm>
          <a:prstGeom prst="rect">
            <a:avLst/>
          </a:prstGeom>
          <a:noFill/>
        </p:spPr>
        <p:txBody>
          <a:bodyPr wrap="square" lIns="91440" tIns="45720" rIns="91440" bIns="45720" rtlCol="0" anchor="t">
            <a:spAutoFit/>
          </a:bodyPr>
          <a:lstStyle/>
          <a:p>
            <a:pPr algn="just"/>
            <a:r>
              <a:rPr lang="en-US" b="0" i="0" dirty="0">
                <a:solidFill>
                  <a:srgbClr val="333E48"/>
                </a:solidFill>
                <a:effectLst/>
                <a:latin typeface="National2"/>
              </a:rPr>
              <a:t>We asked participants if their equipment has been taken away for servicing or to be repaired, were they offered a suitable alternative. 50 Participants responded.</a:t>
            </a:r>
            <a:endParaRPr lang="en-US"/>
          </a:p>
        </p:txBody>
      </p:sp>
      <p:sp>
        <p:nvSpPr>
          <p:cNvPr id="6" name="TextBox 5">
            <a:extLst>
              <a:ext uri="{FF2B5EF4-FFF2-40B4-BE49-F238E27FC236}">
                <a16:creationId xmlns:a16="http://schemas.microsoft.com/office/drawing/2014/main" id="{BDC8A754-B862-4733-B7AA-33D8A2642A35}"/>
              </a:ext>
            </a:extLst>
          </p:cNvPr>
          <p:cNvSpPr txBox="1"/>
          <p:nvPr/>
        </p:nvSpPr>
        <p:spPr>
          <a:xfrm>
            <a:off x="957975" y="3350343"/>
            <a:ext cx="3990336" cy="2454285"/>
          </a:xfrm>
          <a:prstGeom prst="rect">
            <a:avLst/>
          </a:prstGeom>
          <a:noFill/>
        </p:spPr>
        <p:txBody>
          <a:bodyPr wrap="square" rtlCol="0">
            <a:spAutoFit/>
          </a:bodyPr>
          <a:lstStyle/>
          <a:p>
            <a:endParaRPr lang="en-GB" dirty="0"/>
          </a:p>
        </p:txBody>
      </p:sp>
      <p:sp>
        <p:nvSpPr>
          <p:cNvPr id="13" name="TextBox 12">
            <a:extLst>
              <a:ext uri="{FF2B5EF4-FFF2-40B4-BE49-F238E27FC236}">
                <a16:creationId xmlns:a16="http://schemas.microsoft.com/office/drawing/2014/main" id="{8324BD01-F521-481F-812C-9E9592E96B57}"/>
              </a:ext>
            </a:extLst>
          </p:cNvPr>
          <p:cNvSpPr txBox="1"/>
          <p:nvPr/>
        </p:nvSpPr>
        <p:spPr>
          <a:xfrm>
            <a:off x="5867529" y="3171281"/>
            <a:ext cx="3457079" cy="1200329"/>
          </a:xfrm>
          <a:prstGeom prst="rect">
            <a:avLst/>
          </a:prstGeom>
          <a:noFill/>
        </p:spPr>
        <p:txBody>
          <a:bodyPr wrap="square" lIns="91440" tIns="45720" rIns="91440" bIns="45720" rtlCol="0" anchor="t">
            <a:spAutoFit/>
          </a:bodyPr>
          <a:lstStyle/>
          <a:p>
            <a:pPr algn="just"/>
            <a:r>
              <a:rPr lang="en-US" dirty="0"/>
              <a:t>For those that stated ‘No’, the equipment they listed they had access to is as follows:</a:t>
            </a:r>
            <a:endParaRPr lang="en-US"/>
          </a:p>
          <a:p>
            <a:endParaRPr lang="en-US" dirty="0"/>
          </a:p>
        </p:txBody>
      </p:sp>
      <p:pic>
        <p:nvPicPr>
          <p:cNvPr id="7" name="Picture 6">
            <a:extLst>
              <a:ext uri="{FF2B5EF4-FFF2-40B4-BE49-F238E27FC236}">
                <a16:creationId xmlns:a16="http://schemas.microsoft.com/office/drawing/2014/main" id="{4A275DA1-471D-49B6-A3C7-49AF9FA4FD7E}"/>
              </a:ext>
            </a:extLst>
          </p:cNvPr>
          <p:cNvPicPr>
            <a:picLocks noChangeAspect="1"/>
          </p:cNvPicPr>
          <p:nvPr/>
        </p:nvPicPr>
        <p:blipFill rotWithShape="1">
          <a:blip r:embed="rId3"/>
          <a:srcRect l="21700" t="26714" r="20300" b="-1535"/>
          <a:stretch/>
        </p:blipFill>
        <p:spPr>
          <a:xfrm>
            <a:off x="271194" y="3058876"/>
            <a:ext cx="5524500" cy="2765140"/>
          </a:xfrm>
          <a:prstGeom prst="rect">
            <a:avLst/>
          </a:prstGeom>
        </p:spPr>
      </p:pic>
      <p:graphicFrame>
        <p:nvGraphicFramePr>
          <p:cNvPr id="11" name="Table 10">
            <a:extLst>
              <a:ext uri="{FF2B5EF4-FFF2-40B4-BE49-F238E27FC236}">
                <a16:creationId xmlns:a16="http://schemas.microsoft.com/office/drawing/2014/main" id="{22BFF8E9-0492-492B-8A05-1BD9BC6C3B28}"/>
              </a:ext>
            </a:extLst>
          </p:cNvPr>
          <p:cNvGraphicFramePr>
            <a:graphicFrameLocks noGrp="1"/>
          </p:cNvGraphicFramePr>
          <p:nvPr>
            <p:extLst>
              <p:ext uri="{D42A27DB-BD31-4B8C-83A1-F6EECF244321}">
                <p14:modId xmlns:p14="http://schemas.microsoft.com/office/powerpoint/2010/main" val="1449333752"/>
              </p:ext>
            </p:extLst>
          </p:nvPr>
        </p:nvGraphicFramePr>
        <p:xfrm>
          <a:off x="5929303" y="4152900"/>
          <a:ext cx="3632200" cy="2209800"/>
        </p:xfrm>
        <a:graphic>
          <a:graphicData uri="http://schemas.openxmlformats.org/drawingml/2006/table">
            <a:tbl>
              <a:tblPr/>
              <a:tblGrid>
                <a:gridCol w="1714500">
                  <a:extLst>
                    <a:ext uri="{9D8B030D-6E8A-4147-A177-3AD203B41FA5}">
                      <a16:colId xmlns:a16="http://schemas.microsoft.com/office/drawing/2014/main" val="2887030253"/>
                    </a:ext>
                  </a:extLst>
                </a:gridCol>
                <a:gridCol w="1917700">
                  <a:extLst>
                    <a:ext uri="{9D8B030D-6E8A-4147-A177-3AD203B41FA5}">
                      <a16:colId xmlns:a16="http://schemas.microsoft.com/office/drawing/2014/main" val="2606829403"/>
                    </a:ext>
                  </a:extLst>
                </a:gridCol>
              </a:tblGrid>
              <a:tr h="184150">
                <a:tc>
                  <a:txBody>
                    <a:bodyPr/>
                    <a:lstStyle/>
                    <a:p>
                      <a:pPr algn="l" fontAlgn="b"/>
                      <a:r>
                        <a:rPr lang="en-GB" sz="1100" b="0" i="0" u="none" strike="noStrike">
                          <a:solidFill>
                            <a:srgbClr val="000000"/>
                          </a:solidFill>
                          <a:effectLst/>
                          <a:latin typeface="Calibri" panose="020F0502020204030204" pitchFamily="34" charset="0"/>
                        </a:rPr>
                        <a:t>Adjustable Height Table</a:t>
                      </a:r>
                    </a:p>
                  </a:txBody>
                  <a:tcPr marL="6350" marR="6350" marT="6350" marB="0" anchor="b">
                    <a:lnL>
                      <a:noFill/>
                    </a:lnL>
                    <a:lnR>
                      <a:noFill/>
                    </a:lnR>
                    <a:lnT>
                      <a:noFill/>
                    </a:lnT>
                    <a:lnB>
                      <a:noFill/>
                    </a:lnB>
                  </a:tcPr>
                </a:tc>
                <a:tc>
                  <a:txBody>
                    <a:bodyPr/>
                    <a:lstStyle/>
                    <a:p>
                      <a:pPr algn="l" fontAlgn="b"/>
                      <a:r>
                        <a:rPr lang="en-GB" sz="1100" b="0" i="0" u="none" strike="noStrike">
                          <a:solidFill>
                            <a:srgbClr val="000000"/>
                          </a:solidFill>
                          <a:effectLst/>
                          <a:latin typeface="Calibri" panose="020F0502020204030204" pitchFamily="34" charset="0"/>
                        </a:rPr>
                        <a:t>Oxygen Saturation Monitor</a:t>
                      </a:r>
                    </a:p>
                  </a:txBody>
                  <a:tcPr marL="6350" marR="6350" marT="6350" marB="0" anchor="b">
                    <a:lnL>
                      <a:noFill/>
                    </a:lnL>
                    <a:lnR>
                      <a:noFill/>
                    </a:lnR>
                    <a:lnT>
                      <a:noFill/>
                    </a:lnT>
                    <a:lnB>
                      <a:noFill/>
                    </a:lnB>
                  </a:tcPr>
                </a:tc>
                <a:extLst>
                  <a:ext uri="{0D108BD9-81ED-4DB2-BD59-A6C34878D82A}">
                    <a16:rowId xmlns:a16="http://schemas.microsoft.com/office/drawing/2014/main" val="715722817"/>
                  </a:ext>
                </a:extLst>
              </a:tr>
              <a:tr h="184150">
                <a:tc>
                  <a:txBody>
                    <a:bodyPr/>
                    <a:lstStyle/>
                    <a:p>
                      <a:pPr algn="l" fontAlgn="b"/>
                      <a:r>
                        <a:rPr lang="en-GB" sz="1100" b="0" i="0" u="none" strike="noStrike">
                          <a:solidFill>
                            <a:srgbClr val="000000"/>
                          </a:solidFill>
                          <a:effectLst/>
                          <a:latin typeface="Calibri" panose="020F0502020204030204" pitchFamily="34" charset="0"/>
                        </a:rPr>
                        <a:t>Adjustable Profiling Bed</a:t>
                      </a:r>
                    </a:p>
                  </a:txBody>
                  <a:tcPr marL="6350" marR="6350" marT="6350" marB="0" anchor="b">
                    <a:lnL>
                      <a:noFill/>
                    </a:lnL>
                    <a:lnR>
                      <a:noFill/>
                    </a:lnR>
                    <a:lnT>
                      <a:noFill/>
                    </a:lnT>
                    <a:lnB>
                      <a:noFill/>
                    </a:lnB>
                  </a:tcPr>
                </a:tc>
                <a:tc>
                  <a:txBody>
                    <a:bodyPr/>
                    <a:lstStyle/>
                    <a:p>
                      <a:pPr algn="l" fontAlgn="b"/>
                      <a:r>
                        <a:rPr lang="en-GB" sz="1100" b="0" i="0" u="none" strike="noStrike">
                          <a:solidFill>
                            <a:srgbClr val="000000"/>
                          </a:solidFill>
                          <a:effectLst/>
                          <a:latin typeface="Calibri" panose="020F0502020204030204" pitchFamily="34" charset="0"/>
                        </a:rPr>
                        <a:t>Portable Hoist</a:t>
                      </a:r>
                    </a:p>
                  </a:txBody>
                  <a:tcPr marL="6350" marR="6350" marT="6350" marB="0" anchor="b">
                    <a:lnL>
                      <a:noFill/>
                    </a:lnL>
                    <a:lnR>
                      <a:noFill/>
                    </a:lnR>
                    <a:lnT>
                      <a:noFill/>
                    </a:lnT>
                    <a:lnB>
                      <a:noFill/>
                    </a:lnB>
                  </a:tcPr>
                </a:tc>
                <a:extLst>
                  <a:ext uri="{0D108BD9-81ED-4DB2-BD59-A6C34878D82A}">
                    <a16:rowId xmlns:a16="http://schemas.microsoft.com/office/drawing/2014/main" val="481695454"/>
                  </a:ext>
                </a:extLst>
              </a:tr>
              <a:tr h="184150">
                <a:tc>
                  <a:txBody>
                    <a:bodyPr/>
                    <a:lstStyle/>
                    <a:p>
                      <a:pPr algn="l" fontAlgn="b"/>
                      <a:r>
                        <a:rPr lang="en-GB" sz="1100" b="0" i="0" u="none" strike="noStrike">
                          <a:solidFill>
                            <a:srgbClr val="000000"/>
                          </a:solidFill>
                          <a:effectLst/>
                          <a:latin typeface="Calibri" panose="020F0502020204030204" pitchFamily="34" charset="0"/>
                        </a:rPr>
                        <a:t>Bath Board</a:t>
                      </a:r>
                    </a:p>
                  </a:txBody>
                  <a:tcPr marL="6350" marR="6350" marT="6350" marB="0" anchor="b">
                    <a:lnL>
                      <a:noFill/>
                    </a:lnL>
                    <a:lnR>
                      <a:noFill/>
                    </a:lnR>
                    <a:lnT>
                      <a:noFill/>
                    </a:lnT>
                    <a:lnB>
                      <a:noFill/>
                    </a:lnB>
                  </a:tcPr>
                </a:tc>
                <a:tc>
                  <a:txBody>
                    <a:bodyPr/>
                    <a:lstStyle/>
                    <a:p>
                      <a:pPr algn="l" fontAlgn="b"/>
                      <a:r>
                        <a:rPr lang="en-GB" sz="1100" b="0" i="0" u="none" strike="noStrike">
                          <a:solidFill>
                            <a:srgbClr val="000000"/>
                          </a:solidFill>
                          <a:effectLst/>
                          <a:latin typeface="Calibri" panose="020F0502020204030204" pitchFamily="34" charset="0"/>
                        </a:rPr>
                        <a:t>Potty Chair</a:t>
                      </a:r>
                    </a:p>
                  </a:txBody>
                  <a:tcPr marL="6350" marR="6350" marT="6350" marB="0" anchor="b">
                    <a:lnL>
                      <a:noFill/>
                    </a:lnL>
                    <a:lnR>
                      <a:noFill/>
                    </a:lnR>
                    <a:lnT>
                      <a:noFill/>
                    </a:lnT>
                    <a:lnB>
                      <a:noFill/>
                    </a:lnB>
                  </a:tcPr>
                </a:tc>
                <a:extLst>
                  <a:ext uri="{0D108BD9-81ED-4DB2-BD59-A6C34878D82A}">
                    <a16:rowId xmlns:a16="http://schemas.microsoft.com/office/drawing/2014/main" val="1886540171"/>
                  </a:ext>
                </a:extLst>
              </a:tr>
              <a:tr h="184150">
                <a:tc>
                  <a:txBody>
                    <a:bodyPr/>
                    <a:lstStyle/>
                    <a:p>
                      <a:pPr algn="l" fontAlgn="b"/>
                      <a:r>
                        <a:rPr lang="en-GB" sz="1100" b="0" i="0" u="none" strike="noStrike">
                          <a:solidFill>
                            <a:srgbClr val="000000"/>
                          </a:solidFill>
                          <a:effectLst/>
                          <a:latin typeface="Calibri" panose="020F0502020204030204" pitchFamily="34" charset="0"/>
                        </a:rPr>
                        <a:t>Commode</a:t>
                      </a:r>
                    </a:p>
                  </a:txBody>
                  <a:tcPr marL="6350" marR="6350" marT="6350" marB="0" anchor="b">
                    <a:lnL>
                      <a:noFill/>
                    </a:lnL>
                    <a:lnR>
                      <a:noFill/>
                    </a:lnR>
                    <a:lnT>
                      <a:noFill/>
                    </a:lnT>
                    <a:lnB>
                      <a:noFill/>
                    </a:lnB>
                  </a:tcPr>
                </a:tc>
                <a:tc>
                  <a:txBody>
                    <a:bodyPr/>
                    <a:lstStyle/>
                    <a:p>
                      <a:pPr algn="l" fontAlgn="b"/>
                      <a:r>
                        <a:rPr lang="en-GB" sz="1100" b="0" i="0" u="none" strike="noStrike">
                          <a:solidFill>
                            <a:srgbClr val="000000"/>
                          </a:solidFill>
                          <a:effectLst/>
                          <a:latin typeface="Calibri" panose="020F0502020204030204" pitchFamily="34" charset="0"/>
                        </a:rPr>
                        <a:t>Pressure Relieving Mattress</a:t>
                      </a:r>
                    </a:p>
                  </a:txBody>
                  <a:tcPr marL="6350" marR="6350" marT="6350" marB="0" anchor="b">
                    <a:lnL>
                      <a:noFill/>
                    </a:lnL>
                    <a:lnR>
                      <a:noFill/>
                    </a:lnR>
                    <a:lnT>
                      <a:noFill/>
                    </a:lnT>
                    <a:lnB>
                      <a:noFill/>
                    </a:lnB>
                  </a:tcPr>
                </a:tc>
                <a:extLst>
                  <a:ext uri="{0D108BD9-81ED-4DB2-BD59-A6C34878D82A}">
                    <a16:rowId xmlns:a16="http://schemas.microsoft.com/office/drawing/2014/main" val="1692780665"/>
                  </a:ext>
                </a:extLst>
              </a:tr>
              <a:tr h="184150">
                <a:tc>
                  <a:txBody>
                    <a:bodyPr/>
                    <a:lstStyle/>
                    <a:p>
                      <a:pPr algn="l" fontAlgn="b"/>
                      <a:r>
                        <a:rPr lang="en-GB" sz="1100" b="0" i="0" u="none" strike="noStrike">
                          <a:solidFill>
                            <a:srgbClr val="000000"/>
                          </a:solidFill>
                          <a:effectLst/>
                          <a:latin typeface="Calibri" panose="020F0502020204030204" pitchFamily="34" charset="0"/>
                        </a:rPr>
                        <a:t>Communication Equipment</a:t>
                      </a:r>
                    </a:p>
                  </a:txBody>
                  <a:tcPr marL="6350" marR="6350" marT="6350" marB="0" anchor="b">
                    <a:lnL>
                      <a:noFill/>
                    </a:lnL>
                    <a:lnR>
                      <a:noFill/>
                    </a:lnR>
                    <a:lnT>
                      <a:noFill/>
                    </a:lnT>
                    <a:lnB>
                      <a:noFill/>
                    </a:lnB>
                  </a:tcPr>
                </a:tc>
                <a:tc>
                  <a:txBody>
                    <a:bodyPr/>
                    <a:lstStyle/>
                    <a:p>
                      <a:pPr algn="l" fontAlgn="b"/>
                      <a:r>
                        <a:rPr lang="en-GB" sz="1100" b="0" i="0" u="none" strike="noStrike">
                          <a:solidFill>
                            <a:srgbClr val="000000"/>
                          </a:solidFill>
                          <a:effectLst/>
                          <a:latin typeface="Calibri" panose="020F0502020204030204" pitchFamily="34" charset="0"/>
                        </a:rPr>
                        <a:t>Raised Height Adjustable Chair</a:t>
                      </a:r>
                    </a:p>
                  </a:txBody>
                  <a:tcPr marL="6350" marR="6350" marT="6350" marB="0" anchor="b">
                    <a:lnL>
                      <a:noFill/>
                    </a:lnL>
                    <a:lnR>
                      <a:noFill/>
                    </a:lnR>
                    <a:lnT>
                      <a:noFill/>
                    </a:lnT>
                    <a:lnB>
                      <a:noFill/>
                    </a:lnB>
                  </a:tcPr>
                </a:tc>
                <a:extLst>
                  <a:ext uri="{0D108BD9-81ED-4DB2-BD59-A6C34878D82A}">
                    <a16:rowId xmlns:a16="http://schemas.microsoft.com/office/drawing/2014/main" val="1829438434"/>
                  </a:ext>
                </a:extLst>
              </a:tr>
              <a:tr h="184150">
                <a:tc>
                  <a:txBody>
                    <a:bodyPr/>
                    <a:lstStyle/>
                    <a:p>
                      <a:pPr algn="l" fontAlgn="b"/>
                      <a:r>
                        <a:rPr lang="en-GB" sz="1100" b="0" i="0" u="none" strike="noStrike">
                          <a:solidFill>
                            <a:srgbClr val="000000"/>
                          </a:solidFill>
                          <a:effectLst/>
                          <a:latin typeface="Calibri" panose="020F0502020204030204" pitchFamily="34" charset="0"/>
                        </a:rPr>
                        <a:t>Education – writing board</a:t>
                      </a:r>
                    </a:p>
                  </a:txBody>
                  <a:tcPr marL="6350" marR="6350" marT="6350" marB="0" anchor="b">
                    <a:lnL>
                      <a:noFill/>
                    </a:lnL>
                    <a:lnR>
                      <a:noFill/>
                    </a:lnR>
                    <a:lnT>
                      <a:noFill/>
                    </a:lnT>
                    <a:lnB>
                      <a:noFill/>
                    </a:lnB>
                  </a:tcPr>
                </a:tc>
                <a:tc>
                  <a:txBody>
                    <a:bodyPr/>
                    <a:lstStyle/>
                    <a:p>
                      <a:pPr algn="l" fontAlgn="b"/>
                      <a:r>
                        <a:rPr lang="en-GB" sz="1100" b="0" i="0" u="none" strike="noStrike">
                          <a:solidFill>
                            <a:srgbClr val="000000"/>
                          </a:solidFill>
                          <a:effectLst/>
                          <a:latin typeface="Calibri" panose="020F0502020204030204" pitchFamily="34" charset="0"/>
                        </a:rPr>
                        <a:t>Shower Chair Change Bench</a:t>
                      </a:r>
                    </a:p>
                  </a:txBody>
                  <a:tcPr marL="6350" marR="6350" marT="6350" marB="0" anchor="b">
                    <a:lnL>
                      <a:noFill/>
                    </a:lnL>
                    <a:lnR>
                      <a:noFill/>
                    </a:lnR>
                    <a:lnT>
                      <a:noFill/>
                    </a:lnT>
                    <a:lnB>
                      <a:noFill/>
                    </a:lnB>
                  </a:tcPr>
                </a:tc>
                <a:extLst>
                  <a:ext uri="{0D108BD9-81ED-4DB2-BD59-A6C34878D82A}">
                    <a16:rowId xmlns:a16="http://schemas.microsoft.com/office/drawing/2014/main" val="1296807746"/>
                  </a:ext>
                </a:extLst>
              </a:tr>
              <a:tr h="184150">
                <a:tc>
                  <a:txBody>
                    <a:bodyPr/>
                    <a:lstStyle/>
                    <a:p>
                      <a:pPr algn="l" fontAlgn="b"/>
                      <a:r>
                        <a:rPr lang="en-GB" sz="1100" b="0" i="0" u="none" strike="noStrike">
                          <a:solidFill>
                            <a:srgbClr val="000000"/>
                          </a:solidFill>
                          <a:effectLst/>
                          <a:latin typeface="Calibri" panose="020F0502020204030204" pitchFamily="34" charset="0"/>
                        </a:rPr>
                        <a:t>Emergency Equipment</a:t>
                      </a:r>
                    </a:p>
                  </a:txBody>
                  <a:tcPr marL="6350" marR="6350" marT="6350" marB="0" anchor="b">
                    <a:lnL>
                      <a:noFill/>
                    </a:lnL>
                    <a:lnR>
                      <a:noFill/>
                    </a:lnR>
                    <a:lnT>
                      <a:noFill/>
                    </a:lnT>
                    <a:lnB>
                      <a:noFill/>
                    </a:lnB>
                  </a:tcPr>
                </a:tc>
                <a:tc>
                  <a:txBody>
                    <a:bodyPr/>
                    <a:lstStyle/>
                    <a:p>
                      <a:pPr algn="l" fontAlgn="b"/>
                      <a:r>
                        <a:rPr lang="en-GB" sz="1100" b="0" i="0" u="none" strike="noStrike">
                          <a:solidFill>
                            <a:srgbClr val="000000"/>
                          </a:solidFill>
                          <a:effectLst/>
                          <a:latin typeface="Calibri" panose="020F0502020204030204" pitchFamily="34" charset="0"/>
                        </a:rPr>
                        <a:t>Slide Sheet</a:t>
                      </a:r>
                    </a:p>
                  </a:txBody>
                  <a:tcPr marL="6350" marR="6350" marT="6350" marB="0" anchor="b">
                    <a:lnL>
                      <a:noFill/>
                    </a:lnL>
                    <a:lnR>
                      <a:noFill/>
                    </a:lnR>
                    <a:lnT>
                      <a:noFill/>
                    </a:lnT>
                    <a:lnB>
                      <a:noFill/>
                    </a:lnB>
                  </a:tcPr>
                </a:tc>
                <a:extLst>
                  <a:ext uri="{0D108BD9-81ED-4DB2-BD59-A6C34878D82A}">
                    <a16:rowId xmlns:a16="http://schemas.microsoft.com/office/drawing/2014/main" val="4075849509"/>
                  </a:ext>
                </a:extLst>
              </a:tr>
              <a:tr h="184150">
                <a:tc>
                  <a:txBody>
                    <a:bodyPr/>
                    <a:lstStyle/>
                    <a:p>
                      <a:pPr algn="l" fontAlgn="b"/>
                      <a:r>
                        <a:rPr lang="en-GB" sz="1100" b="0" i="0" u="none" strike="noStrike">
                          <a:solidFill>
                            <a:srgbClr val="000000"/>
                          </a:solidFill>
                          <a:effectLst/>
                          <a:latin typeface="Calibri" panose="020F0502020204030204" pitchFamily="34" charset="0"/>
                        </a:rPr>
                        <a:t>Feeding Pump</a:t>
                      </a:r>
                    </a:p>
                  </a:txBody>
                  <a:tcPr marL="6350" marR="6350" marT="6350" marB="0" anchor="b">
                    <a:lnL>
                      <a:noFill/>
                    </a:lnL>
                    <a:lnR>
                      <a:noFill/>
                    </a:lnR>
                    <a:lnT>
                      <a:noFill/>
                    </a:lnT>
                    <a:lnB>
                      <a:noFill/>
                    </a:lnB>
                  </a:tcPr>
                </a:tc>
                <a:tc>
                  <a:txBody>
                    <a:bodyPr/>
                    <a:lstStyle/>
                    <a:p>
                      <a:pPr algn="l" fontAlgn="b"/>
                      <a:r>
                        <a:rPr lang="en-GB" sz="1100" b="0" i="0" u="none" strike="noStrike">
                          <a:solidFill>
                            <a:srgbClr val="000000"/>
                          </a:solidFill>
                          <a:effectLst/>
                          <a:latin typeface="Calibri" panose="020F0502020204030204" pitchFamily="34" charset="0"/>
                        </a:rPr>
                        <a:t>Specialist Toilet </a:t>
                      </a:r>
                    </a:p>
                  </a:txBody>
                  <a:tcPr marL="6350" marR="6350" marT="6350" marB="0" anchor="b">
                    <a:lnL>
                      <a:noFill/>
                    </a:lnL>
                    <a:lnR>
                      <a:noFill/>
                    </a:lnR>
                    <a:lnT>
                      <a:noFill/>
                    </a:lnT>
                    <a:lnB>
                      <a:noFill/>
                    </a:lnB>
                  </a:tcPr>
                </a:tc>
                <a:extLst>
                  <a:ext uri="{0D108BD9-81ED-4DB2-BD59-A6C34878D82A}">
                    <a16:rowId xmlns:a16="http://schemas.microsoft.com/office/drawing/2014/main" val="3889127068"/>
                  </a:ext>
                </a:extLst>
              </a:tr>
              <a:tr h="184150">
                <a:tc>
                  <a:txBody>
                    <a:bodyPr/>
                    <a:lstStyle/>
                    <a:p>
                      <a:pPr algn="l" fontAlgn="b"/>
                      <a:r>
                        <a:rPr lang="en-GB" sz="1100" b="0" i="0" u="none" strike="noStrike">
                          <a:solidFill>
                            <a:srgbClr val="000000"/>
                          </a:solidFill>
                          <a:effectLst/>
                          <a:latin typeface="Calibri" panose="020F0502020204030204" pitchFamily="34" charset="0"/>
                        </a:rPr>
                        <a:t>Floor Sitting Chair</a:t>
                      </a:r>
                    </a:p>
                  </a:txBody>
                  <a:tcPr marL="6350" marR="6350" marT="6350" marB="0" anchor="b">
                    <a:lnL>
                      <a:noFill/>
                    </a:lnL>
                    <a:lnR>
                      <a:noFill/>
                    </a:lnR>
                    <a:lnT>
                      <a:noFill/>
                    </a:lnT>
                    <a:lnB>
                      <a:noFill/>
                    </a:lnB>
                  </a:tcPr>
                </a:tc>
                <a:tc>
                  <a:txBody>
                    <a:bodyPr/>
                    <a:lstStyle/>
                    <a:p>
                      <a:pPr algn="l" fontAlgn="b"/>
                      <a:r>
                        <a:rPr lang="en-GB" sz="1100" b="0" i="0" u="none" strike="noStrike">
                          <a:solidFill>
                            <a:srgbClr val="000000"/>
                          </a:solidFill>
                          <a:effectLst/>
                          <a:latin typeface="Calibri" panose="020F0502020204030204" pitchFamily="34" charset="0"/>
                        </a:rPr>
                        <a:t>Standing Frame</a:t>
                      </a:r>
                    </a:p>
                  </a:txBody>
                  <a:tcPr marL="6350" marR="6350" marT="6350" marB="0" anchor="b">
                    <a:lnL>
                      <a:noFill/>
                    </a:lnL>
                    <a:lnR>
                      <a:noFill/>
                    </a:lnR>
                    <a:lnT>
                      <a:noFill/>
                    </a:lnT>
                    <a:lnB>
                      <a:noFill/>
                    </a:lnB>
                  </a:tcPr>
                </a:tc>
                <a:extLst>
                  <a:ext uri="{0D108BD9-81ED-4DB2-BD59-A6C34878D82A}">
                    <a16:rowId xmlns:a16="http://schemas.microsoft.com/office/drawing/2014/main" val="2111000582"/>
                  </a:ext>
                </a:extLst>
              </a:tr>
              <a:tr h="184150">
                <a:tc>
                  <a:txBody>
                    <a:bodyPr/>
                    <a:lstStyle/>
                    <a:p>
                      <a:pPr algn="l" fontAlgn="b"/>
                      <a:r>
                        <a:rPr lang="en-GB" sz="1100" b="0" i="0" u="none" strike="noStrike">
                          <a:solidFill>
                            <a:srgbClr val="000000"/>
                          </a:solidFill>
                          <a:effectLst/>
                          <a:latin typeface="Calibri" panose="020F0502020204030204" pitchFamily="34" charset="0"/>
                        </a:rPr>
                        <a:t>Hand Rail</a:t>
                      </a:r>
                    </a:p>
                  </a:txBody>
                  <a:tcPr marL="6350" marR="6350" marT="6350" marB="0" anchor="b">
                    <a:lnL>
                      <a:noFill/>
                    </a:lnL>
                    <a:lnR>
                      <a:noFill/>
                    </a:lnR>
                    <a:lnT>
                      <a:noFill/>
                    </a:lnT>
                    <a:lnB>
                      <a:noFill/>
                    </a:lnB>
                  </a:tcPr>
                </a:tc>
                <a:tc>
                  <a:txBody>
                    <a:bodyPr/>
                    <a:lstStyle/>
                    <a:p>
                      <a:pPr algn="l" fontAlgn="b"/>
                      <a:r>
                        <a:rPr lang="en-GB" sz="1100" b="0" i="0" u="none" strike="noStrike">
                          <a:solidFill>
                            <a:srgbClr val="000000"/>
                          </a:solidFill>
                          <a:effectLst/>
                          <a:latin typeface="Calibri" panose="020F0502020204030204" pitchFamily="34" charset="0"/>
                        </a:rPr>
                        <a:t>Toilet Seat</a:t>
                      </a:r>
                    </a:p>
                  </a:txBody>
                  <a:tcPr marL="6350" marR="6350" marT="6350" marB="0" anchor="b">
                    <a:lnL>
                      <a:noFill/>
                    </a:lnL>
                    <a:lnR>
                      <a:noFill/>
                    </a:lnR>
                    <a:lnT>
                      <a:noFill/>
                    </a:lnT>
                    <a:lnB>
                      <a:noFill/>
                    </a:lnB>
                  </a:tcPr>
                </a:tc>
                <a:extLst>
                  <a:ext uri="{0D108BD9-81ED-4DB2-BD59-A6C34878D82A}">
                    <a16:rowId xmlns:a16="http://schemas.microsoft.com/office/drawing/2014/main" val="3663617914"/>
                  </a:ext>
                </a:extLst>
              </a:tr>
              <a:tr h="184150">
                <a:tc>
                  <a:txBody>
                    <a:bodyPr/>
                    <a:lstStyle/>
                    <a:p>
                      <a:pPr algn="l" fontAlgn="b"/>
                      <a:r>
                        <a:rPr lang="en-GB" sz="1100" b="0" i="0" u="none" strike="noStrike">
                          <a:solidFill>
                            <a:srgbClr val="000000"/>
                          </a:solidFill>
                          <a:effectLst/>
                          <a:latin typeface="Calibri" panose="020F0502020204030204" pitchFamily="34" charset="0"/>
                        </a:rPr>
                        <a:t>Hearing Aid</a:t>
                      </a:r>
                    </a:p>
                  </a:txBody>
                  <a:tcPr marL="6350" marR="6350" marT="6350" marB="0" anchor="b">
                    <a:lnL>
                      <a:noFill/>
                    </a:lnL>
                    <a:lnR>
                      <a:noFill/>
                    </a:lnR>
                    <a:lnT>
                      <a:noFill/>
                    </a:lnT>
                    <a:lnB>
                      <a:noFill/>
                    </a:lnB>
                  </a:tcPr>
                </a:tc>
                <a:tc>
                  <a:txBody>
                    <a:bodyPr/>
                    <a:lstStyle/>
                    <a:p>
                      <a:pPr algn="l" fontAlgn="b"/>
                      <a:r>
                        <a:rPr lang="en-GB" sz="1100" b="0" i="0" u="none" strike="noStrike">
                          <a:solidFill>
                            <a:srgbClr val="000000"/>
                          </a:solidFill>
                          <a:effectLst/>
                          <a:latin typeface="Calibri" panose="020F0502020204030204" pitchFamily="34" charset="0"/>
                        </a:rPr>
                        <a:t>Walker</a:t>
                      </a:r>
                    </a:p>
                  </a:txBody>
                  <a:tcPr marL="6350" marR="6350" marT="6350" marB="0" anchor="b">
                    <a:lnL>
                      <a:noFill/>
                    </a:lnL>
                    <a:lnR>
                      <a:noFill/>
                    </a:lnR>
                    <a:lnT>
                      <a:noFill/>
                    </a:lnT>
                    <a:lnB>
                      <a:noFill/>
                    </a:lnB>
                  </a:tcPr>
                </a:tc>
                <a:extLst>
                  <a:ext uri="{0D108BD9-81ED-4DB2-BD59-A6C34878D82A}">
                    <a16:rowId xmlns:a16="http://schemas.microsoft.com/office/drawing/2014/main" val="260928533"/>
                  </a:ext>
                </a:extLst>
              </a:tr>
              <a:tr h="184150">
                <a:tc>
                  <a:txBody>
                    <a:bodyPr/>
                    <a:lstStyle/>
                    <a:p>
                      <a:pPr algn="l" fontAlgn="b"/>
                      <a:r>
                        <a:rPr lang="en-GB" sz="1100" b="0" i="0" u="none" strike="noStrike">
                          <a:solidFill>
                            <a:srgbClr val="000000"/>
                          </a:solidFill>
                          <a:effectLst/>
                          <a:latin typeface="Calibri" panose="020F0502020204030204" pitchFamily="34" charset="0"/>
                        </a:rPr>
                        <a:t>Hoist Ceiling Track</a:t>
                      </a:r>
                    </a:p>
                  </a:txBody>
                  <a:tcPr marL="6350" marR="6350" marT="6350" marB="0" anchor="b">
                    <a:lnL>
                      <a:noFill/>
                    </a:lnL>
                    <a:lnR>
                      <a:noFill/>
                    </a:lnR>
                    <a:lnT>
                      <a:noFill/>
                    </a:lnT>
                    <a:lnB>
                      <a:noFill/>
                    </a:lnB>
                  </a:tcPr>
                </a:tc>
                <a:tc>
                  <a:txBody>
                    <a:bodyPr/>
                    <a:lstStyle/>
                    <a:p>
                      <a:pPr algn="l" fontAlgn="b"/>
                      <a:endParaRPr lang="en-GB"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tcPr>
                </a:tc>
                <a:extLst>
                  <a:ext uri="{0D108BD9-81ED-4DB2-BD59-A6C34878D82A}">
                    <a16:rowId xmlns:a16="http://schemas.microsoft.com/office/drawing/2014/main" val="2056521668"/>
                  </a:ext>
                </a:extLst>
              </a:tr>
            </a:tbl>
          </a:graphicData>
        </a:graphic>
      </p:graphicFrame>
    </p:spTree>
    <p:extLst>
      <p:ext uri="{BB962C8B-B14F-4D97-AF65-F5344CB8AC3E}">
        <p14:creationId xmlns:p14="http://schemas.microsoft.com/office/powerpoint/2010/main" val="4256611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Servicing </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4" name="TextBox 3">
            <a:extLst>
              <a:ext uri="{FF2B5EF4-FFF2-40B4-BE49-F238E27FC236}">
                <a16:creationId xmlns:a16="http://schemas.microsoft.com/office/drawing/2014/main" id="{5F2DDF76-87D0-4D8D-8AA2-B6D972B32F54}"/>
              </a:ext>
            </a:extLst>
          </p:cNvPr>
          <p:cNvSpPr txBox="1"/>
          <p:nvPr/>
        </p:nvSpPr>
        <p:spPr>
          <a:xfrm>
            <a:off x="510075" y="2041852"/>
            <a:ext cx="10838457" cy="923330"/>
          </a:xfrm>
          <a:prstGeom prst="rect">
            <a:avLst/>
          </a:prstGeom>
          <a:noFill/>
        </p:spPr>
        <p:txBody>
          <a:bodyPr wrap="square" lIns="91440" tIns="45720" rIns="91440" bIns="45720" rtlCol="0" anchor="t">
            <a:spAutoFit/>
          </a:bodyPr>
          <a:lstStyle/>
          <a:p>
            <a:pPr algn="just"/>
            <a:r>
              <a:rPr lang="en-US" b="0" i="0" dirty="0">
                <a:solidFill>
                  <a:srgbClr val="333E48"/>
                </a:solidFill>
                <a:effectLst/>
                <a:latin typeface="National2"/>
              </a:rPr>
              <a:t>We asked participants </a:t>
            </a:r>
            <a:r>
              <a:rPr lang="en-US" dirty="0">
                <a:solidFill>
                  <a:srgbClr val="333E48"/>
                </a:solidFill>
                <a:latin typeface="National2"/>
              </a:rPr>
              <a:t>if</a:t>
            </a:r>
            <a:r>
              <a:rPr lang="en-US" b="0" i="0" dirty="0">
                <a:solidFill>
                  <a:srgbClr val="333E48"/>
                </a:solidFill>
                <a:effectLst/>
                <a:latin typeface="National2"/>
              </a:rPr>
              <a:t> it would be useful to have a sticker on </a:t>
            </a:r>
            <a:r>
              <a:rPr lang="en-US" dirty="0">
                <a:solidFill>
                  <a:srgbClr val="333E48"/>
                </a:solidFill>
                <a:latin typeface="National2"/>
              </a:rPr>
              <a:t>the equipment</a:t>
            </a:r>
            <a:r>
              <a:rPr lang="en-US" b="0" i="0" dirty="0">
                <a:solidFill>
                  <a:srgbClr val="333E48"/>
                </a:solidFill>
                <a:effectLst/>
                <a:latin typeface="National2"/>
              </a:rPr>
              <a:t> stating a contact number for repair, a contact number for collection, a contact number for service, </a:t>
            </a:r>
            <a:r>
              <a:rPr lang="en-US" dirty="0">
                <a:solidFill>
                  <a:srgbClr val="333E48"/>
                </a:solidFill>
                <a:latin typeface="National2"/>
              </a:rPr>
              <a:t>and a</a:t>
            </a:r>
            <a:r>
              <a:rPr lang="en-US" b="0" i="0" dirty="0">
                <a:solidFill>
                  <a:srgbClr val="333E48"/>
                </a:solidFill>
                <a:effectLst/>
                <a:latin typeface="National2"/>
              </a:rPr>
              <a:t> contact number for advice on how to use appropriately. 49 Participants responded.</a:t>
            </a:r>
            <a:endParaRPr lang="en-US"/>
          </a:p>
        </p:txBody>
      </p:sp>
      <p:sp>
        <p:nvSpPr>
          <p:cNvPr id="6" name="TextBox 5">
            <a:extLst>
              <a:ext uri="{FF2B5EF4-FFF2-40B4-BE49-F238E27FC236}">
                <a16:creationId xmlns:a16="http://schemas.microsoft.com/office/drawing/2014/main" id="{BDC8A754-B862-4733-B7AA-33D8A2642A35}"/>
              </a:ext>
            </a:extLst>
          </p:cNvPr>
          <p:cNvSpPr txBox="1"/>
          <p:nvPr/>
        </p:nvSpPr>
        <p:spPr>
          <a:xfrm>
            <a:off x="957975" y="3350343"/>
            <a:ext cx="3990336" cy="2454285"/>
          </a:xfrm>
          <a:prstGeom prst="rect">
            <a:avLst/>
          </a:prstGeom>
          <a:noFill/>
        </p:spPr>
        <p:txBody>
          <a:bodyPr wrap="square" rtlCol="0">
            <a:spAutoFit/>
          </a:bodyPr>
          <a:lstStyle/>
          <a:p>
            <a:endParaRPr lang="en-GB" dirty="0"/>
          </a:p>
        </p:txBody>
      </p:sp>
      <p:pic>
        <p:nvPicPr>
          <p:cNvPr id="3" name="Picture 2">
            <a:extLst>
              <a:ext uri="{FF2B5EF4-FFF2-40B4-BE49-F238E27FC236}">
                <a16:creationId xmlns:a16="http://schemas.microsoft.com/office/drawing/2014/main" id="{F806BC28-3DCC-43B3-9FFD-2DB0EB046CCC}"/>
              </a:ext>
            </a:extLst>
          </p:cNvPr>
          <p:cNvPicPr>
            <a:picLocks noChangeAspect="1"/>
          </p:cNvPicPr>
          <p:nvPr/>
        </p:nvPicPr>
        <p:blipFill rotWithShape="1">
          <a:blip r:embed="rId3"/>
          <a:srcRect l="21946" t="33439" r="19494"/>
          <a:stretch/>
        </p:blipFill>
        <p:spPr>
          <a:xfrm>
            <a:off x="957975" y="3183956"/>
            <a:ext cx="7265714" cy="3435505"/>
          </a:xfrm>
          <a:prstGeom prst="rect">
            <a:avLst/>
          </a:prstGeom>
        </p:spPr>
      </p:pic>
    </p:spTree>
    <p:extLst>
      <p:ext uri="{BB962C8B-B14F-4D97-AF65-F5344CB8AC3E}">
        <p14:creationId xmlns:p14="http://schemas.microsoft.com/office/powerpoint/2010/main" val="20711600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Collected </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4" name="TextBox 3">
            <a:extLst>
              <a:ext uri="{FF2B5EF4-FFF2-40B4-BE49-F238E27FC236}">
                <a16:creationId xmlns:a16="http://schemas.microsoft.com/office/drawing/2014/main" id="{5F2DDF76-87D0-4D8D-8AA2-B6D972B32F54}"/>
              </a:ext>
            </a:extLst>
          </p:cNvPr>
          <p:cNvSpPr txBox="1"/>
          <p:nvPr/>
        </p:nvSpPr>
        <p:spPr>
          <a:xfrm>
            <a:off x="481500" y="2041852"/>
            <a:ext cx="10838457" cy="646331"/>
          </a:xfrm>
          <a:prstGeom prst="rect">
            <a:avLst/>
          </a:prstGeom>
          <a:noFill/>
        </p:spPr>
        <p:txBody>
          <a:bodyPr wrap="square" lIns="91440" tIns="45720" rIns="91440" bIns="45720" rtlCol="0" anchor="t">
            <a:spAutoFit/>
          </a:bodyPr>
          <a:lstStyle/>
          <a:p>
            <a:pPr algn="just"/>
            <a:r>
              <a:rPr lang="en-US" b="0" i="0" dirty="0">
                <a:solidFill>
                  <a:srgbClr val="333E48"/>
                </a:solidFill>
                <a:effectLst/>
                <a:latin typeface="National2"/>
              </a:rPr>
              <a:t>We asked participants </a:t>
            </a:r>
            <a:r>
              <a:rPr lang="en-US" dirty="0">
                <a:solidFill>
                  <a:srgbClr val="333E48"/>
                </a:solidFill>
                <a:latin typeface="National2"/>
              </a:rPr>
              <a:t>if </a:t>
            </a:r>
            <a:r>
              <a:rPr lang="en-US" b="0" i="0" dirty="0">
                <a:solidFill>
                  <a:srgbClr val="333E48"/>
                </a:solidFill>
                <a:effectLst/>
                <a:latin typeface="National2"/>
              </a:rPr>
              <a:t>equipment collected quickly when no longer needed</a:t>
            </a:r>
            <a:r>
              <a:rPr lang="en-US" dirty="0">
                <a:solidFill>
                  <a:srgbClr val="333E48"/>
                </a:solidFill>
                <a:latin typeface="National2"/>
              </a:rPr>
              <a:t>.</a:t>
            </a:r>
            <a:r>
              <a:rPr lang="en-US" b="0" i="0" dirty="0">
                <a:solidFill>
                  <a:srgbClr val="333E48"/>
                </a:solidFill>
                <a:effectLst/>
                <a:latin typeface="National2"/>
              </a:rPr>
              <a:t> </a:t>
            </a:r>
            <a:r>
              <a:rPr lang="en-US" dirty="0">
                <a:solidFill>
                  <a:srgbClr val="333E48"/>
                </a:solidFill>
                <a:latin typeface="National2"/>
              </a:rPr>
              <a:t>51 participants responded. </a:t>
            </a:r>
            <a:endParaRPr lang="en-US" dirty="0"/>
          </a:p>
          <a:p>
            <a:endParaRPr lang="en-US" b="0" i="0" dirty="0">
              <a:solidFill>
                <a:srgbClr val="333E48"/>
              </a:solidFill>
              <a:effectLst/>
              <a:latin typeface="National2"/>
            </a:endParaRPr>
          </a:p>
        </p:txBody>
      </p:sp>
      <p:sp>
        <p:nvSpPr>
          <p:cNvPr id="6" name="TextBox 5">
            <a:extLst>
              <a:ext uri="{FF2B5EF4-FFF2-40B4-BE49-F238E27FC236}">
                <a16:creationId xmlns:a16="http://schemas.microsoft.com/office/drawing/2014/main" id="{BDC8A754-B862-4733-B7AA-33D8A2642A35}"/>
              </a:ext>
            </a:extLst>
          </p:cNvPr>
          <p:cNvSpPr txBox="1"/>
          <p:nvPr/>
        </p:nvSpPr>
        <p:spPr>
          <a:xfrm>
            <a:off x="957975" y="3350343"/>
            <a:ext cx="3990336" cy="2454285"/>
          </a:xfrm>
          <a:prstGeom prst="rect">
            <a:avLst/>
          </a:prstGeom>
          <a:noFill/>
        </p:spPr>
        <p:txBody>
          <a:bodyPr wrap="square" rtlCol="0">
            <a:spAutoFit/>
          </a:bodyPr>
          <a:lstStyle/>
          <a:p>
            <a:endParaRPr lang="en-GB" dirty="0"/>
          </a:p>
        </p:txBody>
      </p:sp>
      <p:pic>
        <p:nvPicPr>
          <p:cNvPr id="7" name="Picture 6">
            <a:extLst>
              <a:ext uri="{FF2B5EF4-FFF2-40B4-BE49-F238E27FC236}">
                <a16:creationId xmlns:a16="http://schemas.microsoft.com/office/drawing/2014/main" id="{214B3700-49C2-47F9-B01F-D90EC4636F56}"/>
              </a:ext>
            </a:extLst>
          </p:cNvPr>
          <p:cNvPicPr>
            <a:picLocks noChangeAspect="1"/>
          </p:cNvPicPr>
          <p:nvPr/>
        </p:nvPicPr>
        <p:blipFill rotWithShape="1">
          <a:blip r:embed="rId3"/>
          <a:srcRect l="19067" t="23482" r="18640"/>
          <a:stretch/>
        </p:blipFill>
        <p:spPr>
          <a:xfrm>
            <a:off x="330276" y="2688183"/>
            <a:ext cx="8503920" cy="3760509"/>
          </a:xfrm>
          <a:prstGeom prst="rect">
            <a:avLst/>
          </a:prstGeom>
        </p:spPr>
      </p:pic>
    </p:spTree>
    <p:extLst>
      <p:ext uri="{BB962C8B-B14F-4D97-AF65-F5344CB8AC3E}">
        <p14:creationId xmlns:p14="http://schemas.microsoft.com/office/powerpoint/2010/main" val="21712032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in an Educational Setting </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4" name="TextBox 3">
            <a:extLst>
              <a:ext uri="{FF2B5EF4-FFF2-40B4-BE49-F238E27FC236}">
                <a16:creationId xmlns:a16="http://schemas.microsoft.com/office/drawing/2014/main" id="{5F2DDF76-87D0-4D8D-8AA2-B6D972B32F54}"/>
              </a:ext>
            </a:extLst>
          </p:cNvPr>
          <p:cNvSpPr txBox="1"/>
          <p:nvPr/>
        </p:nvSpPr>
        <p:spPr>
          <a:xfrm>
            <a:off x="489694" y="1886175"/>
            <a:ext cx="10838457" cy="923330"/>
          </a:xfrm>
          <a:prstGeom prst="rect">
            <a:avLst/>
          </a:prstGeom>
          <a:noFill/>
        </p:spPr>
        <p:txBody>
          <a:bodyPr wrap="square" lIns="91440" tIns="45720" rIns="91440" bIns="45720" rtlCol="0" anchor="t">
            <a:spAutoFit/>
          </a:bodyPr>
          <a:lstStyle/>
          <a:p>
            <a:pPr algn="just"/>
            <a:r>
              <a:rPr lang="en-US" b="0" i="0" dirty="0">
                <a:solidFill>
                  <a:srgbClr val="333E48"/>
                </a:solidFill>
                <a:effectLst/>
                <a:latin typeface="National2"/>
              </a:rPr>
              <a:t>We asked participants if their child has access to the right equipment at their educational setting</a:t>
            </a:r>
            <a:r>
              <a:rPr lang="en-US" dirty="0">
                <a:solidFill>
                  <a:srgbClr val="333E48"/>
                </a:solidFill>
                <a:latin typeface="National2"/>
              </a:rPr>
              <a:t>. 65 participants responded.</a:t>
            </a:r>
            <a:endParaRPr lang="en-US" dirty="0"/>
          </a:p>
          <a:p>
            <a:pPr algn="just"/>
            <a:endParaRPr lang="en-US" b="0" i="0" dirty="0">
              <a:solidFill>
                <a:srgbClr val="333E48"/>
              </a:solidFill>
              <a:effectLst/>
              <a:latin typeface="National2"/>
            </a:endParaRPr>
          </a:p>
        </p:txBody>
      </p:sp>
      <p:sp>
        <p:nvSpPr>
          <p:cNvPr id="6" name="TextBox 5">
            <a:extLst>
              <a:ext uri="{FF2B5EF4-FFF2-40B4-BE49-F238E27FC236}">
                <a16:creationId xmlns:a16="http://schemas.microsoft.com/office/drawing/2014/main" id="{BDC8A754-B862-4733-B7AA-33D8A2642A35}"/>
              </a:ext>
            </a:extLst>
          </p:cNvPr>
          <p:cNvSpPr txBox="1"/>
          <p:nvPr/>
        </p:nvSpPr>
        <p:spPr>
          <a:xfrm>
            <a:off x="957975" y="3350343"/>
            <a:ext cx="3990336" cy="2454285"/>
          </a:xfrm>
          <a:prstGeom prst="rect">
            <a:avLst/>
          </a:prstGeom>
          <a:noFill/>
        </p:spPr>
        <p:txBody>
          <a:bodyPr wrap="square" rtlCol="0">
            <a:spAutoFit/>
          </a:bodyPr>
          <a:lstStyle/>
          <a:p>
            <a:endParaRPr lang="en-GB" dirty="0"/>
          </a:p>
        </p:txBody>
      </p:sp>
      <p:pic>
        <p:nvPicPr>
          <p:cNvPr id="9" name="Picture 8">
            <a:extLst>
              <a:ext uri="{FF2B5EF4-FFF2-40B4-BE49-F238E27FC236}">
                <a16:creationId xmlns:a16="http://schemas.microsoft.com/office/drawing/2014/main" id="{274C304C-97FD-4676-ACFB-18AAD7DF7000}"/>
              </a:ext>
            </a:extLst>
          </p:cNvPr>
          <p:cNvPicPr>
            <a:picLocks noChangeAspect="1"/>
          </p:cNvPicPr>
          <p:nvPr/>
        </p:nvPicPr>
        <p:blipFill rotWithShape="1">
          <a:blip r:embed="rId3"/>
          <a:srcRect l="21840" t="19526" r="19493" b="906"/>
          <a:stretch/>
        </p:blipFill>
        <p:spPr>
          <a:xfrm>
            <a:off x="420092" y="3022210"/>
            <a:ext cx="5588000" cy="2955749"/>
          </a:xfrm>
          <a:prstGeom prst="rect">
            <a:avLst/>
          </a:prstGeom>
        </p:spPr>
      </p:pic>
      <p:sp>
        <p:nvSpPr>
          <p:cNvPr id="10" name="TextBox 9">
            <a:extLst>
              <a:ext uri="{FF2B5EF4-FFF2-40B4-BE49-F238E27FC236}">
                <a16:creationId xmlns:a16="http://schemas.microsoft.com/office/drawing/2014/main" id="{DDDE4EB2-91E3-4F3B-A49A-2E6C5D552879}"/>
              </a:ext>
            </a:extLst>
          </p:cNvPr>
          <p:cNvSpPr txBox="1"/>
          <p:nvPr/>
        </p:nvSpPr>
        <p:spPr>
          <a:xfrm>
            <a:off x="6094476" y="2923063"/>
            <a:ext cx="3586480" cy="1200329"/>
          </a:xfrm>
          <a:prstGeom prst="rect">
            <a:avLst/>
          </a:prstGeom>
          <a:noFill/>
        </p:spPr>
        <p:txBody>
          <a:bodyPr wrap="square" lIns="91440" tIns="45720" rIns="91440" bIns="45720" rtlCol="0" anchor="t">
            <a:spAutoFit/>
          </a:bodyPr>
          <a:lstStyle/>
          <a:p>
            <a:pPr algn="just"/>
            <a:r>
              <a:rPr lang="en-US" dirty="0"/>
              <a:t>For those participants that said ‘No', we looked at the information participants provided for diagnosis. Their responses are as follows:</a:t>
            </a:r>
            <a:endParaRPr lang="en-GB" dirty="0">
              <a:cs typeface="Calibri" panose="020F0502020204030204"/>
            </a:endParaRPr>
          </a:p>
        </p:txBody>
      </p:sp>
      <p:sp>
        <p:nvSpPr>
          <p:cNvPr id="11" name="TextBox 10">
            <a:extLst>
              <a:ext uri="{FF2B5EF4-FFF2-40B4-BE49-F238E27FC236}">
                <a16:creationId xmlns:a16="http://schemas.microsoft.com/office/drawing/2014/main" id="{4191DEFC-72D5-49C2-8574-3D459F5362CD}"/>
              </a:ext>
            </a:extLst>
          </p:cNvPr>
          <p:cNvSpPr txBox="1"/>
          <p:nvPr/>
        </p:nvSpPr>
        <p:spPr>
          <a:xfrm>
            <a:off x="5970878" y="4157955"/>
            <a:ext cx="3266510" cy="1938992"/>
          </a:xfrm>
          <a:prstGeom prst="rect">
            <a:avLst/>
          </a:prstGeom>
          <a:noFill/>
        </p:spPr>
        <p:txBody>
          <a:bodyPr wrap="square" lIns="91440" tIns="45720" rIns="91440" bIns="45720" rtlCol="0" anchor="t">
            <a:spAutoFit/>
          </a:bodyPr>
          <a:lstStyle/>
          <a:p>
            <a:pPr marL="171450" indent="-171450" algn="just">
              <a:buFont typeface="Wingdings" panose="05000000000000000000" pitchFamily="2" charset="2"/>
              <a:buChar char="Ø"/>
            </a:pPr>
            <a:r>
              <a:rPr lang="en-GB" sz="1200" dirty="0" err="1"/>
              <a:t>duchenne</a:t>
            </a:r>
            <a:r>
              <a:rPr lang="en-GB" sz="1200" dirty="0"/>
              <a:t> muscular dystrophy</a:t>
            </a:r>
            <a:endParaRPr lang="en-US"/>
          </a:p>
          <a:p>
            <a:pPr marL="171450" indent="-171450" algn="just">
              <a:buFont typeface="Wingdings" panose="05000000000000000000" pitchFamily="2" charset="2"/>
              <a:buChar char="Ø"/>
            </a:pPr>
            <a:r>
              <a:rPr lang="en-GB" sz="1200" dirty="0"/>
              <a:t>Chromosome which contributes to many delays and difficulties </a:t>
            </a:r>
            <a:endParaRPr lang="en-GB" sz="1200" dirty="0">
              <a:cs typeface="Calibri" panose="020F0502020204030204"/>
            </a:endParaRPr>
          </a:p>
          <a:p>
            <a:pPr marL="171450" indent="-171450" algn="just">
              <a:buFont typeface="Wingdings" panose="05000000000000000000" pitchFamily="2" charset="2"/>
              <a:buChar char="Ø"/>
            </a:pPr>
            <a:r>
              <a:rPr lang="en-GB" sz="1200" dirty="0"/>
              <a:t>ADHD, ODD, severe anxiety disorder</a:t>
            </a:r>
            <a:endParaRPr lang="en-GB" sz="1200" dirty="0">
              <a:cs typeface="Calibri" panose="020F0502020204030204"/>
            </a:endParaRPr>
          </a:p>
          <a:p>
            <a:pPr marL="171450" indent="-171450" algn="just">
              <a:buFont typeface="Wingdings" panose="05000000000000000000" pitchFamily="2" charset="2"/>
              <a:buChar char="Ø"/>
            </a:pPr>
            <a:r>
              <a:rPr lang="en-GB" sz="1200" dirty="0"/>
              <a:t>Cerebral palsy, movement disorder, GDD, ADHD, ASD, MDD and sensory processing difficulties among other diagnosis’s. </a:t>
            </a:r>
            <a:endParaRPr lang="en-GB" sz="1200" dirty="0">
              <a:cs typeface="Calibri" panose="020F0502020204030204"/>
            </a:endParaRPr>
          </a:p>
          <a:p>
            <a:pPr marL="171450" indent="-171450" algn="just">
              <a:buFont typeface="Wingdings" panose="05000000000000000000" pitchFamily="2" charset="2"/>
              <a:buChar char="Ø"/>
            </a:pPr>
            <a:r>
              <a:rPr lang="en-GB" sz="1200" dirty="0"/>
              <a:t>Dyslexia, acute anxiety</a:t>
            </a:r>
            <a:endParaRPr lang="en-GB" sz="1200" dirty="0">
              <a:cs typeface="Calibri" panose="020F0502020204030204"/>
            </a:endParaRPr>
          </a:p>
          <a:p>
            <a:pPr marL="171450" indent="-171450" algn="just">
              <a:buFont typeface="Wingdings" panose="05000000000000000000" pitchFamily="2" charset="2"/>
              <a:buChar char="Ø"/>
            </a:pPr>
            <a:r>
              <a:rPr lang="en-GB" sz="1200" dirty="0"/>
              <a:t>Cerebral palsy</a:t>
            </a:r>
            <a:endParaRPr lang="en-GB" sz="1200" dirty="0">
              <a:cs typeface="Calibri" panose="020F0502020204030204"/>
            </a:endParaRPr>
          </a:p>
          <a:p>
            <a:pPr marL="171450" indent="-171450" algn="just">
              <a:buFont typeface="Wingdings" panose="05000000000000000000" pitchFamily="2" charset="2"/>
              <a:buChar char="Ø"/>
            </a:pPr>
            <a:r>
              <a:rPr lang="en-GB" sz="1200" dirty="0"/>
              <a:t>Autism, ADHD, Dyslexic</a:t>
            </a:r>
            <a:endParaRPr lang="en-GB" sz="1200" dirty="0">
              <a:cs typeface="Calibri" panose="020F0502020204030204"/>
            </a:endParaRPr>
          </a:p>
        </p:txBody>
      </p:sp>
    </p:spTree>
    <p:extLst>
      <p:ext uri="{BB962C8B-B14F-4D97-AF65-F5344CB8AC3E}">
        <p14:creationId xmlns:p14="http://schemas.microsoft.com/office/powerpoint/2010/main" val="24569521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in an Educational Setting </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29C1DDDD-555E-4FD0-A532-5A281E1CEF3C}"/>
              </a:ext>
            </a:extLst>
          </p:cNvPr>
          <p:cNvSpPr txBox="1"/>
          <p:nvPr/>
        </p:nvSpPr>
        <p:spPr>
          <a:xfrm>
            <a:off x="1219200" y="2124075"/>
            <a:ext cx="9448800" cy="638937"/>
          </a:xfrm>
          <a:prstGeom prst="rect">
            <a:avLst/>
          </a:prstGeom>
          <a:noFill/>
        </p:spPr>
        <p:txBody>
          <a:bodyPr wrap="square" rtlCol="0">
            <a:spAutoFit/>
          </a:bodyPr>
          <a:lstStyle/>
          <a:p>
            <a:endParaRPr lang="en-GB"/>
          </a:p>
        </p:txBody>
      </p:sp>
      <p:sp>
        <p:nvSpPr>
          <p:cNvPr id="4" name="TextBox 3">
            <a:extLst>
              <a:ext uri="{FF2B5EF4-FFF2-40B4-BE49-F238E27FC236}">
                <a16:creationId xmlns:a16="http://schemas.microsoft.com/office/drawing/2014/main" id="{5F2DDF76-87D0-4D8D-8AA2-B6D972B32F54}"/>
              </a:ext>
            </a:extLst>
          </p:cNvPr>
          <p:cNvSpPr txBox="1"/>
          <p:nvPr/>
        </p:nvSpPr>
        <p:spPr>
          <a:xfrm>
            <a:off x="572493" y="2038350"/>
            <a:ext cx="11103599" cy="923330"/>
          </a:xfrm>
          <a:prstGeom prst="rect">
            <a:avLst/>
          </a:prstGeom>
          <a:noFill/>
        </p:spPr>
        <p:txBody>
          <a:bodyPr wrap="square" lIns="91440" tIns="45720" rIns="91440" bIns="45720" rtlCol="0" anchor="t">
            <a:spAutoFit/>
          </a:bodyPr>
          <a:lstStyle/>
          <a:p>
            <a:pPr algn="just"/>
            <a:r>
              <a:rPr lang="en-US" b="0" i="0" dirty="0">
                <a:solidFill>
                  <a:srgbClr val="333E48"/>
                </a:solidFill>
                <a:effectLst/>
                <a:latin typeface="National2"/>
              </a:rPr>
              <a:t>We asked participants If they felt the appropriate equipment was not available in your children or young person's educational setting who would you raise this with. 50 participants responded.</a:t>
            </a:r>
            <a:endParaRPr lang="en-US"/>
          </a:p>
          <a:p>
            <a:pPr algn="just"/>
            <a:endParaRPr lang="en-GB" dirty="0">
              <a:cs typeface="Calibri" panose="020F0502020204030204"/>
            </a:endParaRPr>
          </a:p>
        </p:txBody>
      </p:sp>
      <p:sp>
        <p:nvSpPr>
          <p:cNvPr id="6" name="TextBox 5">
            <a:extLst>
              <a:ext uri="{FF2B5EF4-FFF2-40B4-BE49-F238E27FC236}">
                <a16:creationId xmlns:a16="http://schemas.microsoft.com/office/drawing/2014/main" id="{BDC8A754-B862-4733-B7AA-33D8A2642A35}"/>
              </a:ext>
            </a:extLst>
          </p:cNvPr>
          <p:cNvSpPr txBox="1"/>
          <p:nvPr/>
        </p:nvSpPr>
        <p:spPr>
          <a:xfrm>
            <a:off x="981075" y="3324224"/>
            <a:ext cx="7248525" cy="2586887"/>
          </a:xfrm>
          <a:prstGeom prst="rect">
            <a:avLst/>
          </a:prstGeom>
          <a:noFill/>
        </p:spPr>
        <p:txBody>
          <a:bodyPr wrap="square" rtlCol="0">
            <a:spAutoFit/>
          </a:bodyPr>
          <a:lstStyle/>
          <a:p>
            <a:endParaRPr lang="en-GB" dirty="0"/>
          </a:p>
        </p:txBody>
      </p:sp>
      <p:pic>
        <p:nvPicPr>
          <p:cNvPr id="9" name="Picture 8">
            <a:extLst>
              <a:ext uri="{FF2B5EF4-FFF2-40B4-BE49-F238E27FC236}">
                <a16:creationId xmlns:a16="http://schemas.microsoft.com/office/drawing/2014/main" id="{7BF92ECF-8433-403E-92E0-F62D09D679B4}"/>
              </a:ext>
            </a:extLst>
          </p:cNvPr>
          <p:cNvPicPr>
            <a:picLocks noChangeAspect="1"/>
          </p:cNvPicPr>
          <p:nvPr/>
        </p:nvPicPr>
        <p:blipFill>
          <a:blip r:embed="rId3"/>
          <a:stretch>
            <a:fillRect/>
          </a:stretch>
        </p:blipFill>
        <p:spPr>
          <a:xfrm>
            <a:off x="1069536" y="3047405"/>
            <a:ext cx="7797460" cy="3334801"/>
          </a:xfrm>
          <a:prstGeom prst="rect">
            <a:avLst/>
          </a:prstGeom>
        </p:spPr>
      </p:pic>
    </p:spTree>
    <p:extLst>
      <p:ext uri="{BB962C8B-B14F-4D97-AF65-F5344CB8AC3E}">
        <p14:creationId xmlns:p14="http://schemas.microsoft.com/office/powerpoint/2010/main" val="33149330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in an Educational Setting </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29C1DDDD-555E-4FD0-A532-5A281E1CEF3C}"/>
              </a:ext>
            </a:extLst>
          </p:cNvPr>
          <p:cNvSpPr txBox="1"/>
          <p:nvPr/>
        </p:nvSpPr>
        <p:spPr>
          <a:xfrm>
            <a:off x="1219200" y="2124075"/>
            <a:ext cx="9448800" cy="638937"/>
          </a:xfrm>
          <a:prstGeom prst="rect">
            <a:avLst/>
          </a:prstGeom>
          <a:noFill/>
        </p:spPr>
        <p:txBody>
          <a:bodyPr wrap="square" rtlCol="0">
            <a:spAutoFit/>
          </a:bodyPr>
          <a:lstStyle/>
          <a:p>
            <a:endParaRPr lang="en-GB"/>
          </a:p>
        </p:txBody>
      </p:sp>
      <p:sp>
        <p:nvSpPr>
          <p:cNvPr id="4" name="TextBox 3">
            <a:extLst>
              <a:ext uri="{FF2B5EF4-FFF2-40B4-BE49-F238E27FC236}">
                <a16:creationId xmlns:a16="http://schemas.microsoft.com/office/drawing/2014/main" id="{5F2DDF76-87D0-4D8D-8AA2-B6D972B32F54}"/>
              </a:ext>
            </a:extLst>
          </p:cNvPr>
          <p:cNvSpPr txBox="1"/>
          <p:nvPr/>
        </p:nvSpPr>
        <p:spPr>
          <a:xfrm>
            <a:off x="490557" y="1841705"/>
            <a:ext cx="11103599" cy="923330"/>
          </a:xfrm>
          <a:prstGeom prst="rect">
            <a:avLst/>
          </a:prstGeom>
          <a:noFill/>
        </p:spPr>
        <p:txBody>
          <a:bodyPr wrap="square" lIns="91440" tIns="45720" rIns="91440" bIns="45720" rtlCol="0" anchor="t">
            <a:spAutoFit/>
          </a:bodyPr>
          <a:lstStyle/>
          <a:p>
            <a:pPr algn="just"/>
            <a:r>
              <a:rPr lang="en-US" b="0" i="0" dirty="0">
                <a:solidFill>
                  <a:srgbClr val="333E48"/>
                </a:solidFill>
                <a:effectLst/>
                <a:latin typeface="National2"/>
              </a:rPr>
              <a:t>We asked participants if their school setting received appropriate training to use the equipment effectively</a:t>
            </a:r>
            <a:r>
              <a:rPr lang="en-US" dirty="0">
                <a:solidFill>
                  <a:srgbClr val="333E48"/>
                </a:solidFill>
                <a:latin typeface="National2"/>
              </a:rPr>
              <a:t>.</a:t>
            </a:r>
            <a:r>
              <a:rPr lang="en-US" b="0" i="0" dirty="0">
                <a:solidFill>
                  <a:srgbClr val="333E48"/>
                </a:solidFill>
                <a:effectLst/>
                <a:latin typeface="National2"/>
              </a:rPr>
              <a:t> </a:t>
            </a:r>
            <a:r>
              <a:rPr lang="en-US" dirty="0">
                <a:solidFill>
                  <a:srgbClr val="333E48"/>
                </a:solidFill>
                <a:latin typeface="National2"/>
              </a:rPr>
              <a:t>6</a:t>
            </a:r>
            <a:r>
              <a:rPr lang="en-US" b="0" i="0" dirty="0">
                <a:solidFill>
                  <a:srgbClr val="333E48"/>
                </a:solidFill>
                <a:effectLst/>
                <a:latin typeface="National2"/>
              </a:rPr>
              <a:t>0 participants responded.</a:t>
            </a:r>
            <a:endParaRPr lang="en-US"/>
          </a:p>
          <a:p>
            <a:endParaRPr lang="en-GB" dirty="0"/>
          </a:p>
        </p:txBody>
      </p:sp>
      <p:sp>
        <p:nvSpPr>
          <p:cNvPr id="6" name="TextBox 5">
            <a:extLst>
              <a:ext uri="{FF2B5EF4-FFF2-40B4-BE49-F238E27FC236}">
                <a16:creationId xmlns:a16="http://schemas.microsoft.com/office/drawing/2014/main" id="{BDC8A754-B862-4733-B7AA-33D8A2642A35}"/>
              </a:ext>
            </a:extLst>
          </p:cNvPr>
          <p:cNvSpPr txBox="1"/>
          <p:nvPr/>
        </p:nvSpPr>
        <p:spPr>
          <a:xfrm>
            <a:off x="981075" y="3324224"/>
            <a:ext cx="7248525" cy="2586887"/>
          </a:xfrm>
          <a:prstGeom prst="rect">
            <a:avLst/>
          </a:prstGeom>
          <a:noFill/>
        </p:spPr>
        <p:txBody>
          <a:bodyPr wrap="square" rtlCol="0">
            <a:spAutoFit/>
          </a:bodyPr>
          <a:lstStyle/>
          <a:p>
            <a:endParaRPr lang="en-GB" dirty="0"/>
          </a:p>
        </p:txBody>
      </p:sp>
      <p:pic>
        <p:nvPicPr>
          <p:cNvPr id="7" name="Picture 6">
            <a:extLst>
              <a:ext uri="{FF2B5EF4-FFF2-40B4-BE49-F238E27FC236}">
                <a16:creationId xmlns:a16="http://schemas.microsoft.com/office/drawing/2014/main" id="{97B0C95E-B348-4B32-A6C4-6B6CFC3C6548}"/>
              </a:ext>
            </a:extLst>
          </p:cNvPr>
          <p:cNvPicPr>
            <a:picLocks noChangeAspect="1"/>
          </p:cNvPicPr>
          <p:nvPr/>
        </p:nvPicPr>
        <p:blipFill>
          <a:blip r:embed="rId3"/>
          <a:stretch>
            <a:fillRect/>
          </a:stretch>
        </p:blipFill>
        <p:spPr>
          <a:xfrm>
            <a:off x="757648" y="2650232"/>
            <a:ext cx="6968332" cy="3968840"/>
          </a:xfrm>
          <a:prstGeom prst="rect">
            <a:avLst/>
          </a:prstGeom>
        </p:spPr>
      </p:pic>
    </p:spTree>
    <p:extLst>
      <p:ext uri="{BB962C8B-B14F-4D97-AF65-F5344CB8AC3E}">
        <p14:creationId xmlns:p14="http://schemas.microsoft.com/office/powerpoint/2010/main" val="4554906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in an Educational Setting </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4510" y="5736921"/>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4472" y="3324224"/>
            <a:ext cx="2511620" cy="2304411"/>
          </a:xfrm>
          <a:prstGeom prst="rect">
            <a:avLst/>
          </a:prstGeom>
        </p:spPr>
      </p:pic>
      <p:sp>
        <p:nvSpPr>
          <p:cNvPr id="3" name="TextBox 2">
            <a:extLst>
              <a:ext uri="{FF2B5EF4-FFF2-40B4-BE49-F238E27FC236}">
                <a16:creationId xmlns:a16="http://schemas.microsoft.com/office/drawing/2014/main" id="{29C1DDDD-555E-4FD0-A532-5A281E1CEF3C}"/>
              </a:ext>
            </a:extLst>
          </p:cNvPr>
          <p:cNvSpPr txBox="1"/>
          <p:nvPr/>
        </p:nvSpPr>
        <p:spPr>
          <a:xfrm>
            <a:off x="1219200" y="2124075"/>
            <a:ext cx="9448800" cy="638937"/>
          </a:xfrm>
          <a:prstGeom prst="rect">
            <a:avLst/>
          </a:prstGeom>
          <a:noFill/>
        </p:spPr>
        <p:txBody>
          <a:bodyPr wrap="square" rtlCol="0">
            <a:spAutoFit/>
          </a:bodyPr>
          <a:lstStyle/>
          <a:p>
            <a:endParaRPr lang="en-GB"/>
          </a:p>
        </p:txBody>
      </p:sp>
      <p:sp>
        <p:nvSpPr>
          <p:cNvPr id="4" name="TextBox 3">
            <a:extLst>
              <a:ext uri="{FF2B5EF4-FFF2-40B4-BE49-F238E27FC236}">
                <a16:creationId xmlns:a16="http://schemas.microsoft.com/office/drawing/2014/main" id="{5F2DDF76-87D0-4D8D-8AA2-B6D972B32F54}"/>
              </a:ext>
            </a:extLst>
          </p:cNvPr>
          <p:cNvSpPr txBox="1"/>
          <p:nvPr/>
        </p:nvSpPr>
        <p:spPr>
          <a:xfrm>
            <a:off x="490557" y="1890866"/>
            <a:ext cx="11103599" cy="923330"/>
          </a:xfrm>
          <a:prstGeom prst="rect">
            <a:avLst/>
          </a:prstGeom>
          <a:noFill/>
        </p:spPr>
        <p:txBody>
          <a:bodyPr wrap="square" lIns="91440" tIns="45720" rIns="91440" bIns="45720" rtlCol="0" anchor="t">
            <a:spAutoFit/>
          </a:bodyPr>
          <a:lstStyle/>
          <a:p>
            <a:pPr algn="just"/>
            <a:r>
              <a:rPr lang="en-US" b="0" i="0" dirty="0">
                <a:solidFill>
                  <a:srgbClr val="333E48"/>
                </a:solidFill>
                <a:effectLst/>
                <a:latin typeface="National2"/>
              </a:rPr>
              <a:t>We asked participants who would they ask for advice if they were worried that equipment in your child or young persons education setting was not being used safely or their child or young person was not comfortable</a:t>
            </a:r>
            <a:r>
              <a:rPr lang="en-US" dirty="0">
                <a:solidFill>
                  <a:srgbClr val="333E48"/>
                </a:solidFill>
                <a:latin typeface="National2"/>
              </a:rPr>
              <a:t>.</a:t>
            </a:r>
            <a:r>
              <a:rPr lang="en-US" b="0" i="0" dirty="0">
                <a:solidFill>
                  <a:srgbClr val="333E48"/>
                </a:solidFill>
                <a:effectLst/>
                <a:latin typeface="National2"/>
              </a:rPr>
              <a:t> 46 Participants responded.</a:t>
            </a:r>
            <a:r>
              <a:rPr lang="en-US" dirty="0">
                <a:solidFill>
                  <a:srgbClr val="333E48"/>
                </a:solidFill>
                <a:latin typeface="National2"/>
              </a:rPr>
              <a:t> </a:t>
            </a:r>
            <a:endParaRPr lang="en-GB" dirty="0">
              <a:cs typeface="Calibri" panose="020F0502020204030204"/>
            </a:endParaRPr>
          </a:p>
        </p:txBody>
      </p:sp>
      <p:sp>
        <p:nvSpPr>
          <p:cNvPr id="6" name="TextBox 5">
            <a:extLst>
              <a:ext uri="{FF2B5EF4-FFF2-40B4-BE49-F238E27FC236}">
                <a16:creationId xmlns:a16="http://schemas.microsoft.com/office/drawing/2014/main" id="{BDC8A754-B862-4733-B7AA-33D8A2642A35}"/>
              </a:ext>
            </a:extLst>
          </p:cNvPr>
          <p:cNvSpPr txBox="1"/>
          <p:nvPr/>
        </p:nvSpPr>
        <p:spPr>
          <a:xfrm>
            <a:off x="981075" y="3324224"/>
            <a:ext cx="7248525" cy="2586887"/>
          </a:xfrm>
          <a:prstGeom prst="rect">
            <a:avLst/>
          </a:prstGeom>
          <a:noFill/>
        </p:spPr>
        <p:txBody>
          <a:bodyPr wrap="square" rtlCol="0">
            <a:spAutoFit/>
          </a:bodyPr>
          <a:lstStyle/>
          <a:p>
            <a:endParaRPr lang="en-GB" dirty="0"/>
          </a:p>
        </p:txBody>
      </p:sp>
      <p:pic>
        <p:nvPicPr>
          <p:cNvPr id="8" name="Picture 7">
            <a:extLst>
              <a:ext uri="{FF2B5EF4-FFF2-40B4-BE49-F238E27FC236}">
                <a16:creationId xmlns:a16="http://schemas.microsoft.com/office/drawing/2014/main" id="{C092A9FB-A890-430A-98CA-CF233FEBF0BE}"/>
              </a:ext>
            </a:extLst>
          </p:cNvPr>
          <p:cNvPicPr>
            <a:picLocks noChangeAspect="1"/>
          </p:cNvPicPr>
          <p:nvPr/>
        </p:nvPicPr>
        <p:blipFill>
          <a:blip r:embed="rId3"/>
          <a:stretch>
            <a:fillRect/>
          </a:stretch>
        </p:blipFill>
        <p:spPr>
          <a:xfrm>
            <a:off x="572493" y="3024897"/>
            <a:ext cx="7553599" cy="3255546"/>
          </a:xfrm>
          <a:prstGeom prst="rect">
            <a:avLst/>
          </a:prstGeom>
        </p:spPr>
      </p:pic>
    </p:spTree>
    <p:extLst>
      <p:ext uri="{BB962C8B-B14F-4D97-AF65-F5344CB8AC3E}">
        <p14:creationId xmlns:p14="http://schemas.microsoft.com/office/powerpoint/2010/main" val="13613178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in an Educational Setting </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0336" y="5658590"/>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7903" y="3311406"/>
            <a:ext cx="2511620" cy="2304411"/>
          </a:xfrm>
          <a:prstGeom prst="rect">
            <a:avLst/>
          </a:prstGeom>
        </p:spPr>
      </p:pic>
      <p:sp>
        <p:nvSpPr>
          <p:cNvPr id="3" name="TextBox 2">
            <a:extLst>
              <a:ext uri="{FF2B5EF4-FFF2-40B4-BE49-F238E27FC236}">
                <a16:creationId xmlns:a16="http://schemas.microsoft.com/office/drawing/2014/main" id="{29C1DDDD-555E-4FD0-A532-5A281E1CEF3C}"/>
              </a:ext>
            </a:extLst>
          </p:cNvPr>
          <p:cNvSpPr txBox="1"/>
          <p:nvPr/>
        </p:nvSpPr>
        <p:spPr>
          <a:xfrm>
            <a:off x="1219200" y="2124075"/>
            <a:ext cx="9448800" cy="638937"/>
          </a:xfrm>
          <a:prstGeom prst="rect">
            <a:avLst/>
          </a:prstGeom>
          <a:noFill/>
        </p:spPr>
        <p:txBody>
          <a:bodyPr wrap="square" rtlCol="0">
            <a:spAutoFit/>
          </a:bodyPr>
          <a:lstStyle/>
          <a:p>
            <a:endParaRPr lang="en-GB"/>
          </a:p>
        </p:txBody>
      </p:sp>
      <p:sp>
        <p:nvSpPr>
          <p:cNvPr id="4" name="TextBox 3">
            <a:extLst>
              <a:ext uri="{FF2B5EF4-FFF2-40B4-BE49-F238E27FC236}">
                <a16:creationId xmlns:a16="http://schemas.microsoft.com/office/drawing/2014/main" id="{5F2DDF76-87D0-4D8D-8AA2-B6D972B32F54}"/>
              </a:ext>
            </a:extLst>
          </p:cNvPr>
          <p:cNvSpPr txBox="1"/>
          <p:nvPr/>
        </p:nvSpPr>
        <p:spPr>
          <a:xfrm>
            <a:off x="541050" y="1923640"/>
            <a:ext cx="11103599" cy="646331"/>
          </a:xfrm>
          <a:prstGeom prst="rect">
            <a:avLst/>
          </a:prstGeom>
          <a:noFill/>
        </p:spPr>
        <p:txBody>
          <a:bodyPr wrap="square" lIns="91440" tIns="45720" rIns="91440" bIns="45720" rtlCol="0" anchor="t">
            <a:spAutoFit/>
          </a:bodyPr>
          <a:lstStyle/>
          <a:p>
            <a:pPr algn="just"/>
            <a:r>
              <a:rPr lang="en-US" b="0" i="0" dirty="0">
                <a:solidFill>
                  <a:srgbClr val="333E48"/>
                </a:solidFill>
                <a:effectLst/>
                <a:latin typeface="National2"/>
              </a:rPr>
              <a:t>We asked participants if they have to transport equipment to the school setting for your child to access? 53 participants responded.</a:t>
            </a:r>
            <a:endParaRPr lang="en-GB" dirty="0">
              <a:cs typeface="Calibri" panose="020F0502020204030204"/>
            </a:endParaRPr>
          </a:p>
        </p:txBody>
      </p:sp>
      <p:sp>
        <p:nvSpPr>
          <p:cNvPr id="6" name="TextBox 5">
            <a:extLst>
              <a:ext uri="{FF2B5EF4-FFF2-40B4-BE49-F238E27FC236}">
                <a16:creationId xmlns:a16="http://schemas.microsoft.com/office/drawing/2014/main" id="{BDC8A754-B862-4733-B7AA-33D8A2642A35}"/>
              </a:ext>
            </a:extLst>
          </p:cNvPr>
          <p:cNvSpPr txBox="1"/>
          <p:nvPr/>
        </p:nvSpPr>
        <p:spPr>
          <a:xfrm>
            <a:off x="698039" y="2981965"/>
            <a:ext cx="7248525" cy="2586887"/>
          </a:xfrm>
          <a:prstGeom prst="rect">
            <a:avLst/>
          </a:prstGeom>
          <a:noFill/>
        </p:spPr>
        <p:txBody>
          <a:bodyPr wrap="square" rtlCol="0">
            <a:spAutoFit/>
          </a:bodyPr>
          <a:lstStyle/>
          <a:p>
            <a:endParaRPr lang="en-GB" dirty="0"/>
          </a:p>
        </p:txBody>
      </p:sp>
      <p:pic>
        <p:nvPicPr>
          <p:cNvPr id="7" name="Picture 6">
            <a:extLst>
              <a:ext uri="{FF2B5EF4-FFF2-40B4-BE49-F238E27FC236}">
                <a16:creationId xmlns:a16="http://schemas.microsoft.com/office/drawing/2014/main" id="{D91DBB06-2A6F-4C14-B589-AA23D451FB9C}"/>
              </a:ext>
            </a:extLst>
          </p:cNvPr>
          <p:cNvPicPr>
            <a:picLocks noChangeAspect="1"/>
          </p:cNvPicPr>
          <p:nvPr/>
        </p:nvPicPr>
        <p:blipFill rotWithShape="1">
          <a:blip r:embed="rId3"/>
          <a:srcRect l="23653" t="31451" r="23169" b="1345"/>
          <a:stretch/>
        </p:blipFill>
        <p:spPr>
          <a:xfrm>
            <a:off x="352477" y="3354179"/>
            <a:ext cx="5065132" cy="2304411"/>
          </a:xfrm>
          <a:prstGeom prst="rect">
            <a:avLst/>
          </a:prstGeom>
        </p:spPr>
      </p:pic>
      <p:sp>
        <p:nvSpPr>
          <p:cNvPr id="9" name="TextBox 8">
            <a:extLst>
              <a:ext uri="{FF2B5EF4-FFF2-40B4-BE49-F238E27FC236}">
                <a16:creationId xmlns:a16="http://schemas.microsoft.com/office/drawing/2014/main" id="{EDCBED88-B06E-4851-9E8C-7ECF874F9696}"/>
              </a:ext>
            </a:extLst>
          </p:cNvPr>
          <p:cNvSpPr txBox="1"/>
          <p:nvPr/>
        </p:nvSpPr>
        <p:spPr>
          <a:xfrm>
            <a:off x="5537201" y="2530346"/>
            <a:ext cx="3818026" cy="4370427"/>
          </a:xfrm>
          <a:prstGeom prst="rect">
            <a:avLst/>
          </a:prstGeom>
          <a:noFill/>
        </p:spPr>
        <p:txBody>
          <a:bodyPr wrap="square" lIns="91440" tIns="45720" rIns="91440" bIns="45720" rtlCol="0" anchor="t">
            <a:spAutoFit/>
          </a:bodyPr>
          <a:lstStyle/>
          <a:p>
            <a:pPr algn="just"/>
            <a:r>
              <a:rPr lang="en-US" dirty="0"/>
              <a:t>13 participants provided additional information:</a:t>
            </a:r>
            <a:endParaRPr lang="en-US"/>
          </a:p>
          <a:p>
            <a:pPr marL="285750" indent="-285750" algn="just">
              <a:buFont typeface="Wingdings" panose="05000000000000000000" pitchFamily="2" charset="2"/>
              <a:buChar char="Ø"/>
            </a:pPr>
            <a:r>
              <a:rPr lang="en-US" sz="1400" dirty="0" err="1"/>
              <a:t>i</a:t>
            </a:r>
            <a:r>
              <a:rPr lang="en-US" sz="1400" dirty="0"/>
              <a:t> prefer to do this</a:t>
            </a:r>
            <a:endParaRPr lang="en-US" sz="1400" dirty="0">
              <a:cs typeface="Calibri" panose="020F0502020204030204"/>
            </a:endParaRPr>
          </a:p>
          <a:p>
            <a:pPr marL="285750" indent="-285750" algn="just">
              <a:buFont typeface="Wingdings" panose="05000000000000000000" pitchFamily="2" charset="2"/>
              <a:buChar char="Ø"/>
            </a:pPr>
            <a:r>
              <a:rPr lang="en-US" sz="1400" dirty="0"/>
              <a:t>walker</a:t>
            </a:r>
            <a:endParaRPr lang="en-US" sz="1400" dirty="0">
              <a:cs typeface="Calibri" panose="020F0502020204030204"/>
            </a:endParaRPr>
          </a:p>
          <a:p>
            <a:pPr marL="285750" indent="-285750" algn="just">
              <a:buFont typeface="Wingdings" panose="05000000000000000000" pitchFamily="2" charset="2"/>
              <a:buChar char="Ø"/>
            </a:pPr>
            <a:r>
              <a:rPr lang="en-US" sz="1400" dirty="0"/>
              <a:t>Walker would be moved from home to preschool </a:t>
            </a:r>
            <a:endParaRPr lang="en-US" sz="1400" dirty="0">
              <a:cs typeface="Calibri" panose="020F0502020204030204"/>
            </a:endParaRPr>
          </a:p>
          <a:p>
            <a:pPr marL="285750" indent="-285750" algn="just">
              <a:buFont typeface="Wingdings" panose="05000000000000000000" pitchFamily="2" charset="2"/>
              <a:buChar char="Ø"/>
            </a:pPr>
            <a:r>
              <a:rPr lang="en-US" sz="1400" dirty="0"/>
              <a:t>Reading aids and sensory items</a:t>
            </a:r>
            <a:endParaRPr lang="en-US" sz="1400" dirty="0">
              <a:cs typeface="Calibri" panose="020F0502020204030204"/>
            </a:endParaRPr>
          </a:p>
          <a:p>
            <a:pPr marL="285750" indent="-285750" algn="just">
              <a:buFont typeface="Wingdings" panose="05000000000000000000" pitchFamily="2" charset="2"/>
              <a:buChar char="Ø"/>
            </a:pPr>
            <a:r>
              <a:rPr lang="en-US" sz="1400" dirty="0"/>
              <a:t>Hearing aids and microphone </a:t>
            </a:r>
            <a:endParaRPr lang="en-US" sz="1400" dirty="0">
              <a:cs typeface="Calibri" panose="020F0502020204030204"/>
            </a:endParaRPr>
          </a:p>
          <a:p>
            <a:pPr marL="285750" indent="-285750" algn="just">
              <a:buFont typeface="Wingdings" panose="05000000000000000000" pitchFamily="2" charset="2"/>
              <a:buChar char="Ø"/>
            </a:pPr>
            <a:r>
              <a:rPr lang="en-US" sz="1400" dirty="0"/>
              <a:t>He is attached to insulin pump and </a:t>
            </a:r>
            <a:r>
              <a:rPr lang="en-US" sz="1400" dirty="0" err="1"/>
              <a:t>cgm</a:t>
            </a:r>
            <a:r>
              <a:rPr lang="en-US" sz="1400" dirty="0"/>
              <a:t> so he goes with it everywhere </a:t>
            </a:r>
            <a:endParaRPr lang="en-US" sz="1400" dirty="0">
              <a:cs typeface="Calibri" panose="020F0502020204030204"/>
            </a:endParaRPr>
          </a:p>
          <a:p>
            <a:pPr marL="285750" indent="-285750" algn="just">
              <a:buFont typeface="Wingdings" panose="05000000000000000000" pitchFamily="2" charset="2"/>
              <a:buChar char="Ø"/>
            </a:pPr>
            <a:r>
              <a:rPr lang="en-US" sz="1400" dirty="0"/>
              <a:t>Suction and  feeding pump</a:t>
            </a:r>
            <a:endParaRPr lang="en-US" sz="1400" dirty="0">
              <a:cs typeface="Calibri" panose="020F0502020204030204"/>
            </a:endParaRPr>
          </a:p>
          <a:p>
            <a:pPr marL="285750" indent="-285750" algn="just">
              <a:buFont typeface="Wingdings" panose="05000000000000000000" pitchFamily="2" charset="2"/>
              <a:buChar char="Ø"/>
            </a:pPr>
            <a:r>
              <a:rPr lang="en-US" sz="1400" dirty="0"/>
              <a:t>Major buggy </a:t>
            </a:r>
            <a:endParaRPr lang="en-US" sz="1400" dirty="0">
              <a:cs typeface="Calibri" panose="020F0502020204030204"/>
            </a:endParaRPr>
          </a:p>
          <a:p>
            <a:pPr marL="285750" indent="-285750" algn="just">
              <a:buFont typeface="Wingdings" panose="05000000000000000000" pitchFamily="2" charset="2"/>
              <a:buChar char="Ø"/>
            </a:pPr>
            <a:r>
              <a:rPr lang="en-US" sz="1400" dirty="0"/>
              <a:t>Ventilators, Suction Machine, </a:t>
            </a:r>
            <a:r>
              <a:rPr lang="en-US" sz="1400" dirty="0" err="1"/>
              <a:t>Nebuliser</a:t>
            </a:r>
            <a:r>
              <a:rPr lang="en-US" sz="1400" dirty="0"/>
              <a:t>.</a:t>
            </a:r>
            <a:endParaRPr lang="en-US" sz="1400" dirty="0">
              <a:cs typeface="Calibri" panose="020F0502020204030204"/>
            </a:endParaRPr>
          </a:p>
          <a:p>
            <a:pPr marL="285750" indent="-285750" algn="just">
              <a:buFont typeface="Wingdings" panose="05000000000000000000" pitchFamily="2" charset="2"/>
              <a:buChar char="Ø"/>
            </a:pPr>
            <a:r>
              <a:rPr lang="en-US" sz="1400" dirty="0" err="1"/>
              <a:t>ortheses</a:t>
            </a:r>
            <a:endParaRPr lang="en-US" sz="1400" dirty="0">
              <a:cs typeface="Calibri" panose="020F0502020204030204"/>
            </a:endParaRPr>
          </a:p>
          <a:p>
            <a:pPr marL="285750" indent="-285750" algn="just">
              <a:buFont typeface="Wingdings" panose="05000000000000000000" pitchFamily="2" charset="2"/>
              <a:buChar char="Ø"/>
            </a:pPr>
            <a:r>
              <a:rPr lang="en-US" sz="1400" dirty="0"/>
              <a:t>Wheelchair </a:t>
            </a:r>
            <a:endParaRPr lang="en-US" sz="1400" dirty="0">
              <a:cs typeface="Calibri" panose="020F0502020204030204"/>
            </a:endParaRPr>
          </a:p>
          <a:p>
            <a:pPr marL="285750" indent="-285750" algn="just">
              <a:buFont typeface="Wingdings" panose="05000000000000000000" pitchFamily="2" charset="2"/>
              <a:buChar char="Ø"/>
            </a:pPr>
            <a:r>
              <a:rPr lang="en-US" sz="1400" dirty="0"/>
              <a:t>Walking frame</a:t>
            </a:r>
            <a:endParaRPr lang="en-US" sz="1400" dirty="0">
              <a:cs typeface="Calibri" panose="020F0502020204030204"/>
            </a:endParaRPr>
          </a:p>
          <a:p>
            <a:pPr marL="285750" indent="-285750" algn="just">
              <a:buFont typeface="Wingdings" panose="05000000000000000000" pitchFamily="2" charset="2"/>
              <a:buChar char="Ø"/>
            </a:pPr>
            <a:r>
              <a:rPr lang="en-US" sz="1400" dirty="0"/>
              <a:t>Walker, floor sitter and currently high/low chair parts</a:t>
            </a:r>
            <a:endParaRPr lang="en-US" sz="1400" dirty="0">
              <a:cs typeface="Calibri" panose="020F0502020204030204"/>
            </a:endParaRPr>
          </a:p>
          <a:p>
            <a:pPr algn="just"/>
            <a:endParaRPr lang="en-GB" dirty="0">
              <a:cs typeface="Calibri" panose="020F0502020204030204"/>
            </a:endParaRPr>
          </a:p>
        </p:txBody>
      </p:sp>
    </p:spTree>
    <p:extLst>
      <p:ext uri="{BB962C8B-B14F-4D97-AF65-F5344CB8AC3E}">
        <p14:creationId xmlns:p14="http://schemas.microsoft.com/office/powerpoint/2010/main" val="14471420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Complaints</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0336" y="5658590"/>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55830" y="5384163"/>
            <a:ext cx="1314398" cy="1205960"/>
          </a:xfrm>
          <a:prstGeom prst="rect">
            <a:avLst/>
          </a:prstGeom>
        </p:spPr>
      </p:pic>
      <p:sp>
        <p:nvSpPr>
          <p:cNvPr id="3" name="TextBox 2">
            <a:extLst>
              <a:ext uri="{FF2B5EF4-FFF2-40B4-BE49-F238E27FC236}">
                <a16:creationId xmlns:a16="http://schemas.microsoft.com/office/drawing/2014/main" id="{29C1DDDD-555E-4FD0-A532-5A281E1CEF3C}"/>
              </a:ext>
            </a:extLst>
          </p:cNvPr>
          <p:cNvSpPr txBox="1"/>
          <p:nvPr/>
        </p:nvSpPr>
        <p:spPr>
          <a:xfrm>
            <a:off x="1219200" y="2124075"/>
            <a:ext cx="9448800" cy="638937"/>
          </a:xfrm>
          <a:prstGeom prst="rect">
            <a:avLst/>
          </a:prstGeom>
          <a:noFill/>
        </p:spPr>
        <p:txBody>
          <a:bodyPr wrap="square" rtlCol="0">
            <a:spAutoFit/>
          </a:bodyPr>
          <a:lstStyle/>
          <a:p>
            <a:endParaRPr lang="en-GB"/>
          </a:p>
        </p:txBody>
      </p:sp>
      <p:sp>
        <p:nvSpPr>
          <p:cNvPr id="4" name="TextBox 3">
            <a:extLst>
              <a:ext uri="{FF2B5EF4-FFF2-40B4-BE49-F238E27FC236}">
                <a16:creationId xmlns:a16="http://schemas.microsoft.com/office/drawing/2014/main" id="{5F2DDF76-87D0-4D8D-8AA2-B6D972B32F54}"/>
              </a:ext>
            </a:extLst>
          </p:cNvPr>
          <p:cNvSpPr txBox="1"/>
          <p:nvPr/>
        </p:nvSpPr>
        <p:spPr>
          <a:xfrm>
            <a:off x="441694" y="1922965"/>
            <a:ext cx="11103599" cy="646331"/>
          </a:xfrm>
          <a:prstGeom prst="rect">
            <a:avLst/>
          </a:prstGeom>
          <a:noFill/>
        </p:spPr>
        <p:txBody>
          <a:bodyPr wrap="square" lIns="91440" tIns="45720" rIns="91440" bIns="45720" rtlCol="0" anchor="t">
            <a:spAutoFit/>
          </a:bodyPr>
          <a:lstStyle/>
          <a:p>
            <a:pPr algn="just"/>
            <a:r>
              <a:rPr lang="en-US" b="0" i="0" dirty="0">
                <a:solidFill>
                  <a:srgbClr val="333E48"/>
                </a:solidFill>
                <a:effectLst/>
                <a:latin typeface="National2"/>
              </a:rPr>
              <a:t>We asked participants if they had ever had to complain or raise a concern regarding the equipment provided</a:t>
            </a:r>
            <a:r>
              <a:rPr lang="en-US" dirty="0">
                <a:solidFill>
                  <a:srgbClr val="333E48"/>
                </a:solidFill>
                <a:latin typeface="National2"/>
              </a:rPr>
              <a:t>.</a:t>
            </a:r>
            <a:r>
              <a:rPr lang="en-US" b="0" i="0" dirty="0">
                <a:solidFill>
                  <a:srgbClr val="333E48"/>
                </a:solidFill>
                <a:effectLst/>
                <a:latin typeface="National2"/>
              </a:rPr>
              <a:t> 54 Participants responded.</a:t>
            </a:r>
            <a:endParaRPr lang="en-GB" dirty="0">
              <a:cs typeface="Calibri" panose="020F0502020204030204"/>
            </a:endParaRPr>
          </a:p>
        </p:txBody>
      </p:sp>
      <p:sp>
        <p:nvSpPr>
          <p:cNvPr id="6" name="TextBox 5">
            <a:extLst>
              <a:ext uri="{FF2B5EF4-FFF2-40B4-BE49-F238E27FC236}">
                <a16:creationId xmlns:a16="http://schemas.microsoft.com/office/drawing/2014/main" id="{BDC8A754-B862-4733-B7AA-33D8A2642A35}"/>
              </a:ext>
            </a:extLst>
          </p:cNvPr>
          <p:cNvSpPr txBox="1"/>
          <p:nvPr/>
        </p:nvSpPr>
        <p:spPr>
          <a:xfrm>
            <a:off x="642299" y="2993372"/>
            <a:ext cx="7248525" cy="2586887"/>
          </a:xfrm>
          <a:prstGeom prst="rect">
            <a:avLst/>
          </a:prstGeom>
          <a:noFill/>
        </p:spPr>
        <p:txBody>
          <a:bodyPr wrap="square" rtlCol="0">
            <a:spAutoFit/>
          </a:bodyPr>
          <a:lstStyle/>
          <a:p>
            <a:endParaRPr lang="en-GB" dirty="0"/>
          </a:p>
        </p:txBody>
      </p:sp>
      <p:pic>
        <p:nvPicPr>
          <p:cNvPr id="11" name="Picture 10">
            <a:extLst>
              <a:ext uri="{FF2B5EF4-FFF2-40B4-BE49-F238E27FC236}">
                <a16:creationId xmlns:a16="http://schemas.microsoft.com/office/drawing/2014/main" id="{638AE878-F298-4BE1-94A4-5539C4B284A5}"/>
              </a:ext>
            </a:extLst>
          </p:cNvPr>
          <p:cNvPicPr>
            <a:picLocks noChangeAspect="1"/>
          </p:cNvPicPr>
          <p:nvPr/>
        </p:nvPicPr>
        <p:blipFill rotWithShape="1">
          <a:blip r:embed="rId3"/>
          <a:srcRect l="20065" t="23828" r="21134" b="3749"/>
          <a:stretch/>
        </p:blipFill>
        <p:spPr>
          <a:xfrm>
            <a:off x="252205" y="2985688"/>
            <a:ext cx="5929201" cy="2920521"/>
          </a:xfrm>
          <a:prstGeom prst="rect">
            <a:avLst/>
          </a:prstGeom>
        </p:spPr>
      </p:pic>
      <p:sp>
        <p:nvSpPr>
          <p:cNvPr id="12" name="TextBox 11">
            <a:extLst>
              <a:ext uri="{FF2B5EF4-FFF2-40B4-BE49-F238E27FC236}">
                <a16:creationId xmlns:a16="http://schemas.microsoft.com/office/drawing/2014/main" id="{62CE4D48-FB9A-4B5F-BB01-A4942C7F993C}"/>
              </a:ext>
            </a:extLst>
          </p:cNvPr>
          <p:cNvSpPr txBox="1"/>
          <p:nvPr/>
        </p:nvSpPr>
        <p:spPr>
          <a:xfrm>
            <a:off x="6339840" y="2800251"/>
            <a:ext cx="5205453" cy="3877985"/>
          </a:xfrm>
          <a:prstGeom prst="rect">
            <a:avLst/>
          </a:prstGeom>
          <a:noFill/>
        </p:spPr>
        <p:txBody>
          <a:bodyPr wrap="square" lIns="91440" tIns="45720" rIns="91440" bIns="45720" rtlCol="0" anchor="t">
            <a:spAutoFit/>
          </a:bodyPr>
          <a:lstStyle/>
          <a:p>
            <a:pPr algn="just"/>
            <a:r>
              <a:rPr lang="en-US" dirty="0"/>
              <a:t>Participants indicated that complaints were raised as followed:</a:t>
            </a:r>
            <a:endParaRPr lang="en-US"/>
          </a:p>
          <a:p>
            <a:pPr marL="171450" indent="-171450" algn="just">
              <a:buFont typeface="Wingdings" panose="05000000000000000000" pitchFamily="2" charset="2"/>
              <a:buChar char="Ø"/>
            </a:pPr>
            <a:r>
              <a:rPr lang="en-US" sz="1200" dirty="0"/>
              <a:t>Complained about lack of equipment to O. T. and PALS had no replies whatsoever</a:t>
            </a:r>
            <a:endParaRPr lang="en-US" sz="1200" dirty="0">
              <a:cs typeface="Calibri" panose="020F0502020204030204"/>
            </a:endParaRPr>
          </a:p>
          <a:p>
            <a:pPr marL="171450" indent="-171450" algn="just">
              <a:buFont typeface="Wingdings" panose="05000000000000000000" pitchFamily="2" charset="2"/>
              <a:buChar char="Ø"/>
            </a:pPr>
            <a:r>
              <a:rPr lang="en-US" sz="1200" dirty="0"/>
              <a:t>Not sure </a:t>
            </a:r>
            <a:endParaRPr lang="en-US" sz="1200" dirty="0">
              <a:cs typeface="Calibri" panose="020F0502020204030204"/>
            </a:endParaRPr>
          </a:p>
          <a:p>
            <a:pPr marL="171450" indent="-171450" algn="just">
              <a:buFont typeface="Wingdings" panose="05000000000000000000" pitchFamily="2" charset="2"/>
              <a:buChar char="Ø"/>
            </a:pPr>
            <a:r>
              <a:rPr lang="en-US" sz="1200" dirty="0"/>
              <a:t>I have raised my concern that we don’t have any appropriate equipment for my son in school with his OT, PT and PNI specialist teacher .</a:t>
            </a:r>
            <a:endParaRPr lang="en-US" sz="1200" dirty="0">
              <a:cs typeface="Calibri" panose="020F0502020204030204"/>
            </a:endParaRPr>
          </a:p>
          <a:p>
            <a:pPr marL="171450" indent="-171450" algn="just">
              <a:buFont typeface="Wingdings" panose="05000000000000000000" pitchFamily="2" charset="2"/>
              <a:buChar char="Ø"/>
            </a:pPr>
            <a:r>
              <a:rPr lang="en-US" sz="1200" dirty="0"/>
              <a:t>N/a</a:t>
            </a:r>
            <a:endParaRPr lang="en-US" sz="1200" dirty="0">
              <a:cs typeface="Calibri" panose="020F0502020204030204"/>
            </a:endParaRPr>
          </a:p>
          <a:p>
            <a:pPr marL="171450" indent="-171450" algn="just">
              <a:buFont typeface="Wingdings" panose="05000000000000000000" pitchFamily="2" charset="2"/>
              <a:buChar char="Ø"/>
            </a:pPr>
            <a:r>
              <a:rPr lang="en-US" sz="1200" dirty="0"/>
              <a:t>Physio or Occupational Therapist</a:t>
            </a:r>
            <a:endParaRPr lang="en-US" sz="1200" dirty="0">
              <a:cs typeface="Calibri" panose="020F0502020204030204"/>
            </a:endParaRPr>
          </a:p>
          <a:p>
            <a:pPr marL="171450" indent="-171450" algn="just">
              <a:buFont typeface="Wingdings" panose="05000000000000000000" pitchFamily="2" charset="2"/>
              <a:buChar char="Ø"/>
            </a:pPr>
            <a:r>
              <a:rPr lang="en-US" sz="1200" dirty="0" err="1"/>
              <a:t>Eaducation</a:t>
            </a:r>
            <a:r>
              <a:rPr lang="en-US" sz="1200" dirty="0"/>
              <a:t> and health OT and nursing team</a:t>
            </a:r>
            <a:endParaRPr lang="en-US" sz="1200" dirty="0">
              <a:cs typeface="Calibri" panose="020F0502020204030204"/>
            </a:endParaRPr>
          </a:p>
          <a:p>
            <a:pPr marL="171450" indent="-171450" algn="just">
              <a:buFont typeface="Wingdings" panose="05000000000000000000" pitchFamily="2" charset="2"/>
              <a:buChar char="Ø"/>
            </a:pPr>
            <a:r>
              <a:rPr lang="en-US" sz="1200" dirty="0"/>
              <a:t>Community nurses or CCG</a:t>
            </a:r>
            <a:endParaRPr lang="en-US" sz="1200" dirty="0">
              <a:cs typeface="Calibri" panose="020F0502020204030204"/>
            </a:endParaRPr>
          </a:p>
          <a:p>
            <a:pPr marL="171450" indent="-171450" algn="just">
              <a:buFont typeface="Wingdings" panose="05000000000000000000" pitchFamily="2" charset="2"/>
              <a:buChar char="Ø"/>
            </a:pPr>
            <a:r>
              <a:rPr lang="en-US" sz="1200" dirty="0"/>
              <a:t>made formal complaint to the NHS trust; and sent a letter to headteacher at school</a:t>
            </a:r>
            <a:endParaRPr lang="en-US" sz="1200" dirty="0">
              <a:cs typeface="Calibri" panose="020F0502020204030204"/>
            </a:endParaRPr>
          </a:p>
          <a:p>
            <a:pPr marL="171450" indent="-171450" algn="just">
              <a:buFont typeface="Wingdings" panose="05000000000000000000" pitchFamily="2" charset="2"/>
              <a:buChar char="Ø"/>
            </a:pPr>
            <a:r>
              <a:rPr lang="en-US" sz="1200" dirty="0"/>
              <a:t>SC OT - told them the high safety chair at home was broken, was through ro7gh use and it was addressed very rapidly. 0</a:t>
            </a:r>
            <a:endParaRPr lang="en-US" sz="1200" dirty="0">
              <a:cs typeface="Calibri" panose="020F0502020204030204"/>
            </a:endParaRPr>
          </a:p>
          <a:p>
            <a:pPr marL="171450" indent="-171450" algn="just">
              <a:buFont typeface="Wingdings" panose="05000000000000000000" pitchFamily="2" charset="2"/>
              <a:buChar char="Ø"/>
            </a:pPr>
            <a:r>
              <a:rPr lang="en-US" sz="1200" dirty="0"/>
              <a:t>OT</a:t>
            </a:r>
            <a:endParaRPr lang="en-US" sz="1200" dirty="0">
              <a:cs typeface="Calibri" panose="020F0502020204030204"/>
            </a:endParaRPr>
          </a:p>
          <a:p>
            <a:pPr marL="171450" indent="-171450" algn="just">
              <a:buFont typeface="Wingdings" panose="05000000000000000000" pitchFamily="2" charset="2"/>
              <a:buChar char="Ø"/>
            </a:pPr>
            <a:r>
              <a:rPr lang="en-US" sz="1200" dirty="0"/>
              <a:t>head teacher, SEN teacher</a:t>
            </a:r>
            <a:endParaRPr lang="en-US" sz="1200" dirty="0">
              <a:cs typeface="Calibri" panose="020F0502020204030204"/>
            </a:endParaRPr>
          </a:p>
          <a:p>
            <a:pPr marL="171450" indent="-171450" algn="just">
              <a:buFont typeface="Wingdings" panose="05000000000000000000" pitchFamily="2" charset="2"/>
              <a:buChar char="Ø"/>
            </a:pPr>
            <a:r>
              <a:rPr lang="en-US" sz="1200" dirty="0"/>
              <a:t>OT &amp; LA</a:t>
            </a:r>
            <a:endParaRPr lang="en-US" sz="1200" dirty="0">
              <a:cs typeface="Calibri" panose="020F0502020204030204"/>
            </a:endParaRPr>
          </a:p>
          <a:p>
            <a:pPr algn="just"/>
            <a:endParaRPr lang="en-GB" dirty="0">
              <a:cs typeface="Calibri" panose="020F0502020204030204"/>
            </a:endParaRPr>
          </a:p>
        </p:txBody>
      </p:sp>
    </p:spTree>
    <p:extLst>
      <p:ext uri="{BB962C8B-B14F-4D97-AF65-F5344CB8AC3E}">
        <p14:creationId xmlns:p14="http://schemas.microsoft.com/office/powerpoint/2010/main" val="18940065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Equipment Complaints</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0336" y="5658590"/>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55830" y="5384163"/>
            <a:ext cx="1314398" cy="1205960"/>
          </a:xfrm>
          <a:prstGeom prst="rect">
            <a:avLst/>
          </a:prstGeom>
        </p:spPr>
      </p:pic>
      <p:sp>
        <p:nvSpPr>
          <p:cNvPr id="3" name="TextBox 2">
            <a:extLst>
              <a:ext uri="{FF2B5EF4-FFF2-40B4-BE49-F238E27FC236}">
                <a16:creationId xmlns:a16="http://schemas.microsoft.com/office/drawing/2014/main" id="{29C1DDDD-555E-4FD0-A532-5A281E1CEF3C}"/>
              </a:ext>
            </a:extLst>
          </p:cNvPr>
          <p:cNvSpPr txBox="1"/>
          <p:nvPr/>
        </p:nvSpPr>
        <p:spPr>
          <a:xfrm>
            <a:off x="1219200" y="2124075"/>
            <a:ext cx="9448800" cy="638937"/>
          </a:xfrm>
          <a:prstGeom prst="rect">
            <a:avLst/>
          </a:prstGeom>
          <a:noFill/>
        </p:spPr>
        <p:txBody>
          <a:bodyPr wrap="square" rtlCol="0">
            <a:spAutoFit/>
          </a:bodyPr>
          <a:lstStyle/>
          <a:p>
            <a:endParaRPr lang="en-GB"/>
          </a:p>
        </p:txBody>
      </p:sp>
      <p:sp>
        <p:nvSpPr>
          <p:cNvPr id="4" name="TextBox 3">
            <a:extLst>
              <a:ext uri="{FF2B5EF4-FFF2-40B4-BE49-F238E27FC236}">
                <a16:creationId xmlns:a16="http://schemas.microsoft.com/office/drawing/2014/main" id="{5F2DDF76-87D0-4D8D-8AA2-B6D972B32F54}"/>
              </a:ext>
            </a:extLst>
          </p:cNvPr>
          <p:cNvSpPr txBox="1"/>
          <p:nvPr/>
        </p:nvSpPr>
        <p:spPr>
          <a:xfrm>
            <a:off x="544200" y="2038350"/>
            <a:ext cx="11103599" cy="369332"/>
          </a:xfrm>
          <a:prstGeom prst="rect">
            <a:avLst/>
          </a:prstGeom>
          <a:noFill/>
        </p:spPr>
        <p:txBody>
          <a:bodyPr wrap="square" rtlCol="0">
            <a:spAutoFit/>
          </a:bodyPr>
          <a:lstStyle/>
          <a:p>
            <a:r>
              <a:rPr lang="en-US" b="0" i="0" dirty="0">
                <a:solidFill>
                  <a:srgbClr val="333E48"/>
                </a:solidFill>
                <a:effectLst/>
                <a:latin typeface="National2"/>
              </a:rPr>
              <a:t>We asked participants if the complaint they made was acted up. 24 Participants responded.</a:t>
            </a:r>
            <a:endParaRPr lang="en-GB" dirty="0"/>
          </a:p>
        </p:txBody>
      </p:sp>
      <p:sp>
        <p:nvSpPr>
          <p:cNvPr id="6" name="TextBox 5">
            <a:extLst>
              <a:ext uri="{FF2B5EF4-FFF2-40B4-BE49-F238E27FC236}">
                <a16:creationId xmlns:a16="http://schemas.microsoft.com/office/drawing/2014/main" id="{BDC8A754-B862-4733-B7AA-33D8A2642A35}"/>
              </a:ext>
            </a:extLst>
          </p:cNvPr>
          <p:cNvSpPr txBox="1"/>
          <p:nvPr/>
        </p:nvSpPr>
        <p:spPr>
          <a:xfrm>
            <a:off x="642299" y="2993372"/>
            <a:ext cx="7248525" cy="2586887"/>
          </a:xfrm>
          <a:prstGeom prst="rect">
            <a:avLst/>
          </a:prstGeom>
          <a:noFill/>
        </p:spPr>
        <p:txBody>
          <a:bodyPr wrap="square" rtlCol="0">
            <a:spAutoFit/>
          </a:bodyPr>
          <a:lstStyle/>
          <a:p>
            <a:endParaRPr lang="en-GB" dirty="0"/>
          </a:p>
        </p:txBody>
      </p:sp>
      <p:sp>
        <p:nvSpPr>
          <p:cNvPr id="10" name="TextBox 9">
            <a:extLst>
              <a:ext uri="{FF2B5EF4-FFF2-40B4-BE49-F238E27FC236}">
                <a16:creationId xmlns:a16="http://schemas.microsoft.com/office/drawing/2014/main" id="{F2630781-AE30-43F4-87C0-F24FB4E583F4}"/>
              </a:ext>
            </a:extLst>
          </p:cNvPr>
          <p:cNvSpPr txBox="1"/>
          <p:nvPr/>
        </p:nvSpPr>
        <p:spPr>
          <a:xfrm>
            <a:off x="5999804" y="2598061"/>
            <a:ext cx="5457247" cy="4216539"/>
          </a:xfrm>
          <a:prstGeom prst="rect">
            <a:avLst/>
          </a:prstGeom>
          <a:noFill/>
        </p:spPr>
        <p:txBody>
          <a:bodyPr wrap="square" rtlCol="0">
            <a:spAutoFit/>
          </a:bodyPr>
          <a:lstStyle/>
          <a:p>
            <a:r>
              <a:rPr lang="en-US" dirty="0"/>
              <a:t>10 Participants provided additional information:</a:t>
            </a:r>
          </a:p>
          <a:p>
            <a:pPr marL="285750" indent="-285750">
              <a:buFont typeface="Wingdings" panose="05000000000000000000" pitchFamily="2" charset="2"/>
              <a:buChar char="Ø"/>
            </a:pPr>
            <a:r>
              <a:rPr lang="en-US" sz="1400" dirty="0"/>
              <a:t>No complaints </a:t>
            </a:r>
          </a:p>
          <a:p>
            <a:pPr marL="285750" indent="-285750">
              <a:buFont typeface="Wingdings" panose="05000000000000000000" pitchFamily="2" charset="2"/>
              <a:buChar char="Ø"/>
            </a:pPr>
            <a:r>
              <a:rPr lang="en-US" sz="1400" dirty="0"/>
              <a:t>Complained over 2 months ago and haven't even been acknowledged</a:t>
            </a:r>
          </a:p>
          <a:p>
            <a:pPr marL="285750" indent="-285750">
              <a:buFont typeface="Wingdings" panose="05000000000000000000" pitchFamily="2" charset="2"/>
              <a:buChar char="Ø"/>
            </a:pPr>
            <a:r>
              <a:rPr lang="en-US" sz="1400" dirty="0"/>
              <a:t>Not sure </a:t>
            </a:r>
          </a:p>
          <a:p>
            <a:pPr marL="285750" indent="-285750">
              <a:buFont typeface="Wingdings" panose="05000000000000000000" pitchFamily="2" charset="2"/>
              <a:buChar char="Ø"/>
            </a:pPr>
            <a:r>
              <a:rPr lang="en-US" sz="1400" dirty="0"/>
              <a:t>There still aren't left handed scissors in school</a:t>
            </a:r>
          </a:p>
          <a:p>
            <a:pPr marL="285750" indent="-285750">
              <a:buFont typeface="Wingdings" panose="05000000000000000000" pitchFamily="2" charset="2"/>
              <a:buChar char="Ø"/>
            </a:pPr>
            <a:r>
              <a:rPr lang="en-US" sz="1400" dirty="0"/>
              <a:t>I am hoping it will be acted on soon.</a:t>
            </a:r>
          </a:p>
          <a:p>
            <a:pPr marL="285750" indent="-285750">
              <a:buFont typeface="Wingdings" panose="05000000000000000000" pitchFamily="2" charset="2"/>
              <a:buChar char="Ø"/>
            </a:pPr>
            <a:r>
              <a:rPr lang="en-US" sz="1400" dirty="0"/>
              <a:t>N/a</a:t>
            </a:r>
          </a:p>
          <a:p>
            <a:pPr marL="285750" indent="-285750">
              <a:buFont typeface="Wingdings" panose="05000000000000000000" pitchFamily="2" charset="2"/>
              <a:buChar char="Ø"/>
            </a:pPr>
            <a:r>
              <a:rPr lang="en-US" sz="1400" dirty="0"/>
              <a:t>They still brought same equipment back and wasn't helpful in finding a Alternative</a:t>
            </a:r>
          </a:p>
          <a:p>
            <a:pPr marL="285750" indent="-285750">
              <a:buFont typeface="Wingdings" panose="05000000000000000000" pitchFamily="2" charset="2"/>
              <a:buChar char="Ø"/>
            </a:pPr>
            <a:r>
              <a:rPr lang="en-US" sz="1400" dirty="0"/>
              <a:t>only partially; the problem </a:t>
            </a:r>
            <a:r>
              <a:rPr lang="en-US" sz="1400" dirty="0" err="1"/>
              <a:t>ocurred</a:t>
            </a:r>
            <a:r>
              <a:rPr lang="en-US" sz="1400" dirty="0"/>
              <a:t> again, and nothing was done about it</a:t>
            </a:r>
          </a:p>
          <a:p>
            <a:pPr marL="285750" indent="-285750">
              <a:buFont typeface="Wingdings" panose="05000000000000000000" pitchFamily="2" charset="2"/>
              <a:buChar char="Ø"/>
            </a:pPr>
            <a:r>
              <a:rPr lang="en-US" sz="1400" dirty="0"/>
              <a:t>It was a high low chair that was in a very dirty condition, We cleaned it ourselves</a:t>
            </a:r>
          </a:p>
          <a:p>
            <a:pPr marL="285750" indent="-285750">
              <a:buFont typeface="Wingdings" panose="05000000000000000000" pitchFamily="2" charset="2"/>
              <a:buChar char="Ø"/>
            </a:pPr>
            <a:r>
              <a:rPr lang="en-US" sz="1400" dirty="0"/>
              <a:t>One currently outstanding </a:t>
            </a:r>
          </a:p>
          <a:p>
            <a:endParaRPr lang="en-US" dirty="0"/>
          </a:p>
          <a:p>
            <a:endParaRPr lang="en-US" dirty="0"/>
          </a:p>
          <a:p>
            <a:endParaRPr lang="en-GB" dirty="0"/>
          </a:p>
        </p:txBody>
      </p:sp>
      <p:pic>
        <p:nvPicPr>
          <p:cNvPr id="7" name="Picture 6">
            <a:extLst>
              <a:ext uri="{FF2B5EF4-FFF2-40B4-BE49-F238E27FC236}">
                <a16:creationId xmlns:a16="http://schemas.microsoft.com/office/drawing/2014/main" id="{E83DBA13-2545-47D0-B6A6-F536B31584CC}"/>
              </a:ext>
            </a:extLst>
          </p:cNvPr>
          <p:cNvPicPr>
            <a:picLocks noChangeAspect="1"/>
          </p:cNvPicPr>
          <p:nvPr/>
        </p:nvPicPr>
        <p:blipFill rotWithShape="1">
          <a:blip r:embed="rId3"/>
          <a:srcRect l="23401" t="20451" r="21099" b="-961"/>
          <a:stretch/>
        </p:blipFill>
        <p:spPr>
          <a:xfrm>
            <a:off x="571789" y="2598061"/>
            <a:ext cx="5286375" cy="2760642"/>
          </a:xfrm>
          <a:prstGeom prst="rect">
            <a:avLst/>
          </a:prstGeom>
        </p:spPr>
      </p:pic>
    </p:spTree>
    <p:extLst>
      <p:ext uri="{BB962C8B-B14F-4D97-AF65-F5344CB8AC3E}">
        <p14:creationId xmlns:p14="http://schemas.microsoft.com/office/powerpoint/2010/main" val="6916470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just"/>
            <a:r>
              <a:rPr lang="en-US" sz="5400" dirty="0"/>
              <a:t>What is </a:t>
            </a:r>
            <a:r>
              <a:rPr lang="en-US" sz="5400" i="1" dirty="0">
                <a:solidFill>
                  <a:schemeClr val="tx2">
                    <a:lumMod val="60000"/>
                    <a:lumOff val="40000"/>
                  </a:schemeClr>
                </a:solidFill>
              </a:rPr>
              <a:t>not</a:t>
            </a:r>
            <a:r>
              <a:rPr lang="en-US" sz="5400" dirty="0"/>
              <a:t> working well?</a:t>
            </a:r>
            <a:endParaRPr lang="en-US" dirty="0"/>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0336" y="5658590"/>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55830" y="5384163"/>
            <a:ext cx="1314398" cy="1205960"/>
          </a:xfrm>
          <a:prstGeom prst="rect">
            <a:avLst/>
          </a:prstGeom>
        </p:spPr>
      </p:pic>
      <p:sp>
        <p:nvSpPr>
          <p:cNvPr id="6" name="TextBox 5">
            <a:extLst>
              <a:ext uri="{FF2B5EF4-FFF2-40B4-BE49-F238E27FC236}">
                <a16:creationId xmlns:a16="http://schemas.microsoft.com/office/drawing/2014/main" id="{BDC8A754-B862-4733-B7AA-33D8A2642A35}"/>
              </a:ext>
            </a:extLst>
          </p:cNvPr>
          <p:cNvSpPr txBox="1"/>
          <p:nvPr/>
        </p:nvSpPr>
        <p:spPr>
          <a:xfrm>
            <a:off x="368722" y="2993372"/>
            <a:ext cx="7248525" cy="2586887"/>
          </a:xfrm>
          <a:prstGeom prst="rect">
            <a:avLst/>
          </a:prstGeom>
          <a:noFill/>
        </p:spPr>
        <p:txBody>
          <a:bodyPr wrap="square" rtlCol="0">
            <a:spAutoFit/>
          </a:bodyPr>
          <a:lstStyle/>
          <a:p>
            <a:endParaRPr lang="en-GB" dirty="0"/>
          </a:p>
        </p:txBody>
      </p:sp>
      <p:sp>
        <p:nvSpPr>
          <p:cNvPr id="11" name="TextBox 10">
            <a:extLst>
              <a:ext uri="{FF2B5EF4-FFF2-40B4-BE49-F238E27FC236}">
                <a16:creationId xmlns:a16="http://schemas.microsoft.com/office/drawing/2014/main" id="{0E422C11-4BE8-48FA-A434-C8943CF71141}"/>
              </a:ext>
            </a:extLst>
          </p:cNvPr>
          <p:cNvSpPr txBox="1"/>
          <p:nvPr/>
        </p:nvSpPr>
        <p:spPr>
          <a:xfrm>
            <a:off x="572493" y="1929781"/>
            <a:ext cx="10972799" cy="369332"/>
          </a:xfrm>
          <a:prstGeom prst="rect">
            <a:avLst/>
          </a:prstGeom>
          <a:noFill/>
        </p:spPr>
        <p:txBody>
          <a:bodyPr wrap="square" lIns="91440" tIns="45720" rIns="91440" bIns="45720" rtlCol="0" anchor="t">
            <a:spAutoFit/>
          </a:bodyPr>
          <a:lstStyle/>
          <a:p>
            <a:pPr algn="just"/>
            <a:r>
              <a:rPr lang="en-US" dirty="0"/>
              <a:t>We had 34 participants provide detailed </a:t>
            </a:r>
            <a:r>
              <a:rPr lang="en-US" dirty="0" err="1"/>
              <a:t>reponses</a:t>
            </a:r>
            <a:r>
              <a:rPr lang="en-US" dirty="0"/>
              <a:t>. A selection is listed below. The main themes are also provided.</a:t>
            </a:r>
            <a:endParaRPr lang="en-GB" dirty="0">
              <a:cs typeface="Calibri" panose="020F0502020204030204"/>
            </a:endParaRPr>
          </a:p>
        </p:txBody>
      </p:sp>
      <p:sp>
        <p:nvSpPr>
          <p:cNvPr id="12" name="TextBox 11">
            <a:extLst>
              <a:ext uri="{FF2B5EF4-FFF2-40B4-BE49-F238E27FC236}">
                <a16:creationId xmlns:a16="http://schemas.microsoft.com/office/drawing/2014/main" id="{19764483-6DE8-45E7-BF06-F499D40D64D9}"/>
              </a:ext>
            </a:extLst>
          </p:cNvPr>
          <p:cNvSpPr txBox="1"/>
          <p:nvPr/>
        </p:nvSpPr>
        <p:spPr>
          <a:xfrm>
            <a:off x="245530" y="2361721"/>
            <a:ext cx="2908895" cy="3077766"/>
          </a:xfrm>
          <a:prstGeom prst="rect">
            <a:avLst/>
          </a:prstGeom>
          <a:noFill/>
        </p:spPr>
        <p:txBody>
          <a:bodyPr wrap="square" lIns="91440" tIns="45720" rIns="91440" bIns="45720" rtlCol="0" anchor="t">
            <a:spAutoFit/>
          </a:bodyPr>
          <a:lstStyle/>
          <a:p>
            <a:pPr algn="just"/>
            <a:r>
              <a:rPr lang="en-US" dirty="0"/>
              <a:t>Main Themes</a:t>
            </a:r>
            <a:endParaRPr lang="en-US"/>
          </a:p>
          <a:p>
            <a:pPr marL="285750" indent="-285750" algn="just">
              <a:buFont typeface="Wingdings" panose="05000000000000000000" pitchFamily="2" charset="2"/>
              <a:buChar char="Ø"/>
            </a:pPr>
            <a:r>
              <a:rPr lang="en-US" sz="1400" dirty="0"/>
              <a:t>Wait Time</a:t>
            </a:r>
            <a:endParaRPr lang="en-US" sz="1400" dirty="0">
              <a:cs typeface="Calibri" panose="020F0502020204030204"/>
            </a:endParaRPr>
          </a:p>
          <a:p>
            <a:pPr marL="285750" indent="-285750" algn="just">
              <a:buFont typeface="Wingdings" panose="05000000000000000000" pitchFamily="2" charset="2"/>
              <a:buChar char="Ø"/>
            </a:pPr>
            <a:r>
              <a:rPr lang="en-US" sz="1400" dirty="0"/>
              <a:t>Servicing</a:t>
            </a:r>
            <a:endParaRPr lang="en-US" sz="1400" dirty="0">
              <a:cs typeface="Calibri" panose="020F0502020204030204"/>
            </a:endParaRPr>
          </a:p>
          <a:p>
            <a:pPr marL="285750" indent="-285750" algn="just">
              <a:buFont typeface="Wingdings" panose="05000000000000000000" pitchFamily="2" charset="2"/>
              <a:buChar char="Ø"/>
            </a:pPr>
            <a:r>
              <a:rPr lang="en-US" sz="1400" dirty="0"/>
              <a:t>Restrictions on provision</a:t>
            </a:r>
            <a:endParaRPr lang="en-US" sz="1400" dirty="0">
              <a:cs typeface="Calibri" panose="020F0502020204030204"/>
            </a:endParaRPr>
          </a:p>
          <a:p>
            <a:pPr marL="285750" indent="-285750" algn="just">
              <a:buFont typeface="Wingdings" panose="05000000000000000000" pitchFamily="2" charset="2"/>
              <a:buChar char="Ø"/>
            </a:pPr>
            <a:r>
              <a:rPr lang="en-US" sz="1400" dirty="0"/>
              <a:t>Information</a:t>
            </a:r>
            <a:endParaRPr lang="en-US" sz="1400" dirty="0">
              <a:cs typeface="Calibri" panose="020F0502020204030204"/>
            </a:endParaRPr>
          </a:p>
          <a:p>
            <a:pPr marL="285750" indent="-285750" algn="just">
              <a:buFont typeface="Wingdings" panose="05000000000000000000" pitchFamily="2" charset="2"/>
              <a:buChar char="Ø"/>
            </a:pPr>
            <a:r>
              <a:rPr lang="en-US" sz="1400" dirty="0"/>
              <a:t>Choice</a:t>
            </a:r>
            <a:endParaRPr lang="en-US" sz="1400" dirty="0">
              <a:cs typeface="Calibri" panose="020F0502020204030204"/>
            </a:endParaRPr>
          </a:p>
          <a:p>
            <a:pPr marL="285750" indent="-285750" algn="just">
              <a:buFont typeface="Wingdings" panose="05000000000000000000" pitchFamily="2" charset="2"/>
              <a:buChar char="Ø"/>
            </a:pPr>
            <a:r>
              <a:rPr lang="en-US" sz="1400" dirty="0"/>
              <a:t>Cost</a:t>
            </a:r>
            <a:endParaRPr lang="en-US" sz="1400" dirty="0">
              <a:cs typeface="Calibri" panose="020F0502020204030204"/>
            </a:endParaRPr>
          </a:p>
          <a:p>
            <a:pPr marL="285750" indent="-285750" algn="just">
              <a:buFont typeface="Wingdings" panose="05000000000000000000" pitchFamily="2" charset="2"/>
              <a:buChar char="Ø"/>
            </a:pPr>
            <a:r>
              <a:rPr lang="en-US" sz="1400" dirty="0"/>
              <a:t>Accountability</a:t>
            </a:r>
            <a:endParaRPr lang="en-US" sz="1400" dirty="0">
              <a:cs typeface="Calibri" panose="020F0502020204030204"/>
            </a:endParaRPr>
          </a:p>
          <a:p>
            <a:pPr marL="285750" indent="-285750" algn="just">
              <a:buFont typeface="Wingdings" panose="05000000000000000000" pitchFamily="2" charset="2"/>
              <a:buChar char="Ø"/>
            </a:pPr>
            <a:r>
              <a:rPr lang="en-US" sz="1400" dirty="0"/>
              <a:t>Nappies</a:t>
            </a:r>
            <a:endParaRPr lang="en-US" sz="1400" dirty="0">
              <a:cs typeface="Calibri" panose="020F0502020204030204"/>
            </a:endParaRPr>
          </a:p>
          <a:p>
            <a:pPr marL="285750" indent="-285750" algn="just">
              <a:buFont typeface="Wingdings" panose="05000000000000000000" pitchFamily="2" charset="2"/>
              <a:buChar char="Ø"/>
            </a:pPr>
            <a:r>
              <a:rPr lang="en-US" sz="1400" dirty="0"/>
              <a:t>Assessments and Appointments</a:t>
            </a:r>
            <a:endParaRPr lang="en-US" sz="1400" dirty="0">
              <a:cs typeface="Calibri" panose="020F0502020204030204"/>
            </a:endParaRPr>
          </a:p>
          <a:p>
            <a:pPr marL="285750" indent="-285750" algn="just">
              <a:buFont typeface="Wingdings" panose="05000000000000000000" pitchFamily="2" charset="2"/>
              <a:buChar char="Ø"/>
            </a:pPr>
            <a:r>
              <a:rPr lang="en-US" sz="1400" dirty="0"/>
              <a:t>Communication and Access</a:t>
            </a:r>
            <a:endParaRPr lang="en-US" sz="1400" dirty="0">
              <a:cs typeface="Calibri" panose="020F0502020204030204"/>
            </a:endParaRPr>
          </a:p>
          <a:p>
            <a:pPr algn="just"/>
            <a:endParaRPr lang="en-US" dirty="0">
              <a:cs typeface="Calibri" panose="020F0502020204030204"/>
            </a:endParaRPr>
          </a:p>
          <a:p>
            <a:endParaRPr lang="en-GB" dirty="0"/>
          </a:p>
        </p:txBody>
      </p:sp>
      <p:sp>
        <p:nvSpPr>
          <p:cNvPr id="13" name="TextBox 12">
            <a:extLst>
              <a:ext uri="{FF2B5EF4-FFF2-40B4-BE49-F238E27FC236}">
                <a16:creationId xmlns:a16="http://schemas.microsoft.com/office/drawing/2014/main" id="{E7A41F1F-01C6-4356-A7DC-26E3823358D7}"/>
              </a:ext>
            </a:extLst>
          </p:cNvPr>
          <p:cNvSpPr txBox="1"/>
          <p:nvPr/>
        </p:nvSpPr>
        <p:spPr>
          <a:xfrm>
            <a:off x="3478340" y="2551634"/>
            <a:ext cx="2373820" cy="156966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As mentioned before a child is only able to receive one or the other wheelchair or walker but both may be required. I asked for social care assessment of the home but has been referred by the </a:t>
            </a:r>
            <a:r>
              <a:rPr lang="en-US" sz="1200" dirty="0" err="1"/>
              <a:t>ecc</a:t>
            </a:r>
            <a:r>
              <a:rPr lang="en-US" sz="1200" dirty="0"/>
              <a:t> hub to health </a:t>
            </a:r>
            <a:r>
              <a:rPr lang="en-US" sz="1200" dirty="0" err="1"/>
              <a:t>ot</a:t>
            </a:r>
            <a:r>
              <a:rPr lang="en-US" sz="1200" dirty="0"/>
              <a:t> who doesn’t deal with home equipment. </a:t>
            </a:r>
            <a:endParaRPr lang="en-GB" sz="1200" dirty="0">
              <a:cs typeface="Calibri" panose="020F0502020204030204"/>
            </a:endParaRPr>
          </a:p>
        </p:txBody>
      </p:sp>
      <p:sp>
        <p:nvSpPr>
          <p:cNvPr id="14" name="TextBox 13">
            <a:extLst>
              <a:ext uri="{FF2B5EF4-FFF2-40B4-BE49-F238E27FC236}">
                <a16:creationId xmlns:a16="http://schemas.microsoft.com/office/drawing/2014/main" id="{602BF768-CB89-4B04-B6D3-B33D74C77BD0}"/>
              </a:ext>
            </a:extLst>
          </p:cNvPr>
          <p:cNvSpPr txBox="1"/>
          <p:nvPr/>
        </p:nvSpPr>
        <p:spPr>
          <a:xfrm>
            <a:off x="8257118" y="2436510"/>
            <a:ext cx="3566160" cy="1938992"/>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The continence provision has been brilliant. But as our sons circumstances have changed the resources have not quite been able to meet his needs. He is now independently able to use the toilet for wees so needs a pull up so he is able to do this independently but is still soiling himself so needs the protection of a pull up to catch this and prevent spills. The provision are tab nappies and these he cannot manage independently. I appreciate the budget doesn’t reach this provision but it’s useful feedback I hope </a:t>
            </a:r>
            <a:endParaRPr lang="en-US" sz="1200" dirty="0">
              <a:cs typeface="Calibri" panose="020F0502020204030204"/>
            </a:endParaRPr>
          </a:p>
        </p:txBody>
      </p:sp>
      <p:sp>
        <p:nvSpPr>
          <p:cNvPr id="16" name="TextBox 15">
            <a:extLst>
              <a:ext uri="{FF2B5EF4-FFF2-40B4-BE49-F238E27FC236}">
                <a16:creationId xmlns:a16="http://schemas.microsoft.com/office/drawing/2014/main" id="{2977843C-6933-4290-AC48-06CBD065EF14}"/>
              </a:ext>
            </a:extLst>
          </p:cNvPr>
          <p:cNvSpPr txBox="1"/>
          <p:nvPr/>
        </p:nvSpPr>
        <p:spPr>
          <a:xfrm>
            <a:off x="221773" y="5087875"/>
            <a:ext cx="3256568" cy="156966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It is hard to get assessment and appointments with the appropriate teams. It takes a long time to get the correct equipment and longer to then wait to get it set up. We have had equipment for 2 years on the school premises which has never been set up in that time and now my child has outgrown the equipment so now needs a new assessment and new equipment. </a:t>
            </a:r>
            <a:endParaRPr lang="en-US" sz="1200" dirty="0">
              <a:cs typeface="Calibri" panose="020F0502020204030204"/>
            </a:endParaRPr>
          </a:p>
        </p:txBody>
      </p:sp>
      <p:sp>
        <p:nvSpPr>
          <p:cNvPr id="17" name="TextBox 16">
            <a:extLst>
              <a:ext uri="{FF2B5EF4-FFF2-40B4-BE49-F238E27FC236}">
                <a16:creationId xmlns:a16="http://schemas.microsoft.com/office/drawing/2014/main" id="{413E25BF-C294-4B4A-A959-C43F57D5E60F}"/>
              </a:ext>
            </a:extLst>
          </p:cNvPr>
          <p:cNvSpPr txBox="1"/>
          <p:nvPr/>
        </p:nvSpPr>
        <p:spPr>
          <a:xfrm>
            <a:off x="6081753" y="2514585"/>
            <a:ext cx="1789506" cy="64633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There’s no information for parents we have to do all the leg work always </a:t>
            </a:r>
            <a:endParaRPr lang="en-US"/>
          </a:p>
        </p:txBody>
      </p:sp>
      <p:sp>
        <p:nvSpPr>
          <p:cNvPr id="18" name="TextBox 17">
            <a:extLst>
              <a:ext uri="{FF2B5EF4-FFF2-40B4-BE49-F238E27FC236}">
                <a16:creationId xmlns:a16="http://schemas.microsoft.com/office/drawing/2014/main" id="{E4D1C48A-8A5B-4FE5-B46F-9FAE9379B575}"/>
              </a:ext>
            </a:extLst>
          </p:cNvPr>
          <p:cNvSpPr txBox="1"/>
          <p:nvPr/>
        </p:nvSpPr>
        <p:spPr>
          <a:xfrm>
            <a:off x="6081753" y="3592653"/>
            <a:ext cx="1789506" cy="83099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Lack of contact with therapists, lack of contact numbers so we know who to ask for help. </a:t>
            </a:r>
            <a:endParaRPr lang="en-US" sz="1200" dirty="0">
              <a:cs typeface="Calibri" panose="020F0502020204030204"/>
            </a:endParaRPr>
          </a:p>
        </p:txBody>
      </p:sp>
      <p:sp>
        <p:nvSpPr>
          <p:cNvPr id="19" name="TextBox 18">
            <a:extLst>
              <a:ext uri="{FF2B5EF4-FFF2-40B4-BE49-F238E27FC236}">
                <a16:creationId xmlns:a16="http://schemas.microsoft.com/office/drawing/2014/main" id="{386A65F0-C679-45AA-985E-3A7555904D4D}"/>
              </a:ext>
            </a:extLst>
          </p:cNvPr>
          <p:cNvSpPr txBox="1"/>
          <p:nvPr/>
        </p:nvSpPr>
        <p:spPr>
          <a:xfrm>
            <a:off x="3633310" y="4307414"/>
            <a:ext cx="2218850" cy="156966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Orders of consumables - too many people involved. If I could place an order direct with ECL it would be much easier than having a standing order, especially in circumstances where we may use less and storage becomes an issue.</a:t>
            </a:r>
            <a:endParaRPr lang="en-US" sz="1200" dirty="0">
              <a:cs typeface="Calibri" panose="020F0502020204030204"/>
            </a:endParaRPr>
          </a:p>
        </p:txBody>
      </p:sp>
      <p:sp>
        <p:nvSpPr>
          <p:cNvPr id="20" name="TextBox 19">
            <a:extLst>
              <a:ext uri="{FF2B5EF4-FFF2-40B4-BE49-F238E27FC236}">
                <a16:creationId xmlns:a16="http://schemas.microsoft.com/office/drawing/2014/main" id="{F7F5C6FF-1137-42F7-9879-E6D21727993C}"/>
              </a:ext>
            </a:extLst>
          </p:cNvPr>
          <p:cNvSpPr txBox="1"/>
          <p:nvPr/>
        </p:nvSpPr>
        <p:spPr>
          <a:xfrm>
            <a:off x="6144155" y="4713003"/>
            <a:ext cx="1765087" cy="138499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1200" dirty="0"/>
              <a:t>Health Budget for equipment above £1k carne approved by OT area &amp; goes to LA DFG area. Equipment refused based on current DFG separately underway. </a:t>
            </a:r>
          </a:p>
        </p:txBody>
      </p:sp>
      <p:sp>
        <p:nvSpPr>
          <p:cNvPr id="21" name="TextBox 20">
            <a:extLst>
              <a:ext uri="{FF2B5EF4-FFF2-40B4-BE49-F238E27FC236}">
                <a16:creationId xmlns:a16="http://schemas.microsoft.com/office/drawing/2014/main" id="{36C364DC-DA27-4245-99B9-B45088B315C3}"/>
              </a:ext>
            </a:extLst>
          </p:cNvPr>
          <p:cNvSpPr txBox="1"/>
          <p:nvPr/>
        </p:nvSpPr>
        <p:spPr>
          <a:xfrm>
            <a:off x="3696430" y="6078445"/>
            <a:ext cx="2148862" cy="64633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Information about available equipment, stock, collection of equipment no longer needed</a:t>
            </a:r>
            <a:endParaRPr lang="en-US" sz="1200" dirty="0">
              <a:cs typeface="Calibri" panose="020F0502020204030204"/>
            </a:endParaRPr>
          </a:p>
        </p:txBody>
      </p:sp>
      <p:sp>
        <p:nvSpPr>
          <p:cNvPr id="22" name="TextBox 21">
            <a:extLst>
              <a:ext uri="{FF2B5EF4-FFF2-40B4-BE49-F238E27FC236}">
                <a16:creationId xmlns:a16="http://schemas.microsoft.com/office/drawing/2014/main" id="{47112CFD-401F-45F1-B231-6BFFC9DCBE9F}"/>
              </a:ext>
            </a:extLst>
          </p:cNvPr>
          <p:cNvSpPr txBox="1"/>
          <p:nvPr/>
        </p:nvSpPr>
        <p:spPr>
          <a:xfrm>
            <a:off x="8265076" y="4552411"/>
            <a:ext cx="2416217" cy="138499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The main issue has been the constant changing personnel, once you know the physio and OT names it seems they move on and it takes time for someone to get back in touch, or to meet the person that will take on the job.</a:t>
            </a:r>
            <a:endParaRPr lang="en-US" sz="1200" dirty="0">
              <a:cs typeface="Calibri" panose="020F0502020204030204"/>
            </a:endParaRPr>
          </a:p>
        </p:txBody>
      </p:sp>
      <p:sp>
        <p:nvSpPr>
          <p:cNvPr id="23" name="TextBox 22">
            <a:extLst>
              <a:ext uri="{FF2B5EF4-FFF2-40B4-BE49-F238E27FC236}">
                <a16:creationId xmlns:a16="http://schemas.microsoft.com/office/drawing/2014/main" id="{6055066A-2E9D-4DE7-AAD8-688B9A0537A5}"/>
              </a:ext>
            </a:extLst>
          </p:cNvPr>
          <p:cNvSpPr txBox="1"/>
          <p:nvPr/>
        </p:nvSpPr>
        <p:spPr>
          <a:xfrm>
            <a:off x="6165806" y="6280443"/>
            <a:ext cx="4118188"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They always want to give you the cheapest options first and not what's best for your child. </a:t>
            </a:r>
            <a:endParaRPr lang="en-US" sz="1200" dirty="0">
              <a:cs typeface="Calibri" panose="020F0502020204030204"/>
            </a:endParaRPr>
          </a:p>
        </p:txBody>
      </p:sp>
    </p:spTree>
    <p:extLst>
      <p:ext uri="{BB962C8B-B14F-4D97-AF65-F5344CB8AC3E}">
        <p14:creationId xmlns:p14="http://schemas.microsoft.com/office/powerpoint/2010/main" val="41255980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What </a:t>
            </a:r>
            <a:r>
              <a:rPr lang="en-US" sz="5400" i="1" dirty="0">
                <a:solidFill>
                  <a:schemeClr val="tx2">
                    <a:lumMod val="60000"/>
                    <a:lumOff val="40000"/>
                  </a:schemeClr>
                </a:solidFill>
              </a:rPr>
              <a:t>is</a:t>
            </a:r>
            <a:r>
              <a:rPr lang="en-US" sz="5400" dirty="0"/>
              <a:t> working well?</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820076" y="5669344"/>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55830" y="5384163"/>
            <a:ext cx="1314398" cy="1205960"/>
          </a:xfrm>
          <a:prstGeom prst="rect">
            <a:avLst/>
          </a:prstGeom>
        </p:spPr>
      </p:pic>
      <p:sp>
        <p:nvSpPr>
          <p:cNvPr id="6" name="TextBox 5">
            <a:extLst>
              <a:ext uri="{FF2B5EF4-FFF2-40B4-BE49-F238E27FC236}">
                <a16:creationId xmlns:a16="http://schemas.microsoft.com/office/drawing/2014/main" id="{BDC8A754-B862-4733-B7AA-33D8A2642A35}"/>
              </a:ext>
            </a:extLst>
          </p:cNvPr>
          <p:cNvSpPr txBox="1"/>
          <p:nvPr/>
        </p:nvSpPr>
        <p:spPr>
          <a:xfrm>
            <a:off x="146073" y="2243303"/>
            <a:ext cx="3095529" cy="2586887"/>
          </a:xfrm>
          <a:prstGeom prst="rect">
            <a:avLst/>
          </a:prstGeom>
          <a:noFill/>
        </p:spPr>
        <p:txBody>
          <a:bodyPr wrap="square" rtlCol="0">
            <a:spAutoFit/>
          </a:bodyPr>
          <a:lstStyle/>
          <a:p>
            <a:endParaRPr lang="en-GB" dirty="0"/>
          </a:p>
        </p:txBody>
      </p:sp>
      <p:sp>
        <p:nvSpPr>
          <p:cNvPr id="11" name="TextBox 10">
            <a:extLst>
              <a:ext uri="{FF2B5EF4-FFF2-40B4-BE49-F238E27FC236}">
                <a16:creationId xmlns:a16="http://schemas.microsoft.com/office/drawing/2014/main" id="{0E422C11-4BE8-48FA-A434-C8943CF71141}"/>
              </a:ext>
            </a:extLst>
          </p:cNvPr>
          <p:cNvSpPr txBox="1"/>
          <p:nvPr/>
        </p:nvSpPr>
        <p:spPr>
          <a:xfrm>
            <a:off x="572493" y="1929781"/>
            <a:ext cx="10972799" cy="369332"/>
          </a:xfrm>
          <a:prstGeom prst="rect">
            <a:avLst/>
          </a:prstGeom>
          <a:noFill/>
        </p:spPr>
        <p:txBody>
          <a:bodyPr wrap="square" lIns="91440" tIns="45720" rIns="91440" bIns="45720" rtlCol="0" anchor="t">
            <a:spAutoFit/>
          </a:bodyPr>
          <a:lstStyle/>
          <a:p>
            <a:pPr algn="just"/>
            <a:r>
              <a:rPr lang="en-US" dirty="0"/>
              <a:t>We had 30 participants provide detailed Reponses. A selection is listed below. The main themes are also provided.</a:t>
            </a:r>
            <a:endParaRPr lang="en-GB" dirty="0">
              <a:cs typeface="Calibri" panose="020F0502020204030204"/>
            </a:endParaRPr>
          </a:p>
        </p:txBody>
      </p:sp>
      <p:sp>
        <p:nvSpPr>
          <p:cNvPr id="12" name="TextBox 11">
            <a:extLst>
              <a:ext uri="{FF2B5EF4-FFF2-40B4-BE49-F238E27FC236}">
                <a16:creationId xmlns:a16="http://schemas.microsoft.com/office/drawing/2014/main" id="{19764483-6DE8-45E7-BF06-F499D40D64D9}"/>
              </a:ext>
            </a:extLst>
          </p:cNvPr>
          <p:cNvSpPr txBox="1"/>
          <p:nvPr/>
        </p:nvSpPr>
        <p:spPr>
          <a:xfrm>
            <a:off x="245530" y="2361721"/>
            <a:ext cx="2846951" cy="2646878"/>
          </a:xfrm>
          <a:prstGeom prst="rect">
            <a:avLst/>
          </a:prstGeom>
          <a:noFill/>
        </p:spPr>
        <p:txBody>
          <a:bodyPr wrap="square" rtlCol="0">
            <a:spAutoFit/>
          </a:bodyPr>
          <a:lstStyle/>
          <a:p>
            <a:r>
              <a:rPr lang="en-US" dirty="0"/>
              <a:t>Main Themes</a:t>
            </a:r>
          </a:p>
          <a:p>
            <a:pPr marL="285750" indent="-285750">
              <a:buFont typeface="Wingdings" panose="05000000000000000000" pitchFamily="2" charset="2"/>
              <a:buChar char="Ø"/>
            </a:pPr>
            <a:r>
              <a:rPr lang="en-US" sz="1400" dirty="0"/>
              <a:t>Good Service</a:t>
            </a:r>
          </a:p>
          <a:p>
            <a:pPr marL="285750" indent="-285750">
              <a:buFont typeface="Wingdings" panose="05000000000000000000" pitchFamily="2" charset="2"/>
              <a:buChar char="Ø"/>
            </a:pPr>
            <a:r>
              <a:rPr lang="en-US" sz="1400" dirty="0"/>
              <a:t>Helpful professionals</a:t>
            </a:r>
          </a:p>
          <a:p>
            <a:pPr marL="285750" indent="-285750">
              <a:buFont typeface="Wingdings" panose="05000000000000000000" pitchFamily="2" charset="2"/>
              <a:buChar char="Ø"/>
            </a:pPr>
            <a:r>
              <a:rPr lang="en-US" sz="1400" dirty="0"/>
              <a:t>That most provision can be supplied by NHS</a:t>
            </a:r>
          </a:p>
          <a:p>
            <a:pPr marL="285750" indent="-285750">
              <a:buFont typeface="Wingdings" panose="05000000000000000000" pitchFamily="2" charset="2"/>
              <a:buChar char="Ø"/>
            </a:pPr>
            <a:r>
              <a:rPr lang="en-US" sz="1400" dirty="0"/>
              <a:t>Child, young persona and parent carer views and needs considered</a:t>
            </a:r>
          </a:p>
          <a:p>
            <a:endParaRPr lang="en-US" sz="1400" dirty="0"/>
          </a:p>
          <a:p>
            <a:endParaRPr lang="en-US" dirty="0"/>
          </a:p>
          <a:p>
            <a:endParaRPr lang="en-GB" dirty="0"/>
          </a:p>
        </p:txBody>
      </p:sp>
      <p:sp>
        <p:nvSpPr>
          <p:cNvPr id="7" name="TextBox 6">
            <a:extLst>
              <a:ext uri="{FF2B5EF4-FFF2-40B4-BE49-F238E27FC236}">
                <a16:creationId xmlns:a16="http://schemas.microsoft.com/office/drawing/2014/main" id="{3B2689C5-9245-4193-AE2A-B576CDDE95D7}"/>
              </a:ext>
            </a:extLst>
          </p:cNvPr>
          <p:cNvSpPr txBox="1"/>
          <p:nvPr/>
        </p:nvSpPr>
        <p:spPr>
          <a:xfrm>
            <a:off x="365675" y="4558887"/>
            <a:ext cx="2757128" cy="1815882"/>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400" dirty="0"/>
              <a:t>Once appointment made the assessment does consider the child’s needs and parents views are considered however parents have to learn to not ask for much as are told about limitations </a:t>
            </a:r>
            <a:r>
              <a:rPr lang="en-US" sz="1400" dirty="0" err="1"/>
              <a:t>snd</a:t>
            </a:r>
            <a:r>
              <a:rPr lang="en-US" sz="1400" dirty="0"/>
              <a:t> budget cuts and are often referred to charities </a:t>
            </a:r>
            <a:endParaRPr lang="en-US"/>
          </a:p>
        </p:txBody>
      </p:sp>
      <p:sp>
        <p:nvSpPr>
          <p:cNvPr id="8" name="TextBox 7">
            <a:extLst>
              <a:ext uri="{FF2B5EF4-FFF2-40B4-BE49-F238E27FC236}">
                <a16:creationId xmlns:a16="http://schemas.microsoft.com/office/drawing/2014/main" id="{C4CFAEE8-5DB2-4869-97DF-E7E298F9AE99}"/>
              </a:ext>
            </a:extLst>
          </p:cNvPr>
          <p:cNvSpPr txBox="1"/>
          <p:nvPr/>
        </p:nvSpPr>
        <p:spPr>
          <a:xfrm>
            <a:off x="9099521" y="2529062"/>
            <a:ext cx="2870707" cy="64633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We are grateful for any and all resources. It’s incredibly expensive having a SEND child, so all support is helpful. </a:t>
            </a:r>
            <a:endParaRPr lang="en-US" sz="1200" dirty="0">
              <a:cs typeface="Calibri" panose="020F0502020204030204"/>
            </a:endParaRPr>
          </a:p>
        </p:txBody>
      </p:sp>
      <p:sp>
        <p:nvSpPr>
          <p:cNvPr id="9" name="TextBox 8">
            <a:extLst>
              <a:ext uri="{FF2B5EF4-FFF2-40B4-BE49-F238E27FC236}">
                <a16:creationId xmlns:a16="http://schemas.microsoft.com/office/drawing/2014/main" id="{202D3E00-FEDD-42DE-B88E-AB11AA6C5D15}"/>
              </a:ext>
            </a:extLst>
          </p:cNvPr>
          <p:cNvSpPr txBox="1"/>
          <p:nvPr/>
        </p:nvSpPr>
        <p:spPr>
          <a:xfrm>
            <a:off x="3470824" y="2613786"/>
            <a:ext cx="1281471" cy="83099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the professionals involved are competent and helpful</a:t>
            </a:r>
            <a:endParaRPr lang="en-US"/>
          </a:p>
        </p:txBody>
      </p:sp>
      <p:sp>
        <p:nvSpPr>
          <p:cNvPr id="10" name="TextBox 9">
            <a:extLst>
              <a:ext uri="{FF2B5EF4-FFF2-40B4-BE49-F238E27FC236}">
                <a16:creationId xmlns:a16="http://schemas.microsoft.com/office/drawing/2014/main" id="{620F0B42-06DC-4987-BDA5-F0D13897FDF8}"/>
              </a:ext>
            </a:extLst>
          </p:cNvPr>
          <p:cNvSpPr txBox="1"/>
          <p:nvPr/>
        </p:nvSpPr>
        <p:spPr>
          <a:xfrm>
            <a:off x="5797099" y="2616572"/>
            <a:ext cx="1273898" cy="64633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Friendly advice from the professional </a:t>
            </a:r>
            <a:endParaRPr lang="en-US"/>
          </a:p>
        </p:txBody>
      </p:sp>
      <p:sp>
        <p:nvSpPr>
          <p:cNvPr id="24" name="TextBox 23">
            <a:extLst>
              <a:ext uri="{FF2B5EF4-FFF2-40B4-BE49-F238E27FC236}">
                <a16:creationId xmlns:a16="http://schemas.microsoft.com/office/drawing/2014/main" id="{0CBB241D-5927-4267-B011-4F1DF3F18EE6}"/>
              </a:ext>
            </a:extLst>
          </p:cNvPr>
          <p:cNvSpPr txBox="1"/>
          <p:nvPr/>
        </p:nvSpPr>
        <p:spPr>
          <a:xfrm>
            <a:off x="3470824" y="3497398"/>
            <a:ext cx="2681264" cy="83099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My daughter's OT (</a:t>
            </a:r>
            <a:r>
              <a:rPr lang="en-US" sz="1200" i="1" dirty="0"/>
              <a:t>name removed</a:t>
            </a:r>
            <a:r>
              <a:rPr lang="en-US" sz="1200" dirty="0"/>
              <a:t>) is amazing - for me it is her expertise and help that has made the equipment process positive.</a:t>
            </a:r>
            <a:endParaRPr lang="en-US"/>
          </a:p>
        </p:txBody>
      </p:sp>
      <p:sp>
        <p:nvSpPr>
          <p:cNvPr id="25" name="TextBox 24">
            <a:extLst>
              <a:ext uri="{FF2B5EF4-FFF2-40B4-BE49-F238E27FC236}">
                <a16:creationId xmlns:a16="http://schemas.microsoft.com/office/drawing/2014/main" id="{1A7D97CC-8AAE-4CB5-9664-9712EF6EE50C}"/>
              </a:ext>
            </a:extLst>
          </p:cNvPr>
          <p:cNvSpPr txBox="1"/>
          <p:nvPr/>
        </p:nvSpPr>
        <p:spPr>
          <a:xfrm>
            <a:off x="3700032" y="4601066"/>
            <a:ext cx="1483774" cy="1015663"/>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Equipment is supplied and usually in a reasonable time or at least explained how long and why. </a:t>
            </a:r>
            <a:endParaRPr lang="en-US" sz="1200" dirty="0">
              <a:cs typeface="Calibri" panose="020F0502020204030204"/>
            </a:endParaRPr>
          </a:p>
        </p:txBody>
      </p:sp>
      <p:sp>
        <p:nvSpPr>
          <p:cNvPr id="26" name="TextBox 25">
            <a:extLst>
              <a:ext uri="{FF2B5EF4-FFF2-40B4-BE49-F238E27FC236}">
                <a16:creationId xmlns:a16="http://schemas.microsoft.com/office/drawing/2014/main" id="{857B1B76-2C24-4067-8DDC-2F7A162D6D3C}"/>
              </a:ext>
            </a:extLst>
          </p:cNvPr>
          <p:cNvSpPr txBox="1"/>
          <p:nvPr/>
        </p:nvSpPr>
        <p:spPr>
          <a:xfrm>
            <a:off x="7480344" y="2640406"/>
            <a:ext cx="1137920" cy="83099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OT us friendly and comes up with ideas to help </a:t>
            </a:r>
            <a:endParaRPr lang="en-US"/>
          </a:p>
        </p:txBody>
      </p:sp>
      <p:sp>
        <p:nvSpPr>
          <p:cNvPr id="27" name="TextBox 26">
            <a:extLst>
              <a:ext uri="{FF2B5EF4-FFF2-40B4-BE49-F238E27FC236}">
                <a16:creationId xmlns:a16="http://schemas.microsoft.com/office/drawing/2014/main" id="{77833F0B-A496-4D7E-81C6-60A1F9358680}"/>
              </a:ext>
            </a:extLst>
          </p:cNvPr>
          <p:cNvSpPr txBox="1"/>
          <p:nvPr/>
        </p:nvSpPr>
        <p:spPr>
          <a:xfrm>
            <a:off x="9105628" y="3619236"/>
            <a:ext cx="2514399" cy="64633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We have a good relationship with our Physiotherapist and OT and they advise what they think she needs. </a:t>
            </a:r>
            <a:endParaRPr lang="en-US" sz="1200" dirty="0">
              <a:cs typeface="Calibri" panose="020F0502020204030204"/>
            </a:endParaRPr>
          </a:p>
        </p:txBody>
      </p:sp>
      <p:sp>
        <p:nvSpPr>
          <p:cNvPr id="28" name="TextBox 27">
            <a:extLst>
              <a:ext uri="{FF2B5EF4-FFF2-40B4-BE49-F238E27FC236}">
                <a16:creationId xmlns:a16="http://schemas.microsoft.com/office/drawing/2014/main" id="{2A32CD3E-AD2D-47B5-ACEB-033943F60323}"/>
              </a:ext>
            </a:extLst>
          </p:cNvPr>
          <p:cNvSpPr txBox="1"/>
          <p:nvPr/>
        </p:nvSpPr>
        <p:spPr>
          <a:xfrm>
            <a:off x="6344313" y="3643931"/>
            <a:ext cx="2569090" cy="64633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1200"/>
              <a:t>we have an exceptional ot, it depends on an individual rather than on procedure</a:t>
            </a:r>
            <a:endParaRPr lang="en-US" sz="1200" dirty="0"/>
          </a:p>
        </p:txBody>
      </p:sp>
      <p:sp>
        <p:nvSpPr>
          <p:cNvPr id="29" name="TextBox 28">
            <a:extLst>
              <a:ext uri="{FF2B5EF4-FFF2-40B4-BE49-F238E27FC236}">
                <a16:creationId xmlns:a16="http://schemas.microsoft.com/office/drawing/2014/main" id="{B38A8F87-6695-4756-936A-31C99657A9EC}"/>
              </a:ext>
            </a:extLst>
          </p:cNvPr>
          <p:cNvSpPr txBox="1"/>
          <p:nvPr/>
        </p:nvSpPr>
        <p:spPr>
          <a:xfrm>
            <a:off x="5821680" y="4830190"/>
            <a:ext cx="2511351"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wheelchair services and DGT are fabulous</a:t>
            </a:r>
            <a:endParaRPr lang="en-US" sz="1200" dirty="0">
              <a:cs typeface="Calibri" panose="020F0502020204030204"/>
            </a:endParaRPr>
          </a:p>
        </p:txBody>
      </p:sp>
      <p:sp>
        <p:nvSpPr>
          <p:cNvPr id="30" name="TextBox 29">
            <a:extLst>
              <a:ext uri="{FF2B5EF4-FFF2-40B4-BE49-F238E27FC236}">
                <a16:creationId xmlns:a16="http://schemas.microsoft.com/office/drawing/2014/main" id="{4B3986E2-1F02-4B38-B744-AF5C0EB80DB0}"/>
              </a:ext>
            </a:extLst>
          </p:cNvPr>
          <p:cNvSpPr txBox="1"/>
          <p:nvPr/>
        </p:nvSpPr>
        <p:spPr>
          <a:xfrm>
            <a:off x="8952455" y="4592032"/>
            <a:ext cx="1483774" cy="1015663"/>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The professionals have all been fantastic, very knowledgeable, kind and caring. </a:t>
            </a:r>
            <a:endParaRPr lang="en-US" sz="1200" dirty="0">
              <a:cs typeface="Calibri" panose="020F0502020204030204"/>
            </a:endParaRPr>
          </a:p>
        </p:txBody>
      </p:sp>
      <p:sp>
        <p:nvSpPr>
          <p:cNvPr id="31" name="TextBox 30">
            <a:extLst>
              <a:ext uri="{FF2B5EF4-FFF2-40B4-BE49-F238E27FC236}">
                <a16:creationId xmlns:a16="http://schemas.microsoft.com/office/drawing/2014/main" id="{525A3607-6F1D-48C7-BD05-30FFB790B330}"/>
              </a:ext>
            </a:extLst>
          </p:cNvPr>
          <p:cNvSpPr txBox="1"/>
          <p:nvPr/>
        </p:nvSpPr>
        <p:spPr>
          <a:xfrm>
            <a:off x="3690483" y="5880695"/>
            <a:ext cx="1625526"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Great social </a:t>
            </a:r>
            <a:r>
              <a:rPr lang="en-US" sz="1200" dirty="0" err="1"/>
              <a:t>ot</a:t>
            </a:r>
            <a:r>
              <a:rPr lang="en-US" sz="1200" dirty="0"/>
              <a:t> who I can email </a:t>
            </a:r>
            <a:endParaRPr lang="en-US" sz="1200" dirty="0">
              <a:cs typeface="Calibri" panose="020F0502020204030204"/>
            </a:endParaRPr>
          </a:p>
        </p:txBody>
      </p:sp>
      <p:sp>
        <p:nvSpPr>
          <p:cNvPr id="32" name="TextBox 31">
            <a:extLst>
              <a:ext uri="{FF2B5EF4-FFF2-40B4-BE49-F238E27FC236}">
                <a16:creationId xmlns:a16="http://schemas.microsoft.com/office/drawing/2014/main" id="{E4D454FB-2900-4617-843B-02073106E730}"/>
              </a:ext>
            </a:extLst>
          </p:cNvPr>
          <p:cNvSpPr txBox="1"/>
          <p:nvPr/>
        </p:nvSpPr>
        <p:spPr>
          <a:xfrm>
            <a:off x="5821680" y="5607695"/>
            <a:ext cx="999578" cy="83099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That most can be supplied by the </a:t>
            </a:r>
            <a:r>
              <a:rPr lang="en-US" sz="1200" dirty="0" err="1"/>
              <a:t>nhs</a:t>
            </a:r>
            <a:endParaRPr lang="en-US" sz="1200" dirty="0" err="1">
              <a:cs typeface="Calibri" panose="020F0502020204030204"/>
            </a:endParaRPr>
          </a:p>
        </p:txBody>
      </p:sp>
      <p:sp>
        <p:nvSpPr>
          <p:cNvPr id="33" name="TextBox 32">
            <a:extLst>
              <a:ext uri="{FF2B5EF4-FFF2-40B4-BE49-F238E27FC236}">
                <a16:creationId xmlns:a16="http://schemas.microsoft.com/office/drawing/2014/main" id="{60D1B40A-598B-458E-BEAF-99B2F12ED9FD}"/>
              </a:ext>
            </a:extLst>
          </p:cNvPr>
          <p:cNvSpPr txBox="1"/>
          <p:nvPr/>
        </p:nvSpPr>
        <p:spPr>
          <a:xfrm>
            <a:off x="8834530" y="6065361"/>
            <a:ext cx="1101139"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GB" sz="1200" dirty="0" err="1"/>
              <a:t>Nhs</a:t>
            </a:r>
            <a:r>
              <a:rPr lang="en-GB" sz="1200" dirty="0"/>
              <a:t> provide it </a:t>
            </a:r>
          </a:p>
        </p:txBody>
      </p:sp>
      <p:sp>
        <p:nvSpPr>
          <p:cNvPr id="34" name="TextBox 33">
            <a:extLst>
              <a:ext uri="{FF2B5EF4-FFF2-40B4-BE49-F238E27FC236}">
                <a16:creationId xmlns:a16="http://schemas.microsoft.com/office/drawing/2014/main" id="{809B34E1-5E19-4FE7-A25E-8335F036C345}"/>
              </a:ext>
            </a:extLst>
          </p:cNvPr>
          <p:cNvSpPr txBox="1"/>
          <p:nvPr/>
        </p:nvSpPr>
        <p:spPr>
          <a:xfrm>
            <a:off x="7070327" y="5696029"/>
            <a:ext cx="1633058" cy="64633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Community OT &amp; Physio support what they can very well.</a:t>
            </a:r>
            <a:endParaRPr lang="en-US" sz="1200" dirty="0">
              <a:cs typeface="Calibri" panose="020F0502020204030204"/>
            </a:endParaRPr>
          </a:p>
        </p:txBody>
      </p:sp>
    </p:spTree>
    <p:extLst>
      <p:ext uri="{BB962C8B-B14F-4D97-AF65-F5344CB8AC3E}">
        <p14:creationId xmlns:p14="http://schemas.microsoft.com/office/powerpoint/2010/main" val="24591517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E0D4F-87A1-4F24-8EC0-636C052BF397}"/>
              </a:ext>
            </a:extLst>
          </p:cNvPr>
          <p:cNvSpPr>
            <a:spLocks noGrp="1"/>
          </p:cNvSpPr>
          <p:nvPr>
            <p:ph type="ctrTitle"/>
          </p:nvPr>
        </p:nvSpPr>
        <p:spPr>
          <a:xfrm>
            <a:off x="572493" y="238539"/>
            <a:ext cx="11018520" cy="1434415"/>
          </a:xfrm>
        </p:spPr>
        <p:txBody>
          <a:bodyPr vert="horz" lIns="91440" tIns="45720" rIns="91440" bIns="45720" rtlCol="0" anchor="b">
            <a:normAutofit/>
          </a:bodyPr>
          <a:lstStyle/>
          <a:p>
            <a:pPr algn="l"/>
            <a:r>
              <a:rPr lang="en-US" sz="5400" dirty="0"/>
              <a:t>What can be done to </a:t>
            </a:r>
            <a:r>
              <a:rPr lang="en-US" sz="5400" i="1" dirty="0">
                <a:solidFill>
                  <a:schemeClr val="tx2">
                    <a:lumMod val="60000"/>
                    <a:lumOff val="40000"/>
                  </a:schemeClr>
                </a:solidFill>
              </a:rPr>
              <a:t>improve? </a:t>
            </a:r>
            <a:endParaRPr lang="en-US" sz="5400" dirty="0"/>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4DA7C0-17FA-4B29-BDF6-269E74976416}"/>
              </a:ext>
            </a:extLst>
          </p:cNvPr>
          <p:cNvSpPr txBox="1"/>
          <p:nvPr/>
        </p:nvSpPr>
        <p:spPr>
          <a:xfrm>
            <a:off x="4794207" y="591111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15" name="TextBox 1">
            <a:extLst>
              <a:ext uri="{FF2B5EF4-FFF2-40B4-BE49-F238E27FC236}">
                <a16:creationId xmlns:a16="http://schemas.microsoft.com/office/drawing/2014/main" id="{84F745D9-CA01-4D61-9633-92105604768E}"/>
              </a:ext>
            </a:extLst>
          </p:cNvPr>
          <p:cNvSpPr txBox="1"/>
          <p:nvPr/>
        </p:nvSpPr>
        <p:spPr>
          <a:xfrm>
            <a:off x="3770336" y="5658590"/>
            <a:ext cx="84216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50" i="1">
              <a:cs typeface="Calibri" panose="020F0502020204030204"/>
            </a:endParaRPr>
          </a:p>
        </p:txBody>
      </p:sp>
      <p:pic>
        <p:nvPicPr>
          <p:cNvPr id="42" name="Picture 41" descr="Logo, company name&#10;&#10;Description automatically generated">
            <a:extLst>
              <a:ext uri="{FF2B5EF4-FFF2-40B4-BE49-F238E27FC236}">
                <a16:creationId xmlns:a16="http://schemas.microsoft.com/office/drawing/2014/main" id="{EA4B6D22-1014-4960-8E28-E00B23B3C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5585" y="314592"/>
            <a:ext cx="1314398" cy="1205960"/>
          </a:xfrm>
          <a:prstGeom prst="rect">
            <a:avLst/>
          </a:prstGeom>
        </p:spPr>
      </p:pic>
      <p:sp>
        <p:nvSpPr>
          <p:cNvPr id="6" name="TextBox 5">
            <a:extLst>
              <a:ext uri="{FF2B5EF4-FFF2-40B4-BE49-F238E27FC236}">
                <a16:creationId xmlns:a16="http://schemas.microsoft.com/office/drawing/2014/main" id="{BDC8A754-B862-4733-B7AA-33D8A2642A35}"/>
              </a:ext>
            </a:extLst>
          </p:cNvPr>
          <p:cNvSpPr txBox="1"/>
          <p:nvPr/>
        </p:nvSpPr>
        <p:spPr>
          <a:xfrm>
            <a:off x="306853" y="1922900"/>
            <a:ext cx="7248525" cy="2586887"/>
          </a:xfrm>
          <a:prstGeom prst="rect">
            <a:avLst/>
          </a:prstGeom>
          <a:noFill/>
        </p:spPr>
        <p:txBody>
          <a:bodyPr wrap="square" rtlCol="0">
            <a:spAutoFit/>
          </a:bodyPr>
          <a:lstStyle/>
          <a:p>
            <a:endParaRPr lang="en-GB" dirty="0"/>
          </a:p>
        </p:txBody>
      </p:sp>
      <p:sp>
        <p:nvSpPr>
          <p:cNvPr id="11" name="TextBox 10">
            <a:extLst>
              <a:ext uri="{FF2B5EF4-FFF2-40B4-BE49-F238E27FC236}">
                <a16:creationId xmlns:a16="http://schemas.microsoft.com/office/drawing/2014/main" id="{0E422C11-4BE8-48FA-A434-C8943CF71141}"/>
              </a:ext>
            </a:extLst>
          </p:cNvPr>
          <p:cNvSpPr txBox="1"/>
          <p:nvPr/>
        </p:nvSpPr>
        <p:spPr>
          <a:xfrm>
            <a:off x="572493" y="1929781"/>
            <a:ext cx="10972799" cy="369332"/>
          </a:xfrm>
          <a:prstGeom prst="rect">
            <a:avLst/>
          </a:prstGeom>
          <a:noFill/>
        </p:spPr>
        <p:txBody>
          <a:bodyPr wrap="square" lIns="91440" tIns="45720" rIns="91440" bIns="45720" rtlCol="0" anchor="t">
            <a:spAutoFit/>
          </a:bodyPr>
          <a:lstStyle/>
          <a:p>
            <a:pPr algn="just"/>
            <a:r>
              <a:rPr lang="en-US" dirty="0"/>
              <a:t>We had 34 participants provide detailed Reponses. A selection is listed below. The main themes are also provided.</a:t>
            </a:r>
            <a:endParaRPr lang="en-GB" dirty="0">
              <a:cs typeface="Calibri" panose="020F0502020204030204"/>
            </a:endParaRPr>
          </a:p>
        </p:txBody>
      </p:sp>
      <p:sp>
        <p:nvSpPr>
          <p:cNvPr id="12" name="TextBox 11">
            <a:extLst>
              <a:ext uri="{FF2B5EF4-FFF2-40B4-BE49-F238E27FC236}">
                <a16:creationId xmlns:a16="http://schemas.microsoft.com/office/drawing/2014/main" id="{19764483-6DE8-45E7-BF06-F499D40D64D9}"/>
              </a:ext>
            </a:extLst>
          </p:cNvPr>
          <p:cNvSpPr txBox="1"/>
          <p:nvPr/>
        </p:nvSpPr>
        <p:spPr>
          <a:xfrm>
            <a:off x="245531" y="2361721"/>
            <a:ext cx="2223350" cy="3293209"/>
          </a:xfrm>
          <a:prstGeom prst="rect">
            <a:avLst/>
          </a:prstGeom>
          <a:noFill/>
        </p:spPr>
        <p:txBody>
          <a:bodyPr wrap="square" lIns="91440" tIns="45720" rIns="91440" bIns="45720" rtlCol="0" anchor="t">
            <a:spAutoFit/>
          </a:bodyPr>
          <a:lstStyle/>
          <a:p>
            <a:pPr algn="just"/>
            <a:r>
              <a:rPr lang="en-US" dirty="0"/>
              <a:t>Main Themes</a:t>
            </a:r>
            <a:endParaRPr lang="en-US" sz="1400" dirty="0">
              <a:cs typeface="Calibri" panose="020F0502020204030204"/>
            </a:endParaRPr>
          </a:p>
          <a:p>
            <a:pPr marL="285750" indent="-285750" algn="just">
              <a:buFont typeface="Wingdings" panose="05000000000000000000" pitchFamily="2" charset="2"/>
              <a:buChar char="Ø"/>
            </a:pPr>
            <a:r>
              <a:rPr lang="en-US" sz="1400" dirty="0"/>
              <a:t>Efficient delivery</a:t>
            </a:r>
            <a:endParaRPr lang="en-US" sz="1400" dirty="0">
              <a:cs typeface="Calibri" panose="020F0502020204030204"/>
            </a:endParaRPr>
          </a:p>
          <a:p>
            <a:pPr marL="285750" indent="-285750" algn="just">
              <a:buFont typeface="Wingdings" panose="05000000000000000000" pitchFamily="2" charset="2"/>
              <a:buChar char="Ø"/>
            </a:pPr>
            <a:r>
              <a:rPr lang="en-US" sz="1400" dirty="0"/>
              <a:t>communication</a:t>
            </a:r>
            <a:endParaRPr lang="en-US" sz="1400" dirty="0">
              <a:cs typeface="Calibri" panose="020F0502020204030204"/>
            </a:endParaRPr>
          </a:p>
          <a:p>
            <a:pPr marL="285750" indent="-285750" algn="just">
              <a:buFont typeface="Wingdings" panose="05000000000000000000" pitchFamily="2" charset="2"/>
              <a:buChar char="Ø"/>
            </a:pPr>
            <a:r>
              <a:rPr lang="en-US" sz="1400" dirty="0"/>
              <a:t>communication</a:t>
            </a:r>
            <a:endParaRPr lang="en-US" sz="1400" dirty="0">
              <a:cs typeface="Calibri" panose="020F0502020204030204"/>
            </a:endParaRPr>
          </a:p>
          <a:p>
            <a:pPr marL="285750" indent="-285750" algn="just">
              <a:buFont typeface="Wingdings" panose="05000000000000000000" pitchFamily="2" charset="2"/>
              <a:buChar char="Ø"/>
            </a:pPr>
            <a:r>
              <a:rPr lang="en-US" sz="1400" dirty="0"/>
              <a:t>More choice</a:t>
            </a:r>
            <a:endParaRPr lang="en-US" sz="1400" dirty="0">
              <a:cs typeface="Calibri" panose="020F0502020204030204"/>
            </a:endParaRPr>
          </a:p>
          <a:p>
            <a:pPr marL="285750" indent="-285750" algn="just">
              <a:buFont typeface="Wingdings" panose="05000000000000000000" pitchFamily="2" charset="2"/>
              <a:buChar char="Ø"/>
            </a:pPr>
            <a:r>
              <a:rPr lang="en-US" sz="1400" dirty="0"/>
              <a:t>Manual handling help</a:t>
            </a:r>
            <a:endParaRPr lang="en-US" sz="1400" dirty="0">
              <a:cs typeface="Calibri" panose="020F0502020204030204"/>
            </a:endParaRPr>
          </a:p>
          <a:p>
            <a:pPr marL="285750" indent="-285750" algn="just">
              <a:buFont typeface="Wingdings" panose="05000000000000000000" pitchFamily="2" charset="2"/>
              <a:buChar char="Ø"/>
            </a:pPr>
            <a:r>
              <a:rPr lang="en-US" sz="1400" dirty="0"/>
              <a:t>Better information</a:t>
            </a:r>
            <a:endParaRPr lang="en-US" sz="1400" dirty="0">
              <a:cs typeface="Calibri" panose="020F0502020204030204"/>
            </a:endParaRPr>
          </a:p>
          <a:p>
            <a:pPr marL="285750" indent="-285750" algn="just">
              <a:buFont typeface="Wingdings" panose="05000000000000000000" pitchFamily="2" charset="2"/>
              <a:buChar char="Ø"/>
            </a:pPr>
            <a:r>
              <a:rPr lang="en-US" sz="1400" dirty="0"/>
              <a:t>Lease system </a:t>
            </a:r>
          </a:p>
          <a:p>
            <a:pPr marL="285750" indent="-285750" algn="just">
              <a:buFont typeface="Wingdings" panose="05000000000000000000" pitchFamily="2" charset="2"/>
              <a:buChar char="Ø"/>
            </a:pPr>
            <a:r>
              <a:rPr lang="en-US" sz="1400" dirty="0"/>
              <a:t>Reduce red tape</a:t>
            </a:r>
            <a:endParaRPr lang="en-US" sz="1400" dirty="0">
              <a:cs typeface="Calibri" panose="020F0502020204030204"/>
            </a:endParaRPr>
          </a:p>
          <a:p>
            <a:pPr marL="285750" indent="-285750" algn="just">
              <a:buFont typeface="Wingdings" panose="05000000000000000000" pitchFamily="2" charset="2"/>
              <a:buChar char="Ø"/>
            </a:pPr>
            <a:r>
              <a:rPr lang="en-US" sz="1400" dirty="0"/>
              <a:t>Suitability</a:t>
            </a:r>
            <a:endParaRPr lang="en-US" sz="1400" dirty="0">
              <a:cs typeface="Calibri" panose="020F0502020204030204"/>
            </a:endParaRPr>
          </a:p>
          <a:p>
            <a:pPr marL="285750" indent="-285750" algn="just">
              <a:buFont typeface="Wingdings" panose="05000000000000000000" pitchFamily="2" charset="2"/>
              <a:buChar char="Ø"/>
            </a:pPr>
            <a:r>
              <a:rPr lang="en-US" sz="1400" dirty="0"/>
              <a:t>Regular reviews </a:t>
            </a:r>
            <a:endParaRPr lang="en-US" sz="1400" dirty="0">
              <a:cs typeface="Calibri" panose="020F0502020204030204"/>
            </a:endParaRPr>
          </a:p>
          <a:p>
            <a:pPr marL="285750" indent="-285750" algn="just">
              <a:buFont typeface="Wingdings" panose="05000000000000000000" pitchFamily="2" charset="2"/>
              <a:buChar char="Ø"/>
            </a:pPr>
            <a:r>
              <a:rPr lang="en-US" sz="1400" dirty="0"/>
              <a:t>Improve wait times </a:t>
            </a:r>
            <a:endParaRPr lang="en-US" sz="1400" dirty="0">
              <a:cs typeface="Calibri" panose="020F0502020204030204"/>
            </a:endParaRPr>
          </a:p>
          <a:p>
            <a:pPr algn="just"/>
            <a:endParaRPr lang="en-US" dirty="0">
              <a:cs typeface="Calibri" panose="020F0502020204030204"/>
            </a:endParaRPr>
          </a:p>
          <a:p>
            <a:endParaRPr lang="en-GB" dirty="0"/>
          </a:p>
        </p:txBody>
      </p:sp>
      <p:sp>
        <p:nvSpPr>
          <p:cNvPr id="3" name="TextBox 2">
            <a:extLst>
              <a:ext uri="{FF2B5EF4-FFF2-40B4-BE49-F238E27FC236}">
                <a16:creationId xmlns:a16="http://schemas.microsoft.com/office/drawing/2014/main" id="{E26616B0-6664-46A7-8767-99FF76B62F1E}"/>
              </a:ext>
            </a:extLst>
          </p:cNvPr>
          <p:cNvSpPr txBox="1"/>
          <p:nvPr/>
        </p:nvSpPr>
        <p:spPr>
          <a:xfrm>
            <a:off x="2513966" y="2507342"/>
            <a:ext cx="957724" cy="138499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More efficient service from assessment to delivery of equipment </a:t>
            </a:r>
            <a:endParaRPr lang="en-US" sz="1200" dirty="0">
              <a:cs typeface="Calibri" panose="020F0502020204030204"/>
            </a:endParaRPr>
          </a:p>
        </p:txBody>
      </p:sp>
      <p:sp>
        <p:nvSpPr>
          <p:cNvPr id="4" name="TextBox 3">
            <a:extLst>
              <a:ext uri="{FF2B5EF4-FFF2-40B4-BE49-F238E27FC236}">
                <a16:creationId xmlns:a16="http://schemas.microsoft.com/office/drawing/2014/main" id="{83FD7D7E-463A-4A8E-B1A0-D86AC7AD0761}"/>
              </a:ext>
            </a:extLst>
          </p:cNvPr>
          <p:cNvSpPr txBox="1"/>
          <p:nvPr/>
        </p:nvSpPr>
        <p:spPr>
          <a:xfrm>
            <a:off x="3711390" y="2554574"/>
            <a:ext cx="1622742" cy="120032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Consider wide spectrum of disability and don’t provide just the cheapest. Also wheelchair skills </a:t>
            </a:r>
            <a:r>
              <a:rPr lang="en-US" sz="1200" dirty="0" err="1"/>
              <a:t>etc</a:t>
            </a:r>
            <a:r>
              <a:rPr lang="en-US" sz="1200" dirty="0"/>
              <a:t> are required </a:t>
            </a:r>
            <a:endParaRPr lang="en-US"/>
          </a:p>
        </p:txBody>
      </p:sp>
      <p:sp>
        <p:nvSpPr>
          <p:cNvPr id="7" name="TextBox 6">
            <a:extLst>
              <a:ext uri="{FF2B5EF4-FFF2-40B4-BE49-F238E27FC236}">
                <a16:creationId xmlns:a16="http://schemas.microsoft.com/office/drawing/2014/main" id="{9740DB8C-398E-4086-AE9F-00777D4B5E37}"/>
              </a:ext>
            </a:extLst>
          </p:cNvPr>
          <p:cNvSpPr txBox="1"/>
          <p:nvPr/>
        </p:nvSpPr>
        <p:spPr>
          <a:xfrm>
            <a:off x="10284885" y="6094666"/>
            <a:ext cx="1767839"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Better communication from equipment services </a:t>
            </a:r>
            <a:endParaRPr lang="en-US"/>
          </a:p>
        </p:txBody>
      </p:sp>
      <p:sp>
        <p:nvSpPr>
          <p:cNvPr id="8" name="TextBox 7">
            <a:extLst>
              <a:ext uri="{FF2B5EF4-FFF2-40B4-BE49-F238E27FC236}">
                <a16:creationId xmlns:a16="http://schemas.microsoft.com/office/drawing/2014/main" id="{E7CC3CB6-0CC0-49BF-B8BB-9D7038A3F3E4}"/>
              </a:ext>
            </a:extLst>
          </p:cNvPr>
          <p:cNvSpPr txBox="1"/>
          <p:nvPr/>
        </p:nvSpPr>
        <p:spPr>
          <a:xfrm>
            <a:off x="3822915" y="4956283"/>
            <a:ext cx="1364420" cy="1015663"/>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Info booklets for parents so we know who to contact and who to complain to</a:t>
            </a:r>
            <a:endParaRPr lang="en-US"/>
          </a:p>
        </p:txBody>
      </p:sp>
      <p:sp>
        <p:nvSpPr>
          <p:cNvPr id="9" name="TextBox 8">
            <a:extLst>
              <a:ext uri="{FF2B5EF4-FFF2-40B4-BE49-F238E27FC236}">
                <a16:creationId xmlns:a16="http://schemas.microsoft.com/office/drawing/2014/main" id="{F74EAB2C-2658-49F6-A058-ED86239A7EE4}"/>
              </a:ext>
            </a:extLst>
          </p:cNvPr>
          <p:cNvSpPr txBox="1"/>
          <p:nvPr/>
        </p:nvSpPr>
        <p:spPr>
          <a:xfrm>
            <a:off x="2513966" y="4008325"/>
            <a:ext cx="2617898" cy="83099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Better communication with relevant departments and more information available about the help that is out there for those that may be struggling </a:t>
            </a:r>
            <a:endParaRPr lang="en-US"/>
          </a:p>
        </p:txBody>
      </p:sp>
      <p:sp>
        <p:nvSpPr>
          <p:cNvPr id="10" name="TextBox 9">
            <a:extLst>
              <a:ext uri="{FF2B5EF4-FFF2-40B4-BE49-F238E27FC236}">
                <a16:creationId xmlns:a16="http://schemas.microsoft.com/office/drawing/2014/main" id="{68F62ED8-7440-4085-B6C5-8E68C258F6E6}"/>
              </a:ext>
            </a:extLst>
          </p:cNvPr>
          <p:cNvSpPr txBox="1"/>
          <p:nvPr/>
        </p:nvSpPr>
        <p:spPr>
          <a:xfrm>
            <a:off x="5620197" y="2553631"/>
            <a:ext cx="2650131" cy="120032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It would be great if there was a lease system, we have been buying things in the second hand market whilst these are not always in great condition, sometimes you only require them for a short time.</a:t>
            </a:r>
            <a:endParaRPr lang="en-US" sz="1200" dirty="0">
              <a:cs typeface="Calibri"/>
            </a:endParaRPr>
          </a:p>
        </p:txBody>
      </p:sp>
      <p:sp>
        <p:nvSpPr>
          <p:cNvPr id="13" name="TextBox 12">
            <a:extLst>
              <a:ext uri="{FF2B5EF4-FFF2-40B4-BE49-F238E27FC236}">
                <a16:creationId xmlns:a16="http://schemas.microsoft.com/office/drawing/2014/main" id="{EE513D81-9882-4868-A55E-80DB28BB75CC}"/>
              </a:ext>
            </a:extLst>
          </p:cNvPr>
          <p:cNvSpPr txBox="1"/>
          <p:nvPr/>
        </p:nvSpPr>
        <p:spPr>
          <a:xfrm>
            <a:off x="296415" y="5294759"/>
            <a:ext cx="3438929" cy="120032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More advice for parents on what assessments and </a:t>
            </a:r>
            <a:r>
              <a:rPr lang="en-US" sz="1200" dirty="0" err="1"/>
              <a:t>equipments</a:t>
            </a:r>
            <a:r>
              <a:rPr lang="en-US" sz="1200" dirty="0"/>
              <a:t> are available. More available OTs and PTs to be able to do the assessments needed. Regular checks to see the equipment is still working and correct for the child. Better communication between NHS services and schools/parents.</a:t>
            </a:r>
            <a:endParaRPr lang="en-US"/>
          </a:p>
        </p:txBody>
      </p:sp>
      <p:sp>
        <p:nvSpPr>
          <p:cNvPr id="14" name="TextBox 13">
            <a:extLst>
              <a:ext uri="{FF2B5EF4-FFF2-40B4-BE49-F238E27FC236}">
                <a16:creationId xmlns:a16="http://schemas.microsoft.com/office/drawing/2014/main" id="{91C14B6F-47CE-4FA4-958F-A3C58CC63719}"/>
              </a:ext>
            </a:extLst>
          </p:cNvPr>
          <p:cNvSpPr txBox="1"/>
          <p:nvPr/>
        </p:nvSpPr>
        <p:spPr>
          <a:xfrm>
            <a:off x="8759719" y="5919387"/>
            <a:ext cx="1178560" cy="83099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Keep doing what you're doing. Bless you all! </a:t>
            </a:r>
            <a:endParaRPr lang="en-GB" sz="1200" dirty="0">
              <a:cs typeface="Calibri" panose="020F0502020204030204"/>
            </a:endParaRPr>
          </a:p>
        </p:txBody>
      </p:sp>
      <p:sp>
        <p:nvSpPr>
          <p:cNvPr id="16" name="TextBox 15">
            <a:extLst>
              <a:ext uri="{FF2B5EF4-FFF2-40B4-BE49-F238E27FC236}">
                <a16:creationId xmlns:a16="http://schemas.microsoft.com/office/drawing/2014/main" id="{E578DD6F-2872-4C1C-9629-5C159A28F0C3}"/>
              </a:ext>
            </a:extLst>
          </p:cNvPr>
          <p:cNvSpPr txBox="1"/>
          <p:nvPr/>
        </p:nvSpPr>
        <p:spPr>
          <a:xfrm>
            <a:off x="5391753" y="4119606"/>
            <a:ext cx="2998425" cy="138499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For children to be provided with both a standing frame and Walker at home the same as at school. Currently my child is only allowed a standing frame at home as the </a:t>
            </a:r>
            <a:r>
              <a:rPr lang="en-US" sz="1200" dirty="0" err="1"/>
              <a:t>nhs</a:t>
            </a:r>
            <a:r>
              <a:rPr lang="en-US" sz="1200" dirty="0"/>
              <a:t> will not fund for both a standing frame and Walker at home even though she has both at school. </a:t>
            </a:r>
            <a:endParaRPr lang="en-US"/>
          </a:p>
        </p:txBody>
      </p:sp>
      <p:sp>
        <p:nvSpPr>
          <p:cNvPr id="17" name="TextBox 16">
            <a:extLst>
              <a:ext uri="{FF2B5EF4-FFF2-40B4-BE49-F238E27FC236}">
                <a16:creationId xmlns:a16="http://schemas.microsoft.com/office/drawing/2014/main" id="{72CE29B4-E1E2-4FAC-B302-308D9287DD84}"/>
              </a:ext>
            </a:extLst>
          </p:cNvPr>
          <p:cNvSpPr txBox="1"/>
          <p:nvPr/>
        </p:nvSpPr>
        <p:spPr>
          <a:xfrm>
            <a:off x="8510028" y="2251766"/>
            <a:ext cx="3439225" cy="360098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"Less red tape in accessing equipment/consumables - too many people involved. We have to contact CCN, they contact Home Loans, HL contact ECL.</a:t>
            </a:r>
            <a:endParaRPr lang="en-US"/>
          </a:p>
          <a:p>
            <a:pPr algn="just"/>
            <a:endParaRPr lang="en-US" sz="1200" dirty="0">
              <a:cs typeface="Calibri" panose="020F0502020204030204"/>
            </a:endParaRPr>
          </a:p>
          <a:p>
            <a:pPr algn="just"/>
            <a:r>
              <a:rPr lang="en-US" sz="1200" dirty="0"/>
              <a:t>Ensure equipment is suitable for individual needs, don’t use a “one size fits all approach” for example; some suction machines are better for people with Tracheostomy’s than for those that need oral suction. Likewise, </a:t>
            </a:r>
            <a:r>
              <a:rPr lang="en-US" sz="1200" dirty="0" err="1"/>
              <a:t>Nebuliser</a:t>
            </a:r>
            <a:r>
              <a:rPr lang="en-US" sz="1200" dirty="0"/>
              <a:t> machines. We were only ever offered a static machine ( that has to be plugged into mains electric), we had to “fight” for a portable version that allowed us to go out for the day!</a:t>
            </a:r>
            <a:endParaRPr lang="en-US" sz="1200" dirty="0">
              <a:cs typeface="Calibri" panose="020F0502020204030204"/>
            </a:endParaRPr>
          </a:p>
          <a:p>
            <a:pPr algn="just"/>
            <a:endParaRPr lang="en-US" sz="1200" dirty="0">
              <a:cs typeface="Calibri" panose="020F0502020204030204"/>
            </a:endParaRPr>
          </a:p>
          <a:p>
            <a:pPr algn="just"/>
            <a:r>
              <a:rPr lang="en-US" sz="1200" dirty="0"/>
              <a:t>When assessments are made about equipment supplies, take into account storage within that person’s home - we have to store equipment in a shed due to lack of space within our home as we receive 2 months worth at a time!"</a:t>
            </a:r>
            <a:endParaRPr lang="en-US" sz="1200" dirty="0">
              <a:cs typeface="Calibri" panose="020F0502020204030204"/>
            </a:endParaRPr>
          </a:p>
        </p:txBody>
      </p:sp>
      <p:sp>
        <p:nvSpPr>
          <p:cNvPr id="19" name="TextBox 18">
            <a:extLst>
              <a:ext uri="{FF2B5EF4-FFF2-40B4-BE49-F238E27FC236}">
                <a16:creationId xmlns:a16="http://schemas.microsoft.com/office/drawing/2014/main" id="{A20FBBFB-E5D2-43EE-9A1E-05CFBC39C84F}"/>
              </a:ext>
            </a:extLst>
          </p:cNvPr>
          <p:cNvSpPr txBox="1"/>
          <p:nvPr/>
        </p:nvSpPr>
        <p:spPr>
          <a:xfrm>
            <a:off x="5391753" y="5654930"/>
            <a:ext cx="3100303" cy="1015663"/>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lIns="91440" tIns="45720" rIns="91440" bIns="45720" rtlCol="0" anchor="t">
            <a:spAutoFit/>
          </a:bodyPr>
          <a:lstStyle/>
          <a:p>
            <a:pPr algn="just"/>
            <a:r>
              <a:rPr lang="en-US" sz="1200" dirty="0"/>
              <a:t>"Parents need a point of contact. Parents need to know what equipment is available for their child.</a:t>
            </a:r>
            <a:endParaRPr lang="en-US" dirty="0"/>
          </a:p>
          <a:p>
            <a:pPr algn="just"/>
            <a:r>
              <a:rPr lang="en-US" sz="1200" dirty="0"/>
              <a:t>Regular assessments are needed.</a:t>
            </a:r>
            <a:endParaRPr lang="en-US" sz="1200" dirty="0">
              <a:cs typeface="Calibri" panose="020F0502020204030204"/>
            </a:endParaRPr>
          </a:p>
          <a:p>
            <a:pPr algn="just"/>
            <a:r>
              <a:rPr lang="en-US" sz="1200" dirty="0"/>
              <a:t>Regular servicing needed."</a:t>
            </a:r>
            <a:endParaRPr lang="en-US" sz="1200" dirty="0">
              <a:cs typeface="Calibri" panose="020F0502020204030204"/>
            </a:endParaRPr>
          </a:p>
        </p:txBody>
      </p:sp>
    </p:spTree>
    <p:extLst>
      <p:ext uri="{BB962C8B-B14F-4D97-AF65-F5344CB8AC3E}">
        <p14:creationId xmlns:p14="http://schemas.microsoft.com/office/powerpoint/2010/main" val="8407749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6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66">
            <a:extLst>
              <a:ext uri="{FF2B5EF4-FFF2-40B4-BE49-F238E27FC236}">
                <a16:creationId xmlns:a16="http://schemas.microsoft.com/office/drawing/2014/main" id="{16BF4F81-CE79-4A24-860D-9959FF716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79278" y="484632"/>
            <a:ext cx="4189913" cy="5852642"/>
          </a:xfrm>
          <a:prstGeom prst="rect">
            <a:avLst/>
          </a:prstGeom>
          <a:solidFill>
            <a:schemeClr val="bg2"/>
          </a:solidFill>
          <a:ln w="127000" cap="sq" cmpd="thinThick">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A1B79A05-5BD2-4084-94EB-492BF82956E9}"/>
              </a:ext>
            </a:extLst>
          </p:cNvPr>
          <p:cNvSpPr>
            <a:spLocks noGrp="1"/>
          </p:cNvSpPr>
          <p:nvPr>
            <p:ph type="ctrTitle"/>
          </p:nvPr>
        </p:nvSpPr>
        <p:spPr>
          <a:xfrm>
            <a:off x="710391" y="681037"/>
            <a:ext cx="3008170" cy="964883"/>
          </a:xfrm>
        </p:spPr>
        <p:txBody>
          <a:bodyPr vert="horz" lIns="91440" tIns="45720" rIns="91440" bIns="45720" rtlCol="0" anchor="ctr">
            <a:normAutofit/>
          </a:bodyPr>
          <a:lstStyle/>
          <a:p>
            <a:pPr algn="l"/>
            <a:r>
              <a:rPr lang="en-US" sz="4000" dirty="0"/>
              <a:t>Disclaimer </a:t>
            </a:r>
          </a:p>
        </p:txBody>
      </p:sp>
      <p:sp>
        <p:nvSpPr>
          <p:cNvPr id="40" name="TextBox 39">
            <a:extLst>
              <a:ext uri="{FF2B5EF4-FFF2-40B4-BE49-F238E27FC236}">
                <a16:creationId xmlns:a16="http://schemas.microsoft.com/office/drawing/2014/main" id="{F218920C-3CA9-4785-90C2-1F9F713CCD3D}"/>
              </a:ext>
            </a:extLst>
          </p:cNvPr>
          <p:cNvSpPr txBox="1"/>
          <p:nvPr/>
        </p:nvSpPr>
        <p:spPr>
          <a:xfrm>
            <a:off x="710390" y="1899921"/>
            <a:ext cx="3738780" cy="4277042"/>
          </a:xfrm>
          <a:prstGeom prst="rect">
            <a:avLst/>
          </a:prstGeom>
        </p:spPr>
        <p:txBody>
          <a:bodyPr vert="horz" lIns="91440" tIns="45720" rIns="91440" bIns="45720" rtlCol="0" anchor="t">
            <a:normAutofit lnSpcReduction="10000"/>
          </a:bodyPr>
          <a:lstStyle/>
          <a:p>
            <a:pPr algn="just">
              <a:lnSpc>
                <a:spcPct val="90000"/>
              </a:lnSpc>
              <a:spcAft>
                <a:spcPts val="600"/>
              </a:spcAft>
            </a:pPr>
            <a:r>
              <a:rPr lang="en-US" sz="1600" dirty="0"/>
              <a:t>The information and comments presented in this report are the views of the survey respondents and in no way, express or implied, should be construed to represent the views of Essex Family Forum CIC. </a:t>
            </a:r>
            <a:endParaRPr lang="en-US"/>
          </a:p>
          <a:p>
            <a:pPr algn="just">
              <a:lnSpc>
                <a:spcPct val="90000"/>
              </a:lnSpc>
              <a:spcAft>
                <a:spcPts val="600"/>
              </a:spcAft>
            </a:pPr>
            <a:r>
              <a:rPr lang="en-US" sz="1600" dirty="0"/>
              <a:t>Essex Family Forum's purpose is established under the legal requirements of the Children and Families Act 2014. We therefore have a duty to faithfully relay the views and experiences of parents and carers of children and young people with SEND aged 0 – 25 years with regard to the services they use. </a:t>
            </a:r>
            <a:endParaRPr lang="en-US" sz="1600" dirty="0">
              <a:cs typeface="Calibri" panose="020F0502020204030204"/>
            </a:endParaRPr>
          </a:p>
          <a:p>
            <a:pPr algn="just">
              <a:lnSpc>
                <a:spcPct val="90000"/>
              </a:lnSpc>
              <a:spcAft>
                <a:spcPts val="600"/>
              </a:spcAft>
            </a:pPr>
            <a:r>
              <a:rPr lang="en-US" sz="1600" dirty="0"/>
              <a:t>Essex Family Forum aims to work co-productively with services to improve the users’ experiences and to </a:t>
            </a:r>
            <a:r>
              <a:rPr lang="en-US" sz="1600" dirty="0" err="1"/>
              <a:t>recognise</a:t>
            </a:r>
            <a:r>
              <a:rPr lang="en-US" sz="1600" dirty="0"/>
              <a:t> good practices. Essex Family Forum accepts no legal liability for the personal accounts, views, or opinions that survey respondents shared.</a:t>
            </a:r>
            <a:endParaRPr lang="en-US" sz="1600" dirty="0">
              <a:cs typeface="Calibri" panose="020F0502020204030204"/>
            </a:endParaRPr>
          </a:p>
          <a:p>
            <a:pPr marL="0" indent="-228600">
              <a:lnSpc>
                <a:spcPct val="90000"/>
              </a:lnSpc>
              <a:spcBef>
                <a:spcPts val="0"/>
              </a:spcBef>
              <a:spcAft>
                <a:spcPts val="600"/>
              </a:spcAft>
              <a:buFont typeface="Arial" panose="020B0604020202020204" pitchFamily="34" charset="0"/>
              <a:buChar char="•"/>
            </a:pPr>
            <a:endParaRPr lang="en-US" sz="1300" b="0" i="0" dirty="0">
              <a:effectLst/>
            </a:endParaRPr>
          </a:p>
        </p:txBody>
      </p:sp>
      <p:pic>
        <p:nvPicPr>
          <p:cNvPr id="4" name="Picture 3">
            <a:extLst>
              <a:ext uri="{FF2B5EF4-FFF2-40B4-BE49-F238E27FC236}">
                <a16:creationId xmlns:a16="http://schemas.microsoft.com/office/drawing/2014/main" id="{121E7005-E712-4CB4-A671-2FB9053089F5}"/>
              </a:ext>
            </a:extLst>
          </p:cNvPr>
          <p:cNvPicPr>
            <a:picLocks noChangeAspect="1"/>
          </p:cNvPicPr>
          <p:nvPr/>
        </p:nvPicPr>
        <p:blipFill rotWithShape="1">
          <a:blip r:embed="rId2"/>
          <a:srcRect t="1738" r="-1" b="-1"/>
          <a:stretch/>
        </p:blipFill>
        <p:spPr>
          <a:xfrm>
            <a:off x="5170507" y="484632"/>
            <a:ext cx="6542215" cy="5888736"/>
          </a:xfrm>
          <a:prstGeom prst="rect">
            <a:avLst/>
          </a:prstGeom>
        </p:spPr>
      </p:pic>
    </p:spTree>
    <p:extLst>
      <p:ext uri="{BB962C8B-B14F-4D97-AF65-F5344CB8AC3E}">
        <p14:creationId xmlns:p14="http://schemas.microsoft.com/office/powerpoint/2010/main" val="42082890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0abf664-39ce-4618-9af4-b3517539aedd" xsi:nil="true"/>
    <lcf76f155ced4ddcb4097134ff3c332f xmlns="1a92379c-827a-445c-954a-733ef097f31d">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AA0835C85EB3D44BA4B48B417824A8A" ma:contentTypeVersion="16" ma:contentTypeDescription="Create a new document." ma:contentTypeScope="" ma:versionID="a738d6891aa6765136e9e7e6b11d8bf9">
  <xsd:schema xmlns:xsd="http://www.w3.org/2001/XMLSchema" xmlns:xs="http://www.w3.org/2001/XMLSchema" xmlns:p="http://schemas.microsoft.com/office/2006/metadata/properties" xmlns:ns2="1a92379c-827a-445c-954a-733ef097f31d" xmlns:ns3="30abf664-39ce-4618-9af4-b3517539aedd" targetNamespace="http://schemas.microsoft.com/office/2006/metadata/properties" ma:root="true" ma:fieldsID="f15120958b6cb59f76bbb853a454a5c5" ns2:_="" ns3:_="">
    <xsd:import namespace="1a92379c-827a-445c-954a-733ef097f31d"/>
    <xsd:import namespace="30abf664-39ce-4618-9af4-b3517539aed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DateTaken"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92379c-827a-445c-954a-733ef097f3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a73842fc-1d44-4d72-84e7-91d1a3eec9a9"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dexed="true" ma:internalName="MediaServiceDateTake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0abf664-39ce-4618-9af4-b3517539aedd"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451fe721-d534-4576-9a9c-7cd6e889b24a}" ma:internalName="TaxCatchAll" ma:showField="CatchAllData" ma:web="30abf664-39ce-4618-9af4-b3517539aed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F50CA33-049A-4DE4-8B08-860E1BC04484}">
  <ds:schemaRefs>
    <ds:schemaRef ds:uri="http://purl.org/dc/elements/1.1/"/>
    <ds:schemaRef ds:uri="http://schemas.microsoft.com/office/2006/documentManagement/types"/>
    <ds:schemaRef ds:uri="1a92379c-827a-445c-954a-733ef097f31d"/>
    <ds:schemaRef ds:uri="http://purl.org/dc/terms/"/>
    <ds:schemaRef ds:uri="http://schemas.openxmlformats.org/package/2006/metadata/core-properties"/>
    <ds:schemaRef ds:uri="http://purl.org/dc/dcmitype/"/>
    <ds:schemaRef ds:uri="http://schemas.microsoft.com/office/infopath/2007/PartnerControls"/>
    <ds:schemaRef ds:uri="http://schemas.microsoft.com/office/2006/metadata/properties"/>
    <ds:schemaRef ds:uri="http://www.w3.org/XML/1998/namespace"/>
    <ds:schemaRef ds:uri="30abf664-39ce-4618-9af4-b3517539aedd"/>
  </ds:schemaRefs>
</ds:datastoreItem>
</file>

<file path=customXml/itemProps2.xml><?xml version="1.0" encoding="utf-8"?>
<ds:datastoreItem xmlns:ds="http://schemas.openxmlformats.org/officeDocument/2006/customXml" ds:itemID="{A7C9BB23-39B1-4590-B2A1-15D6E309C2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92379c-827a-445c-954a-733ef097f31d"/>
    <ds:schemaRef ds:uri="30abf664-39ce-4618-9af4-b3517539aed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E65F0D1-2670-43AA-8F95-6F07EE93653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636</TotalTime>
  <Words>5332</Words>
  <Application>Microsoft Office PowerPoint</Application>
  <PresentationFormat>Widescreen</PresentationFormat>
  <Paragraphs>528</Paragraphs>
  <Slides>57</Slides>
  <Notes>0</Notes>
  <HiddenSlides>0</HiddenSlides>
  <MMClips>0</MMClips>
  <ScaleCrop>false</ScaleCrop>
  <HeadingPairs>
    <vt:vector size="4" baseType="variant">
      <vt:variant>
        <vt:lpstr>Theme</vt:lpstr>
      </vt:variant>
      <vt:variant>
        <vt:i4>2</vt:i4>
      </vt:variant>
      <vt:variant>
        <vt:lpstr>Slide Titles</vt:lpstr>
      </vt:variant>
      <vt:variant>
        <vt:i4>57</vt:i4>
      </vt:variant>
    </vt:vector>
  </HeadingPairs>
  <TitlesOfParts>
    <vt:vector size="59" baseType="lpstr">
      <vt:lpstr>Office Theme</vt:lpstr>
      <vt:lpstr>Office Theme</vt:lpstr>
      <vt:lpstr>Essex SEND Joint Commissioning Equipment Survey </vt:lpstr>
      <vt:lpstr>Purpose of the Survey</vt:lpstr>
      <vt:lpstr>Consent and Participants </vt:lpstr>
      <vt:lpstr>Geographical Response </vt:lpstr>
      <vt:lpstr>Type of Support </vt:lpstr>
      <vt:lpstr>Type of Support </vt:lpstr>
      <vt:lpstr>Educational Setting</vt:lpstr>
      <vt:lpstr>Provision and Service Access</vt:lpstr>
      <vt:lpstr>Provision and Service Access</vt:lpstr>
      <vt:lpstr>Equipment Use</vt:lpstr>
      <vt:lpstr>Equipment Use</vt:lpstr>
      <vt:lpstr>Carer's Assessment</vt:lpstr>
      <vt:lpstr>Carer's Assessment</vt:lpstr>
      <vt:lpstr>Carer's Assessment</vt:lpstr>
      <vt:lpstr>Local Offer</vt:lpstr>
      <vt:lpstr>Equipment Access</vt:lpstr>
      <vt:lpstr>Equipment Access </vt:lpstr>
      <vt:lpstr>Assessment for Equipment</vt:lpstr>
      <vt:lpstr>Assessment for Equipment</vt:lpstr>
      <vt:lpstr>Assessment Views and Involvement</vt:lpstr>
      <vt:lpstr>Future Needs</vt:lpstr>
      <vt:lpstr>Future Needs</vt:lpstr>
      <vt:lpstr>Equipment Access </vt:lpstr>
      <vt:lpstr>Equipment Access </vt:lpstr>
      <vt:lpstr>Equipment Access </vt:lpstr>
      <vt:lpstr>Equipment Access </vt:lpstr>
      <vt:lpstr>Equipment Choice </vt:lpstr>
      <vt:lpstr>Equipment Wait </vt:lpstr>
      <vt:lpstr>Equipment Set Up </vt:lpstr>
      <vt:lpstr>Equipment Set Up </vt:lpstr>
      <vt:lpstr>Equipment Training </vt:lpstr>
      <vt:lpstr>Equipment Training </vt:lpstr>
      <vt:lpstr>Equipment Training </vt:lpstr>
      <vt:lpstr>Equipment Manual Handling </vt:lpstr>
      <vt:lpstr>Does The Equipment Meet Need?</vt:lpstr>
      <vt:lpstr>Does The Equipment Meet Need?</vt:lpstr>
      <vt:lpstr>Does The Equipment Meet Need?</vt:lpstr>
      <vt:lpstr>Equipment Review </vt:lpstr>
      <vt:lpstr>Equipment Review </vt:lpstr>
      <vt:lpstr>Recycled Equipment</vt:lpstr>
      <vt:lpstr>Equipment Servicing </vt:lpstr>
      <vt:lpstr>Equipment Servicing </vt:lpstr>
      <vt:lpstr>Equipment Servicing </vt:lpstr>
      <vt:lpstr>Equipment Servicing </vt:lpstr>
      <vt:lpstr>Equipment Servicing </vt:lpstr>
      <vt:lpstr>Equipment Collected </vt:lpstr>
      <vt:lpstr>Equipment in an Educational Setting </vt:lpstr>
      <vt:lpstr>Equipment in an Educational Setting </vt:lpstr>
      <vt:lpstr>Equipment in an Educational Setting </vt:lpstr>
      <vt:lpstr>Equipment in an Educational Setting </vt:lpstr>
      <vt:lpstr>Equipment in an Educational Setting </vt:lpstr>
      <vt:lpstr>Equipment Complaints</vt:lpstr>
      <vt:lpstr>Equipment Complaints</vt:lpstr>
      <vt:lpstr>What is not working well?</vt:lpstr>
      <vt:lpstr>What is working well?</vt:lpstr>
      <vt:lpstr>What can be done to improve? </vt:lpstr>
      <vt:lpstr>Disclaimer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Essex SEND Joint Commissioning Equipment Survey </dc:title>
  <dc:creator>Jo Harrison - Essex Family Forum</dc:creator>
  <cp:lastModifiedBy>Julia Brunning - Essex Family Forum</cp:lastModifiedBy>
  <cp:revision>315</cp:revision>
  <dcterms:created xsi:type="dcterms:W3CDTF">2021-07-06T09:17:46Z</dcterms:created>
  <dcterms:modified xsi:type="dcterms:W3CDTF">2026-01-12T18:25:29Z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0x010100FAA0835C85EB3D44BA4B48B417824A8A</vt:lpwstr>
  </property>
</Properties>
</file>