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handoutMasterIdLst>
    <p:handoutMasterId r:id="rId9"/>
  </p:handoutMasterIdLst>
  <p:sldIdLst>
    <p:sldId id="259" r:id="rId2"/>
    <p:sldId id="260" r:id="rId3"/>
    <p:sldId id="261" r:id="rId4"/>
    <p:sldId id="262" r:id="rId5"/>
    <p:sldId id="257" r:id="rId6"/>
    <p:sldId id="258" r:id="rId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A7ED"/>
    <a:srgbClr val="DDCCFE"/>
    <a:srgbClr val="D98DD9"/>
    <a:srgbClr val="DF87CE"/>
    <a:srgbClr val="F9D1F8"/>
    <a:srgbClr val="C23EB5"/>
    <a:srgbClr val="B988DE"/>
    <a:srgbClr val="AD7AE6"/>
    <a:srgbClr val="A76EF2"/>
    <a:srgbClr val="F3C9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824BBB-5437-4425-9BB8-9BD375EF56DC}" v="3" dt="2026-04-28T10:59:25.7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61" d="100"/>
          <a:sy n="61" d="100"/>
        </p:scale>
        <p:origin x="62" y="27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Abeyratne" userId="88a43cce50ba6840" providerId="LiveId" clId="{436EE1AD-1482-4642-B2C8-6554F19BDF81}"/>
    <pc:docChg chg="undo custSel addSld delSld modSld modNotesMaster">
      <pc:chgData name="Sarah Abeyratne" userId="88a43cce50ba6840" providerId="LiveId" clId="{436EE1AD-1482-4642-B2C8-6554F19BDF81}" dt="2026-04-29T09:52:40.833" v="8" actId="47"/>
      <pc:docMkLst>
        <pc:docMk/>
      </pc:docMkLst>
      <pc:sldChg chg="addSp delSp modSp mod">
        <pc:chgData name="Sarah Abeyratne" userId="88a43cce50ba6840" providerId="LiveId" clId="{436EE1AD-1482-4642-B2C8-6554F19BDF81}" dt="2026-04-29T09:48:54.920" v="7" actId="1076"/>
        <pc:sldMkLst>
          <pc:docMk/>
          <pc:sldMk cId="0" sldId="257"/>
        </pc:sldMkLst>
        <pc:picChg chg="add del mod">
          <ac:chgData name="Sarah Abeyratne" userId="88a43cce50ba6840" providerId="LiveId" clId="{436EE1AD-1482-4642-B2C8-6554F19BDF81}" dt="2026-04-29T09:48:54.920" v="7" actId="1076"/>
          <ac:picMkLst>
            <pc:docMk/>
            <pc:sldMk cId="0" sldId="257"/>
            <ac:picMk id="3" creationId="{00000000-0000-0000-0000-000000000000}"/>
          </ac:picMkLst>
        </pc:picChg>
      </pc:sldChg>
      <pc:sldChg chg="new del">
        <pc:chgData name="Sarah Abeyratne" userId="88a43cce50ba6840" providerId="LiveId" clId="{436EE1AD-1482-4642-B2C8-6554F19BDF81}" dt="2026-04-29T09:52:40.833" v="8" actId="47"/>
        <pc:sldMkLst>
          <pc:docMk/>
          <pc:sldMk cId="472096969" sldId="26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0E8504-B2DC-1D38-F8A8-1BFF9580A345}"/>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3F4FE99-8DE4-F09D-55D0-F85187175DF7}"/>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87E7F61E-8791-4187-A97F-7EF35D91AFE5}" type="datetimeFigureOut">
              <a:rPr lang="en-GB" smtClean="0"/>
              <a:t>28/04/2026</a:t>
            </a:fld>
            <a:endParaRPr lang="en-GB"/>
          </a:p>
        </p:txBody>
      </p:sp>
      <p:sp>
        <p:nvSpPr>
          <p:cNvPr id="4" name="Footer Placeholder 3">
            <a:extLst>
              <a:ext uri="{FF2B5EF4-FFF2-40B4-BE49-F238E27FC236}">
                <a16:creationId xmlns:a16="http://schemas.microsoft.com/office/drawing/2014/main" id="{CAD4955C-1D7D-CE27-7C77-15B32078AFD0}"/>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0244823-59AF-182D-F1D0-C33C54773930}"/>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C455D808-220B-41B3-A74D-471434BD88B0}" type="slidenum">
              <a:rPr lang="en-GB" smtClean="0"/>
              <a:t>‹#›</a:t>
            </a:fld>
            <a:endParaRPr lang="en-GB"/>
          </a:p>
        </p:txBody>
      </p:sp>
    </p:spTree>
    <p:extLst>
      <p:ext uri="{BB962C8B-B14F-4D97-AF65-F5344CB8AC3E}">
        <p14:creationId xmlns:p14="http://schemas.microsoft.com/office/powerpoint/2010/main" val="128593936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4EA1049-932B-41E3-9E5F-123D22151A2F}" type="datetimeFigureOut">
              <a:rPr lang="en-GB" smtClean="0"/>
              <a:t>28/04/2026</a:t>
            </a:fld>
            <a:endParaRPr lang="en-GB"/>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GB"/>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GB"/>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552A22F-6DB1-46B6-AA6B-24ACE33B5E93}" type="slidenum">
              <a:rPr lang="en-GB" smtClean="0"/>
              <a:t>‹#›</a:t>
            </a:fld>
            <a:endParaRPr lang="en-GB"/>
          </a:p>
        </p:txBody>
      </p:sp>
    </p:spTree>
    <p:extLst>
      <p:ext uri="{BB962C8B-B14F-4D97-AF65-F5344CB8AC3E}">
        <p14:creationId xmlns:p14="http://schemas.microsoft.com/office/powerpoint/2010/main" val="207267734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03166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63095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Are you concerned about your child / young person’s mental health?</a:t>
            </a:r>
            <a:endParaRPr dirty="0"/>
          </a:p>
          <a:p>
            <a:r>
              <a:rPr b="0" dirty="0"/>
              <a:t>No alt text provided</a:t>
            </a:r>
            <a:endParaRPr dirty="0"/>
          </a:p>
          <a:p>
            <a:endParaRPr dirty="0"/>
          </a:p>
          <a:p>
            <a:r>
              <a:rPr b="1" dirty="0"/>
              <a:t>Overall, how would you rate the mental health support your child / young person receives from their setting?</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Child/young person's age</a:t>
            </a:r>
            <a:endParaRPr dirty="0"/>
          </a:p>
          <a:p>
            <a:r>
              <a:rPr b="0" dirty="0"/>
              <a:t>No alt text provided</a:t>
            </a:r>
            <a:endParaRPr dirty="0"/>
          </a:p>
          <a:p>
            <a:endParaRPr dirty="0"/>
          </a:p>
          <a:p>
            <a:r>
              <a:rPr b="1" dirty="0"/>
              <a:t>What Educational setting does your child/young person attend?</a:t>
            </a:r>
            <a:endParaRPr dirty="0"/>
          </a:p>
          <a:p>
            <a:r>
              <a:rPr b="0" dirty="0"/>
              <a:t>No alt text provided</a:t>
            </a:r>
            <a:endParaRPr dirty="0"/>
          </a:p>
          <a:p>
            <a:endParaRPr dirty="0"/>
          </a:p>
          <a:p>
            <a:r>
              <a:rPr b="1" dirty="0"/>
              <a:t>What Area of Essex do you live in?</a:t>
            </a:r>
            <a:endParaRPr dirty="0"/>
          </a:p>
          <a:p>
            <a:r>
              <a:rPr b="0" dirty="0"/>
              <a:t>No alt text provided</a:t>
            </a:r>
            <a:endParaRPr dirty="0"/>
          </a:p>
          <a:p>
            <a:endParaRPr dirty="0"/>
          </a:p>
          <a:p>
            <a:r>
              <a:rPr b="1" dirty="0"/>
              <a:t>Child/young person’s main need they have been assessed as having</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Main source of information for mental health support?</a:t>
            </a:r>
            <a:endParaRPr dirty="0"/>
          </a:p>
          <a:p>
            <a:r>
              <a:rPr b="0" dirty="0"/>
              <a:t>No alt text provided</a:t>
            </a:r>
            <a:endParaRPr dirty="0"/>
          </a:p>
          <a:p>
            <a:endParaRPr dirty="0"/>
          </a:p>
          <a:p>
            <a:r>
              <a:rPr b="1" dirty="0"/>
              <a:t>Does your school have a Mental Health Support Team (MHST)?</a:t>
            </a:r>
            <a:endParaRPr dirty="0"/>
          </a:p>
          <a:p>
            <a:r>
              <a:rPr b="0" dirty="0"/>
              <a:t>No alt text provided</a:t>
            </a:r>
            <a:endParaRPr dirty="0"/>
          </a:p>
          <a:p>
            <a:endParaRPr dirty="0"/>
          </a:p>
          <a:p>
            <a:r>
              <a:rPr b="1" dirty="0"/>
              <a:t>Do you know who the Designated mental health lead is in your child / young persons setting?</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51FD9A5-09E6-44B7-A3A5-EF6590E7740F}"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0E0589-6A00-4349-8C05-B2B0B5273100}"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E93AD1-BB40-4B2F-84D2-213ADC3663A1}"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A2FA840-6091-4828-9ED0-D01E4F5E3279}"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2A58C-C5EE-4C8B-8947-50870C7FDF0C}" type="datetime1">
              <a:rPr lang="en-US" smtClean="0"/>
              <a:t>4/28/2026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40D3BC-E59B-44EA-8829-78B7657E7AC3}" type="datetime1">
              <a:rPr lang="en-US" smtClean="0"/>
              <a:t>4/28/2026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73A378-D7F5-4FDF-8DC7-9B188183100C}" type="datetime1">
              <a:rPr lang="en-US" smtClean="0"/>
              <a:t>4/28/2026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79B6DA-3A48-4857-94DD-B32836C793B9}"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CCB848-0073-4DD4-AF20-8EE2BC9FF334}" type="datetime1">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422E1D-48FB-4CF8-BF44-A2643200AF1D}"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ECA08D-0E8D-4835-8291-AA71F52B99BE}" type="datetime1">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2B30F6-DD8A-46A3-8610-813B18BD8265}" type="datetime1">
              <a:rPr lang="en-US" smtClean="0"/>
              <a:t>4/28/2026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c58b967e-9767-4b72-b231-6c52bbaf3f16/?pbi_source=PowerPoint"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c58b967e-9767-4b72-b231-6c52bbaf3f16/?pbi_source=PowerPoint"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C7AA42-4A87-5FE9-3DB7-C1FE8CB89BD4}"/>
              </a:ext>
            </a:extLst>
          </p:cNvPr>
          <p:cNvSpPr/>
          <p:nvPr/>
        </p:nvSpPr>
        <p:spPr>
          <a:xfrm>
            <a:off x="2067838" y="1105308"/>
            <a:ext cx="8056323" cy="4647384"/>
          </a:xfrm>
          <a:prstGeom prst="rect">
            <a:avLst/>
          </a:prstGeom>
          <a:solidFill>
            <a:schemeClr val="bg1"/>
          </a:solidFill>
          <a:ln>
            <a:solidFill>
              <a:srgbClr val="D2A7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4B833DD-B43C-4C2A-1E57-2010D3B20E6E}"/>
              </a:ext>
            </a:extLst>
          </p:cNvPr>
          <p:cNvSpPr txBox="1"/>
          <p:nvPr/>
        </p:nvSpPr>
        <p:spPr>
          <a:xfrm>
            <a:off x="2176396" y="1566952"/>
            <a:ext cx="7839205" cy="3724096"/>
          </a:xfrm>
          <a:prstGeom prst="rect">
            <a:avLst/>
          </a:prstGeom>
          <a:noFill/>
        </p:spPr>
        <p:txBody>
          <a:bodyPr wrap="square">
            <a:spAutoFit/>
          </a:bodyPr>
          <a:lstStyle/>
          <a:p>
            <a:pPr>
              <a:buNone/>
            </a:pPr>
            <a:r>
              <a:rPr lang="en-GB" sz="2000" b="1" u="sng" kern="100" dirty="0">
                <a:effectLst/>
                <a:latin typeface="Aptos" panose="020B0004020202020204" pitchFamily="34" charset="0"/>
                <a:ea typeface="Aptos" panose="020B0004020202020204" pitchFamily="34" charset="0"/>
                <a:cs typeface="Times New Roman" panose="02020603050405020304" pitchFamily="18" charset="0"/>
              </a:rPr>
              <a:t>Mental health support survey summary report</a:t>
            </a:r>
            <a:endParaRPr lang="en-GB" sz="2000" u="sng"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purpose of this survey was to identify gaps and unmet needs relating to mental health support in schools, uncover barriers to access, and gather feedback on support available both within and outside educational settings.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 total of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74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responses were collected, providing valuable insights into the lived experiences of families navigating mental health challenges within the education system.</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report presents the key findings from the survey, highlighting areas where support is lacking, current practices that contribute to unmet needs, and examples of both positive and ineffective interventions.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descr="A tree with many leaves in the center&#10;&#10;AI-generated content may be incorrect.">
            <a:extLst>
              <a:ext uri="{FF2B5EF4-FFF2-40B4-BE49-F238E27FC236}">
                <a16:creationId xmlns:a16="http://schemas.microsoft.com/office/drawing/2014/main" id="{77D410E1-0F6D-2C09-3F2B-170B3A6EF6C2}"/>
              </a:ext>
            </a:extLst>
          </p:cNvPr>
          <p:cNvPicPr>
            <a:picLocks noChangeAspect="1"/>
          </p:cNvPicPr>
          <p:nvPr/>
        </p:nvPicPr>
        <p:blipFill>
          <a:blip r:embed="rId2"/>
          <a:stretch>
            <a:fillRect/>
          </a:stretch>
        </p:blipFill>
        <p:spPr>
          <a:xfrm>
            <a:off x="10079179" y="4078"/>
            <a:ext cx="2112821" cy="2112821"/>
          </a:xfrm>
          <a:prstGeom prst="rect">
            <a:avLst/>
          </a:prstGeom>
        </p:spPr>
      </p:pic>
    </p:spTree>
    <p:extLst>
      <p:ext uri="{BB962C8B-B14F-4D97-AF65-F5344CB8AC3E}">
        <p14:creationId xmlns:p14="http://schemas.microsoft.com/office/powerpoint/2010/main" val="1181608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tree with many leaves in the center&#10;&#10;AI-generated content may be incorrect.">
            <a:extLst>
              <a:ext uri="{FF2B5EF4-FFF2-40B4-BE49-F238E27FC236}">
                <a16:creationId xmlns:a16="http://schemas.microsoft.com/office/drawing/2014/main" id="{3D42595D-7BF6-7909-1DB7-98E0C7DD0C09}"/>
              </a:ext>
            </a:extLst>
          </p:cNvPr>
          <p:cNvPicPr>
            <a:picLocks noChangeAspect="1"/>
          </p:cNvPicPr>
          <p:nvPr/>
        </p:nvPicPr>
        <p:blipFill>
          <a:blip r:embed="rId2"/>
          <a:stretch>
            <a:fillRect/>
          </a:stretch>
        </p:blipFill>
        <p:spPr>
          <a:xfrm>
            <a:off x="10079179" y="4078"/>
            <a:ext cx="2112821" cy="2112821"/>
          </a:xfrm>
          <a:prstGeom prst="rect">
            <a:avLst/>
          </a:prstGeom>
        </p:spPr>
      </p:pic>
      <p:sp>
        <p:nvSpPr>
          <p:cNvPr id="5" name="Rectangle 4">
            <a:extLst>
              <a:ext uri="{FF2B5EF4-FFF2-40B4-BE49-F238E27FC236}">
                <a16:creationId xmlns:a16="http://schemas.microsoft.com/office/drawing/2014/main" id="{8AAEA3FE-473F-F6E7-5AA1-E205E1CD00C1}"/>
              </a:ext>
            </a:extLst>
          </p:cNvPr>
          <p:cNvSpPr/>
          <p:nvPr/>
        </p:nvSpPr>
        <p:spPr>
          <a:xfrm>
            <a:off x="2067838" y="927227"/>
            <a:ext cx="8056323" cy="5408226"/>
          </a:xfrm>
          <a:prstGeom prst="rect">
            <a:avLst/>
          </a:prstGeom>
          <a:solidFill>
            <a:schemeClr val="bg1"/>
          </a:solidFill>
          <a:ln>
            <a:solidFill>
              <a:srgbClr val="D2A7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AD979EE9-C5AE-5AA4-2C31-704F677AF315}"/>
              </a:ext>
            </a:extLst>
          </p:cNvPr>
          <p:cNvSpPr txBox="1"/>
          <p:nvPr/>
        </p:nvSpPr>
        <p:spPr>
          <a:xfrm>
            <a:off x="2112820" y="1333723"/>
            <a:ext cx="8011341" cy="4801314"/>
          </a:xfrm>
          <a:prstGeom prst="rect">
            <a:avLst/>
          </a:prstGeom>
          <a:noFill/>
        </p:spPr>
        <p:txBody>
          <a:bodyPr wrap="square">
            <a:spAutoFit/>
          </a:bodyPr>
          <a:lstStyle/>
          <a:p>
            <a:pPr>
              <a:buNone/>
            </a:pPr>
            <a:r>
              <a:rPr lang="en-GB" sz="2000" b="1" u="sng" kern="100" dirty="0">
                <a:effectLst/>
                <a:latin typeface="Aptos" panose="020B0004020202020204" pitchFamily="34" charset="0"/>
                <a:ea typeface="Aptos" panose="020B0004020202020204" pitchFamily="34" charset="0"/>
                <a:cs typeface="Times New Roman" panose="02020603050405020304" pitchFamily="18" charset="0"/>
              </a:rPr>
              <a:t>Mental Health Support Available in Schools</a:t>
            </a:r>
            <a:endParaRPr lang="en-GB" sz="2000" u="sng"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Only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10 out of 65</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respondents (9 unresponsive) reported that their child's school had a Mental Health Support Team (MHST).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Only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12 out of 65</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respondents (9 unresponsive) were aware of a designated mental health lead in the school.</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Most families described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minimal or absent support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within the school setting, despite clear and ongoing needs.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Respondents reported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receiving support from staff</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such as school nurses, pastoral teams, SENCos, safeguarding leads, and counsellors, but with varying levels of engagement and depth.</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Support was often described as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reactive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rather than proactive and heavily dependent on individual staff capacity or persistence from parents.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27337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3E7E46-0E31-931C-1BB2-DA23EF4D7563}"/>
              </a:ext>
            </a:extLst>
          </p:cNvPr>
          <p:cNvSpPr/>
          <p:nvPr/>
        </p:nvSpPr>
        <p:spPr>
          <a:xfrm>
            <a:off x="2067838" y="927227"/>
            <a:ext cx="8056323" cy="5408226"/>
          </a:xfrm>
          <a:prstGeom prst="rect">
            <a:avLst/>
          </a:prstGeom>
          <a:solidFill>
            <a:schemeClr val="bg1"/>
          </a:solidFill>
          <a:ln>
            <a:solidFill>
              <a:srgbClr val="D2A7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653DDC3C-E21D-BAE7-0ACC-3FCA453658E0}"/>
              </a:ext>
            </a:extLst>
          </p:cNvPr>
          <p:cNvSpPr txBox="1"/>
          <p:nvPr/>
        </p:nvSpPr>
        <p:spPr>
          <a:xfrm>
            <a:off x="2067837" y="1320730"/>
            <a:ext cx="8011341" cy="4216539"/>
          </a:xfrm>
          <a:prstGeom prst="rect">
            <a:avLst/>
          </a:prstGeom>
          <a:noFill/>
        </p:spPr>
        <p:txBody>
          <a:bodyPr wrap="square">
            <a:spAutoFit/>
          </a:bodyPr>
          <a:lstStyle/>
          <a:p>
            <a:pPr>
              <a:buNone/>
            </a:pPr>
            <a:r>
              <a:rPr lang="en-GB" sz="2000" b="1" u="sng" kern="100" dirty="0">
                <a:effectLst/>
                <a:latin typeface="Aptos" panose="020B0004020202020204" pitchFamily="34" charset="0"/>
                <a:ea typeface="Aptos" panose="020B0004020202020204" pitchFamily="34" charset="0"/>
                <a:cs typeface="Times New Roman" panose="02020603050405020304" pitchFamily="18" charset="0"/>
              </a:rPr>
              <a:t>Access and Barriers to School-Based Mental Health Support</a:t>
            </a:r>
            <a:endParaRPr lang="en-GB" sz="2000" u="sng"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Families reported that referrals and support often require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severe escalation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such as self-harm, before interventions are considered.</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Gatekeeping practices were identified, with support being denied until a crisis point was reached.</a:t>
            </a:r>
          </a:p>
          <a:p>
            <a:pPr lvl="0">
              <a:buSzPts val="1000"/>
              <a:tabLst>
                <a:tab pos="457200" algn="l"/>
              </a:tabLst>
            </a:pP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Masking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especially among autistic children, contributed to under-recognition of mental health needs because children's internal struggles were often not visible or acknowledged.</a:t>
            </a:r>
          </a:p>
          <a:p>
            <a:pPr lvl="0">
              <a:buSzPts val="1000"/>
              <a:tabLst>
                <a:tab pos="457200" algn="l"/>
              </a:tabLst>
            </a:pP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Teacher training gaps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were reported, particularly around autism, anxiety, and sensory processing needs, leading to inconsistent support and misunderstanding of behaviours.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A tree with many leaves in the center&#10;&#10;AI-generated content may be incorrect.">
            <a:extLst>
              <a:ext uri="{FF2B5EF4-FFF2-40B4-BE49-F238E27FC236}">
                <a16:creationId xmlns:a16="http://schemas.microsoft.com/office/drawing/2014/main" id="{D8541C3A-A704-9B10-1262-86D0C36E6BD2}"/>
              </a:ext>
            </a:extLst>
          </p:cNvPr>
          <p:cNvPicPr>
            <a:picLocks noChangeAspect="1"/>
          </p:cNvPicPr>
          <p:nvPr/>
        </p:nvPicPr>
        <p:blipFill>
          <a:blip r:embed="rId3"/>
          <a:stretch>
            <a:fillRect/>
          </a:stretch>
        </p:blipFill>
        <p:spPr>
          <a:xfrm>
            <a:off x="10079179" y="4078"/>
            <a:ext cx="2112821" cy="2112821"/>
          </a:xfrm>
          <a:prstGeom prst="rect">
            <a:avLst/>
          </a:prstGeom>
        </p:spPr>
      </p:pic>
    </p:spTree>
    <p:extLst>
      <p:ext uri="{BB962C8B-B14F-4D97-AF65-F5344CB8AC3E}">
        <p14:creationId xmlns:p14="http://schemas.microsoft.com/office/powerpoint/2010/main" val="2543435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CECED3-8317-E6DF-80E3-CA72CD64313F}"/>
              </a:ext>
            </a:extLst>
          </p:cNvPr>
          <p:cNvSpPr/>
          <p:nvPr/>
        </p:nvSpPr>
        <p:spPr>
          <a:xfrm>
            <a:off x="2067838" y="927227"/>
            <a:ext cx="8056323" cy="5408226"/>
          </a:xfrm>
          <a:prstGeom prst="rect">
            <a:avLst/>
          </a:prstGeom>
          <a:solidFill>
            <a:schemeClr val="bg1"/>
          </a:solidFill>
          <a:ln>
            <a:solidFill>
              <a:srgbClr val="D2A7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D8A2356-0269-AAF3-42D2-DDC534EC53D9}"/>
              </a:ext>
            </a:extLst>
          </p:cNvPr>
          <p:cNvSpPr txBox="1"/>
          <p:nvPr/>
        </p:nvSpPr>
        <p:spPr>
          <a:xfrm>
            <a:off x="2067837" y="1165164"/>
            <a:ext cx="8011341" cy="5355312"/>
          </a:xfrm>
          <a:prstGeom prst="rect">
            <a:avLst/>
          </a:prstGeom>
          <a:noFill/>
        </p:spPr>
        <p:txBody>
          <a:bodyPr wrap="square">
            <a:spAutoFit/>
          </a:bodyPr>
          <a:lstStyle/>
          <a:p>
            <a:pPr>
              <a:buNone/>
            </a:pPr>
            <a:r>
              <a:rPr lang="en-GB" sz="2000" b="1" u="sng" kern="100" dirty="0">
                <a:effectLst/>
                <a:latin typeface="Aptos" panose="020B0004020202020204" pitchFamily="34" charset="0"/>
                <a:ea typeface="Aptos" panose="020B0004020202020204" pitchFamily="34" charset="0"/>
                <a:cs typeface="Times New Roman" panose="02020603050405020304" pitchFamily="18" charset="0"/>
              </a:rPr>
              <a:t>External Mental Health Support &amp; Signposting</a:t>
            </a:r>
            <a:endParaRPr lang="en-GB" sz="2000" u="sng"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CAMHS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was the most commonly referenced external service, but was frequently described as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unhelpful, inaccessible, or dismissive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Some children were discharged without adequate support.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GP referrals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were reported, often to explore SEN-related mental health needs or escalate cases where schools could not intervene.</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Wilderness Foundation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emerged as a standout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positive example of support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providing meaningful engagement and support where other services failed.</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Families also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accessed support through charities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and specialist services such as Barnardo’s, Kids Inspire, Autism Outreach, SENDIASS, and MAZE.</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Several respondents noted that they had to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self-research and self-refer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describing a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systemic lack of coordinated support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A tree with many leaves in the center&#10;&#10;AI-generated content may be incorrect.">
            <a:extLst>
              <a:ext uri="{FF2B5EF4-FFF2-40B4-BE49-F238E27FC236}">
                <a16:creationId xmlns:a16="http://schemas.microsoft.com/office/drawing/2014/main" id="{931E0E97-AF0C-1E38-6188-EABA7FFD5953}"/>
              </a:ext>
            </a:extLst>
          </p:cNvPr>
          <p:cNvPicPr>
            <a:picLocks noChangeAspect="1"/>
          </p:cNvPicPr>
          <p:nvPr/>
        </p:nvPicPr>
        <p:blipFill>
          <a:blip r:embed="rId3"/>
          <a:stretch>
            <a:fillRect/>
          </a:stretch>
        </p:blipFill>
        <p:spPr>
          <a:xfrm>
            <a:off x="10079179" y="4078"/>
            <a:ext cx="2112821" cy="2112821"/>
          </a:xfrm>
          <a:prstGeom prst="rect">
            <a:avLst/>
          </a:prstGeom>
        </p:spPr>
      </p:pic>
    </p:spTree>
    <p:extLst>
      <p:ext uri="{BB962C8B-B14F-4D97-AF65-F5344CB8AC3E}">
        <p14:creationId xmlns:p14="http://schemas.microsoft.com/office/powerpoint/2010/main" val="1707239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Are you concerned about your child / young person’s mental health? ,Overall, how would you rate the mental health support your child / young person receives from their setting? ,image ,Child/young person's age ,What Educational setting does your child/young person attend? ,What Area of Essex do you live in? ,Child/young person’s main need they have been assessed as having. Please refer to the notes on this slide for details">
            <a:hlinkClick r:id="rId3"/>
          </p:cNvPr>
          <p:cNvPicPr>
            <a:picLocks noChangeAspect="1"/>
          </p:cNvPicPr>
          <p:nvPr/>
        </p:nvPicPr>
        <p:blipFill>
          <a:blip r:embed="rId4"/>
          <a:stretch>
            <a:fillRect/>
          </a:stretch>
        </p:blipFill>
        <p:spPr>
          <a:xfrm>
            <a:off x="85725" y="137786"/>
            <a:ext cx="12020550" cy="6858000"/>
          </a:xfrm>
          <a:prstGeom prst="rect">
            <a:avLst/>
          </a:prstGeom>
          <a:noFill/>
        </p:spPr>
      </p:pic>
      <p:sp>
        <p:nvSpPr>
          <p:cNvPr id="4" name="Title" hidden="1"/>
          <p:cNvSpPr>
            <a:spLocks noGrp="1"/>
          </p:cNvSpPr>
          <p:nvPr>
            <p:ph type="title"/>
          </p:nvPr>
        </p:nvSpPr>
        <p:spPr/>
        <p:txBody>
          <a:bodyPr/>
          <a:lstStyle/>
          <a:p>
            <a:r>
              <a:t>Demographics/ratings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Main source of information for mental health support? ,Does your school have a Mental Health Support Team (MHST)? ,Do you know who the Designated mental health lead is in your child / young persons setting? ,image.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School support</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617</Words>
  <Application>Microsoft Office PowerPoint</Application>
  <PresentationFormat>Widescreen</PresentationFormat>
  <Paragraphs>72</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Arial</vt:lpstr>
      <vt:lpstr>Calibri</vt:lpstr>
      <vt:lpstr>Calibri Light</vt:lpstr>
      <vt:lpstr>Symbol</vt:lpstr>
      <vt:lpstr>Custom Design</vt:lpstr>
      <vt:lpstr>PowerPoint Presentation</vt:lpstr>
      <vt:lpstr>PowerPoint Presentation</vt:lpstr>
      <vt:lpstr>PowerPoint Presentation</vt:lpstr>
      <vt:lpstr>PowerPoint Presentation</vt:lpstr>
      <vt:lpstr>Demographics/ratings</vt:lpstr>
      <vt:lpstr>School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Sarah Abeyratne</cp:lastModifiedBy>
  <cp:revision>9</cp:revision>
  <cp:lastPrinted>2026-04-28T11:00:19Z</cp:lastPrinted>
  <dcterms:created xsi:type="dcterms:W3CDTF">2016-09-04T11:54:55Z</dcterms:created>
  <dcterms:modified xsi:type="dcterms:W3CDTF">2026-04-29T09:52:44Z</dcterms:modified>
</cp:coreProperties>
</file>