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276" r:id="rId6"/>
    <p:sldId id="257" r:id="rId7"/>
    <p:sldId id="258" r:id="rId8"/>
    <p:sldId id="269" r:id="rId9"/>
    <p:sldId id="270" r:id="rId10"/>
    <p:sldId id="271" r:id="rId11"/>
    <p:sldId id="259" r:id="rId12"/>
    <p:sldId id="260" r:id="rId13"/>
    <p:sldId id="261" r:id="rId14"/>
    <p:sldId id="262" r:id="rId15"/>
    <p:sldId id="263" r:id="rId16"/>
    <p:sldId id="264" r:id="rId17"/>
    <p:sldId id="277" r:id="rId18"/>
    <p:sldId id="272" r:id="rId19"/>
    <p:sldId id="273"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78" d="100"/>
          <a:sy n="78" d="100"/>
        </p:scale>
        <p:origin x="103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Abeyratne" userId="88a43cce50ba6840" providerId="LiveId" clId="{436EE1AD-1482-4642-B2C8-6554F19BDF81}"/>
    <pc:docChg chg="modSld">
      <pc:chgData name="Sarah Abeyratne" userId="88a43cce50ba6840" providerId="LiveId" clId="{436EE1AD-1482-4642-B2C8-6554F19BDF81}" dt="2026-05-22T11:29:01.527" v="0" actId="1076"/>
      <pc:docMkLst>
        <pc:docMk/>
      </pc:docMkLst>
      <pc:sldChg chg="modSp mod">
        <pc:chgData name="Sarah Abeyratne" userId="88a43cce50ba6840" providerId="LiveId" clId="{436EE1AD-1482-4642-B2C8-6554F19BDF81}" dt="2026-05-22T11:29:01.527" v="0" actId="1076"/>
        <pc:sldMkLst>
          <pc:docMk/>
          <pc:sldMk cId="4112745342" sldId="256"/>
        </pc:sldMkLst>
        <pc:spChg chg="mod">
          <ac:chgData name="Sarah Abeyratne" userId="88a43cce50ba6840" providerId="LiveId" clId="{436EE1AD-1482-4642-B2C8-6554F19BDF81}" dt="2026-05-22T11:29:01.527" v="0" actId="1076"/>
          <ac:spMkLst>
            <pc:docMk/>
            <pc:sldMk cId="4112745342" sldId="256"/>
            <ac:spMk id="3" creationId="{6D08B0D7-E71F-17F0-F0ED-1D473406FC7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6BB87E79-FA22-417C-BB8D-7F320114AA91}">
      <dgm:prSet/>
      <dgm:spPr/>
      <dgm:t>
        <a:bodyPr/>
        <a:lstStyle/>
        <a:p>
          <a:pPr rtl="0"/>
          <a:r>
            <a:rPr lang="en-US" dirty="0"/>
            <a:t>665 parent carers responded across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665 parent carers responded across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22/05/2026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2</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Been through the EHCNA within the last 12 months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Speech &amp; language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Occupational therapy</a:t>
            </a:r>
            <a:endParaRPr dirty="0"/>
          </a:p>
          <a:p>
            <a:r>
              <a:rPr b="0" dirty="0"/>
              <a:t>No alt text provided</a:t>
            </a:r>
            <a:endParaRPr dirty="0"/>
          </a:p>
          <a:p>
            <a:endParaRPr dirty="0"/>
          </a:p>
          <a:p>
            <a:r>
              <a:rPr b="1" dirty="0"/>
              <a:t>Physiotherapy</a:t>
            </a:r>
            <a:endParaRPr dirty="0"/>
          </a:p>
          <a:p>
            <a:r>
              <a:rPr b="0" dirty="0"/>
              <a:t>No alt text provided</a:t>
            </a:r>
            <a:endParaRPr dirty="0"/>
          </a:p>
          <a:p>
            <a:endParaRPr dirty="0"/>
          </a:p>
          <a:p>
            <a:r>
              <a:rPr b="1" dirty="0"/>
              <a:t>CAMHS</a:t>
            </a:r>
            <a:endParaRPr dirty="0"/>
          </a:p>
          <a:p>
            <a:r>
              <a:rPr b="0" dirty="0"/>
              <a:t>No alt text provided</a:t>
            </a:r>
            <a:endParaRPr dirty="0"/>
          </a:p>
          <a:p>
            <a:endParaRPr dirty="0"/>
          </a:p>
          <a:p>
            <a:r>
              <a:rPr b="1" dirty="0"/>
              <a:t>Community Paed</a:t>
            </a:r>
            <a:endParaRPr dirty="0"/>
          </a:p>
          <a:p>
            <a:r>
              <a:rPr b="0" dirty="0"/>
              <a:t>No alt text provided</a:t>
            </a:r>
            <a:endParaRPr dirty="0"/>
          </a:p>
          <a:p>
            <a:endParaRPr dirty="0"/>
          </a:p>
          <a:p>
            <a:r>
              <a:rPr b="1" dirty="0"/>
              <a:t>Continence Team</a:t>
            </a:r>
            <a:endParaRPr dirty="0"/>
          </a:p>
          <a:p>
            <a:r>
              <a:rPr b="0" dirty="0"/>
              <a:t>No alt text provided</a:t>
            </a:r>
            <a:endParaRPr dirty="0"/>
          </a:p>
          <a:p>
            <a:endParaRPr dirty="0"/>
          </a:p>
          <a:p>
            <a:r>
              <a:rPr b="1" dirty="0"/>
              <a:t>GP</a:t>
            </a:r>
            <a:endParaRPr dirty="0"/>
          </a:p>
          <a:p>
            <a:r>
              <a:rPr b="0" dirty="0"/>
              <a:t>No alt text provided</a:t>
            </a:r>
            <a:endParaRPr dirty="0"/>
          </a:p>
          <a:p>
            <a:endParaRPr dirty="0"/>
          </a:p>
          <a:p>
            <a:r>
              <a:rPr b="1" dirty="0"/>
              <a:t>Dentist</a:t>
            </a:r>
            <a:endParaRPr dirty="0"/>
          </a:p>
          <a:p>
            <a:r>
              <a:rPr b="0" dirty="0"/>
              <a:t>No alt text provided</a:t>
            </a:r>
            <a:endParaRPr dirty="0"/>
          </a:p>
          <a:p>
            <a:endParaRPr dirty="0"/>
          </a:p>
          <a:p>
            <a:r>
              <a:rPr b="1" dirty="0"/>
              <a:t>ND Pathways</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Been through the EHCNA within the last 12 months</a:t>
            </a:r>
            <a:endParaRPr dirty="0"/>
          </a:p>
          <a:p>
            <a:r>
              <a:rPr b="0" dirty="0"/>
              <a:t>No alt text provided</a:t>
            </a:r>
            <a:endParaRPr dirty="0"/>
          </a:p>
          <a:p>
            <a:endParaRPr dirty="0"/>
          </a:p>
          <a:p>
            <a:r>
              <a:rPr b="1" dirty="0"/>
              <a:t>My experience of the EHCP(Educational Health Care Plan): Needs assessment was positive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EHCP provision meets needs</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EHCP provision being delivered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Positive experience of AR process with SEND Operations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Positive experience of AR process with setting</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CAMHS</a:t>
            </a:r>
            <a:endParaRPr dirty="0"/>
          </a:p>
          <a:p>
            <a:r>
              <a:rPr b="0" dirty="0"/>
              <a:t>No alt text provided</a:t>
            </a:r>
            <a:endParaRPr dirty="0"/>
          </a:p>
          <a:p>
            <a:endParaRPr dirty="0"/>
          </a:p>
          <a:p>
            <a:r>
              <a:rPr b="1" dirty="0"/>
              <a:t>Community Pediatrician</a:t>
            </a:r>
            <a:endParaRPr dirty="0"/>
          </a:p>
          <a:p>
            <a:r>
              <a:rPr b="0" dirty="0"/>
              <a:t>No alt text provided</a:t>
            </a:r>
            <a:endParaRPr dirty="0"/>
          </a:p>
          <a:p>
            <a:endParaRPr dirty="0"/>
          </a:p>
          <a:p>
            <a:r>
              <a:rPr b="1" dirty="0"/>
              <a:t>Continence Team</a:t>
            </a:r>
            <a:endParaRPr dirty="0"/>
          </a:p>
          <a:p>
            <a:r>
              <a:rPr b="0" dirty="0"/>
              <a:t>No alt text provided</a:t>
            </a:r>
            <a:endParaRPr dirty="0"/>
          </a:p>
          <a:p>
            <a:endParaRPr dirty="0"/>
          </a:p>
          <a:p>
            <a:r>
              <a:rPr b="1" dirty="0"/>
              <a:t>ND Pathways</a:t>
            </a:r>
            <a:endParaRPr dirty="0"/>
          </a:p>
          <a:p>
            <a:r>
              <a:rPr b="0" dirty="0"/>
              <a:t>No alt text provided</a:t>
            </a:r>
            <a:endParaRPr dirty="0"/>
          </a:p>
          <a:p>
            <a:endParaRPr dirty="0"/>
          </a:p>
          <a:p>
            <a:r>
              <a:rPr b="1" dirty="0"/>
              <a:t>Occupational Therapy</a:t>
            </a:r>
            <a:endParaRPr dirty="0"/>
          </a:p>
          <a:p>
            <a:r>
              <a:rPr b="0" dirty="0"/>
              <a:t>No alt text provided</a:t>
            </a:r>
            <a:endParaRPr dirty="0"/>
          </a:p>
          <a:p>
            <a:endParaRPr dirty="0"/>
          </a:p>
          <a:p>
            <a:r>
              <a:rPr b="1" dirty="0"/>
              <a:t>Physiotherapy</a:t>
            </a:r>
            <a:endParaRPr dirty="0"/>
          </a:p>
          <a:p>
            <a:r>
              <a:rPr b="0" dirty="0"/>
              <a:t>No alt text provided</a:t>
            </a:r>
            <a:endParaRPr dirty="0"/>
          </a:p>
          <a:p>
            <a:endParaRPr dirty="0"/>
          </a:p>
          <a:p>
            <a:r>
              <a:rPr b="1" dirty="0"/>
              <a:t>Private Therapies</a:t>
            </a:r>
            <a:endParaRPr dirty="0"/>
          </a:p>
          <a:p>
            <a:r>
              <a:rPr b="0" dirty="0"/>
              <a:t>No alt text provided</a:t>
            </a:r>
            <a:endParaRPr dirty="0"/>
          </a:p>
          <a:p>
            <a:endParaRPr dirty="0"/>
          </a:p>
          <a:p>
            <a:r>
              <a:rPr b="1" dirty="0"/>
              <a:t>Speech Therapy</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Direct Payments</a:t>
            </a:r>
            <a:endParaRPr dirty="0"/>
          </a:p>
          <a:p>
            <a:r>
              <a:rPr b="0" dirty="0"/>
              <a:t>No alt text provided</a:t>
            </a:r>
            <a:endParaRPr dirty="0"/>
          </a:p>
          <a:p>
            <a:endParaRPr dirty="0"/>
          </a:p>
          <a:p>
            <a:r>
              <a:rPr b="1" dirty="0"/>
              <a:t>Mainstream Activities with Support</a:t>
            </a:r>
            <a:endParaRPr dirty="0"/>
          </a:p>
          <a:p>
            <a:r>
              <a:rPr b="0" dirty="0"/>
              <a:t>No alt text provided</a:t>
            </a:r>
            <a:endParaRPr dirty="0"/>
          </a:p>
          <a:p>
            <a:endParaRPr dirty="0"/>
          </a:p>
          <a:p>
            <a:r>
              <a:rPr b="1" dirty="0"/>
              <a:t>Short Breaks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Children with Disabilities Team</a:t>
            </a:r>
            <a:endParaRPr dirty="0"/>
          </a:p>
          <a:p>
            <a:r>
              <a:rPr b="0" dirty="0"/>
              <a:t>No alt text provided</a:t>
            </a:r>
            <a:endParaRPr dirty="0"/>
          </a:p>
          <a:p>
            <a:endParaRPr dirty="0"/>
          </a:p>
          <a:p>
            <a:r>
              <a:rPr b="1" dirty="0"/>
              <a:t>Family Solutions</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13</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14</a:t>
            </a:fld>
            <a:endParaRPr lang="en-GB"/>
          </a:p>
        </p:txBody>
      </p:sp>
    </p:spTree>
    <p:extLst>
      <p:ext uri="{BB962C8B-B14F-4D97-AF65-F5344CB8AC3E}">
        <p14:creationId xmlns:p14="http://schemas.microsoft.com/office/powerpoint/2010/main" val="2448861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Easy to get information on services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I would go to the following for support and advice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Local Offer Website easy to use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Feel confident needs will be met when transitioning to adulthood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Preferred method of general communication</a:t>
            </a:r>
            <a:endParaRPr dirty="0"/>
          </a:p>
          <a:p>
            <a:r>
              <a:rPr b="0" dirty="0"/>
              <a:t>No alt text provided</a:t>
            </a:r>
            <a:endParaRPr dirty="0"/>
          </a:p>
          <a:p>
            <a:endParaRPr dirty="0"/>
          </a:p>
          <a:p>
            <a:r>
              <a:rPr b="1" dirty="0"/>
              <a:t>Satisfied with child/young person's transport service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22/05/2026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22/05/2026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22/05/2026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22/05/2026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22/05/2026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D589C-C9B2-7AEE-DEF1-006848DA2FFC}"/>
              </a:ext>
            </a:extLst>
          </p:cNvPr>
          <p:cNvSpPr>
            <a:spLocks noGrp="1"/>
          </p:cNvSpPr>
          <p:nvPr>
            <p:ph type="ctrTitle"/>
          </p:nvPr>
        </p:nvSpPr>
        <p:spPr>
          <a:xfrm>
            <a:off x="2212531" y="438136"/>
            <a:ext cx="7766936" cy="1646302"/>
          </a:xfrm>
        </p:spPr>
        <p:txBody>
          <a:bodyPr/>
          <a:lstStyle/>
          <a:p>
            <a:pPr algn="ctr"/>
            <a:r>
              <a:rPr lang="en-US" dirty="0"/>
              <a:t>Family Impact Survey 2025 Overview</a:t>
            </a:r>
            <a:endParaRPr lang="en-GB" dirty="0"/>
          </a:p>
        </p:txBody>
      </p:sp>
      <p:sp>
        <p:nvSpPr>
          <p:cNvPr id="3" name="Subtitle 2">
            <a:extLst>
              <a:ext uri="{FF2B5EF4-FFF2-40B4-BE49-F238E27FC236}">
                <a16:creationId xmlns:a16="http://schemas.microsoft.com/office/drawing/2014/main" id="{6D08B0D7-E71F-17F0-F0ED-1D473406FC78}"/>
              </a:ext>
            </a:extLst>
          </p:cNvPr>
          <p:cNvSpPr>
            <a:spLocks noGrp="1"/>
          </p:cNvSpPr>
          <p:nvPr>
            <p:ph type="subTitle" idx="1"/>
          </p:nvPr>
        </p:nvSpPr>
        <p:spPr>
          <a:xfrm>
            <a:off x="1504993" y="2368184"/>
            <a:ext cx="9182011" cy="2617500"/>
          </a:xfrm>
        </p:spPr>
        <p:txBody>
          <a:bodyPr>
            <a:normAutofit/>
          </a:bodyPr>
          <a:lstStyle/>
          <a:p>
            <a:pPr algn="ctr"/>
            <a:r>
              <a:rPr lang="en-GB" dirty="0">
                <a:solidFill>
                  <a:schemeClr val="tx1"/>
                </a:solidFill>
              </a:rPr>
              <a:t>This Survey summarises feedback from 665 participants (parents, carers) about their experiences with SEND services across education, health, and social care. </a:t>
            </a:r>
          </a:p>
          <a:p>
            <a:pPr algn="ctr"/>
            <a:r>
              <a:rPr lang="en-GB" dirty="0">
                <a:solidFill>
                  <a:schemeClr val="tx1"/>
                </a:solidFill>
              </a:rPr>
              <a:t>The findings present a mixed but consistent picture: while many families experience commitment, care and good practice from individual professionals and settings. System pressures, delays and fragmentation are significantly affecting outcomes, increasing need and eroding trust.</a:t>
            </a:r>
          </a:p>
          <a:p>
            <a:pPr algn="ctr"/>
            <a:r>
              <a:rPr lang="en-GB" dirty="0">
                <a:solidFill>
                  <a:schemeClr val="tx1"/>
                </a:solidFill>
              </a:rPr>
              <a:t>This summary highlights key themes relevant to system leadership and partnership working, rather than individual service performance.</a:t>
            </a:r>
          </a:p>
        </p:txBody>
      </p:sp>
      <p:pic>
        <p:nvPicPr>
          <p:cNvPr id="7" name="Picture 6">
            <a:extLst>
              <a:ext uri="{FF2B5EF4-FFF2-40B4-BE49-F238E27FC236}">
                <a16:creationId xmlns:a16="http://schemas.microsoft.com/office/drawing/2014/main" id="{8498E9A9-0FBB-E5E2-ADC8-69CAF15F2B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11274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4139565189"/>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1094396" y="407191"/>
            <a:ext cx="728018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dirty="0">
                <a:solidFill>
                  <a:schemeClr val="accent1"/>
                </a:solidFill>
                <a:latin typeface="+mj-lt"/>
                <a:ea typeface="Calibri"/>
                <a:cs typeface="Segoe UI"/>
              </a:rPr>
              <a:t>Survey</a:t>
            </a:r>
            <a:endParaRPr lang="en-US" sz="5400">
              <a:solidFill>
                <a:schemeClr val="accent1"/>
              </a:solidFill>
              <a:latin typeface="+mj-lt"/>
              <a:ea typeface="Calibri"/>
              <a:cs typeface="Calibri"/>
            </a:endParaRPr>
          </a:p>
          <a:p>
            <a:r>
              <a:rPr lang="en-US" sz="5400" b="1" dirty="0">
                <a:solidFill>
                  <a:schemeClr val="accent1"/>
                </a:solidFill>
                <a:latin typeface="+mj-lt"/>
                <a:ea typeface="Calibri"/>
                <a:cs typeface="Segoe UI"/>
              </a:rPr>
              <a:t>Overview</a:t>
            </a:r>
            <a:r>
              <a:rPr lang="en-US" sz="5400" dirty="0">
                <a:solidFill>
                  <a:schemeClr val="accent3">
                    <a:lumMod val="76000"/>
                  </a:schemeClr>
                </a:solidFill>
                <a:latin typeface="Calibri"/>
                <a:ea typeface="Calibri"/>
                <a:cs typeface="Calibri"/>
              </a:rPr>
              <a:t>​</a:t>
            </a:r>
            <a:endParaRPr lang="en-US" sz="5400">
              <a:solidFill>
                <a:schemeClr val="accent3">
                  <a:lumMod val="76000"/>
                </a:schemeClr>
              </a:solidFill>
              <a:latin typeface="+mj-lt"/>
              <a:ea typeface="Calibri"/>
              <a:cs typeface="Calibri"/>
            </a:endParaRPr>
          </a:p>
          <a:p>
            <a:pPr algn="ctr"/>
            <a:endParaRPr lang="en-US" dirty="0">
              <a:solidFill>
                <a:srgbClr val="000000"/>
              </a:solidFill>
              <a:latin typeface="Trebuchet MS"/>
              <a:ea typeface="Calibri"/>
              <a:cs typeface="Calibri"/>
            </a:endParaRPr>
          </a:p>
        </p:txBody>
      </p:sp>
      <p:pic>
        <p:nvPicPr>
          <p:cNvPr id="17" name="Picture 16" descr="A tree with many leaves in the center&#10;&#10;AI-generated content may be incorrect.">
            <a:extLst>
              <a:ext uri="{FF2B5EF4-FFF2-40B4-BE49-F238E27FC236}">
                <a16:creationId xmlns:a16="http://schemas.microsoft.com/office/drawing/2014/main" id="{8392A361-3133-F5F7-74B1-217BA7EF5E32}"/>
              </a:ext>
            </a:extLst>
          </p:cNvPr>
          <p:cNvPicPr>
            <a:picLocks noChangeAspect="1"/>
          </p:cNvPicPr>
          <p:nvPr/>
        </p:nvPicPr>
        <p:blipFill>
          <a:blip r:embed="rId8"/>
          <a:stretch>
            <a:fillRect/>
          </a:stretch>
        </p:blipFill>
        <p:spPr>
          <a:xfrm>
            <a:off x="10340621" y="125875"/>
            <a:ext cx="1646028" cy="158851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407959"/>
            <a:ext cx="7582854" cy="801273"/>
          </a:xfrm>
        </p:spPr>
        <p:txBody>
          <a:bodyPr/>
          <a:lstStyle/>
          <a:p>
            <a:pPr algn="ctr"/>
            <a:r>
              <a:rPr lang="en-US" dirty="0"/>
              <a:t>What is working well </a:t>
            </a:r>
            <a:endParaRPr lang="en-GB"/>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1446641" y="1500973"/>
            <a:ext cx="9298718" cy="4699876"/>
          </a:xfrm>
        </p:spPr>
        <p:txBody>
          <a:bodyPr vert="horz" lIns="91440" tIns="45720" rIns="91440" bIns="45720" rtlCol="0" anchor="t">
            <a:noAutofit/>
          </a:bodyPr>
          <a:lstStyle/>
          <a:p>
            <a:pPr algn="l"/>
            <a:r>
              <a:rPr lang="en-GB" sz="1600" dirty="0">
                <a:solidFill>
                  <a:schemeClr val="tx1"/>
                </a:solidFill>
              </a:rPr>
              <a:t>Families consistently report positive experiences where support is relational, consistent and personalised. In particular:</a:t>
            </a:r>
            <a:endParaRPr lang="en-US" sz="1600">
              <a:solidFill>
                <a:schemeClr val="tx1"/>
              </a:solidFill>
            </a:endParaRPr>
          </a:p>
          <a:p>
            <a:pPr marL="457200" indent="-457200" algn="l">
              <a:buFont typeface="Arial" charset="2"/>
              <a:buChar char="•"/>
            </a:pPr>
            <a:endParaRPr lang="en-GB" sz="600" dirty="0">
              <a:solidFill>
                <a:schemeClr val="tx1"/>
              </a:solidFill>
            </a:endParaRPr>
          </a:p>
          <a:p>
            <a:pPr marL="457200" lvl="0" indent="-457200" algn="l">
              <a:buFont typeface="Arial" charset="2"/>
              <a:buChar char="•"/>
            </a:pPr>
            <a:r>
              <a:rPr lang="en-GB" sz="1600" dirty="0">
                <a:solidFill>
                  <a:schemeClr val="tx1"/>
                </a:solidFill>
              </a:rPr>
              <a:t>Individual schools, SENCOs, specialist settings and hubs that understand the child and adapt provision</a:t>
            </a:r>
            <a:endParaRPr lang="en-GB" dirty="0">
              <a:solidFill>
                <a:schemeClr val="tx1"/>
              </a:solidFill>
            </a:endParaRPr>
          </a:p>
          <a:p>
            <a:pPr marL="457200" lvl="0" indent="-457200" algn="l">
              <a:buFont typeface="Arial" charset="2"/>
              <a:buChar char="•"/>
            </a:pPr>
            <a:r>
              <a:rPr lang="en-GB" sz="1600" dirty="0">
                <a:solidFill>
                  <a:schemeClr val="tx1"/>
                </a:solidFill>
              </a:rPr>
              <a:t>Being in the right setting, described as critical to wellbeing, attendance and progress</a:t>
            </a:r>
          </a:p>
          <a:p>
            <a:pPr marL="457200" lvl="0" indent="-457200" algn="l">
              <a:buFont typeface="Arial" charset="2"/>
              <a:buChar char="•"/>
            </a:pPr>
            <a:r>
              <a:rPr lang="en-GB" sz="1600" dirty="0">
                <a:solidFill>
                  <a:schemeClr val="tx1"/>
                </a:solidFill>
              </a:rPr>
              <a:t>The role of charities, SENDIASS and parent networks, often filling gaps in statutory provision</a:t>
            </a:r>
          </a:p>
          <a:p>
            <a:pPr marL="457200" lvl="0" indent="-457200" algn="l">
              <a:buFont typeface="Arial" charset="2"/>
              <a:buChar char="•"/>
            </a:pPr>
            <a:r>
              <a:rPr lang="en-GB" sz="1600" dirty="0">
                <a:solidFill>
                  <a:schemeClr val="tx1"/>
                </a:solidFill>
              </a:rPr>
              <a:t>Individual health and social care staff who listen, communicate clearly and stay involved</a:t>
            </a:r>
          </a:p>
          <a:p>
            <a:pPr marL="457200" indent="-457200" algn="l">
              <a:buFont typeface="Arial" charset="2"/>
              <a:buChar char="•"/>
            </a:pPr>
            <a:endParaRPr lang="en-GB" sz="600" b="1" dirty="0">
              <a:solidFill>
                <a:schemeClr val="tx1"/>
              </a:solidFill>
            </a:endParaRPr>
          </a:p>
          <a:p>
            <a:pPr algn="ctr"/>
            <a:r>
              <a:rPr lang="en-GB" sz="1600" b="1" i="1" dirty="0">
                <a:solidFill>
                  <a:schemeClr val="accent2">
                    <a:lumMod val="75000"/>
                  </a:schemeClr>
                </a:solidFill>
              </a:rPr>
              <a:t>“Being in the right setting has made a huge difference in learning, safeguarding and emotional wellbeing.”</a:t>
            </a:r>
            <a:endParaRPr lang="en-GB" b="1">
              <a:solidFill>
                <a:schemeClr val="accent2">
                  <a:lumMod val="75000"/>
                </a:schemeClr>
              </a:solidFill>
            </a:endParaRPr>
          </a:p>
          <a:p>
            <a:pPr algn="ctr"/>
            <a:r>
              <a:rPr lang="en-GB" sz="1600" b="1" i="1" dirty="0">
                <a:solidFill>
                  <a:schemeClr val="accent2">
                    <a:lumMod val="75000"/>
                  </a:schemeClr>
                </a:solidFill>
              </a:rPr>
              <a:t>“Charities are a lifeline – without them I wouldn’t know where to turn.”</a:t>
            </a:r>
          </a:p>
          <a:p>
            <a:pPr algn="l"/>
            <a:endParaRPr lang="en-GB" sz="1600" dirty="0">
              <a:solidFill>
                <a:schemeClr val="tx1"/>
              </a:solidFill>
            </a:endParaRPr>
          </a:p>
          <a:p>
            <a:pPr algn="l"/>
            <a:r>
              <a:rPr lang="en-GB" sz="1600" dirty="0">
                <a:solidFill>
                  <a:schemeClr val="tx1"/>
                </a:solidFill>
              </a:rPr>
              <a:t>These examples show what is possible when </a:t>
            </a:r>
            <a:r>
              <a:rPr lang="en-GB" sz="1600" b="1" dirty="0">
                <a:solidFill>
                  <a:schemeClr val="tx1"/>
                </a:solidFill>
              </a:rPr>
              <a:t>systems work around the child rather than the </a:t>
            </a:r>
            <a:r>
              <a:rPr lang="en-GB" sz="1600" b="1">
                <a:solidFill>
                  <a:schemeClr val="tx1"/>
                </a:solidFill>
              </a:rPr>
              <a:t>process.</a:t>
            </a: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5" y="326754"/>
            <a:ext cx="7592687" cy="845520"/>
          </a:xfrm>
        </p:spPr>
        <p:txBody>
          <a:bodyPr/>
          <a:lstStyle/>
          <a:p>
            <a:pPr algn="ctr"/>
            <a:r>
              <a:rPr lang="en-US" dirty="0"/>
              <a:t>Key systemic challenges </a:t>
            </a:r>
            <a:endParaRPr lang="en-GB"/>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517670" y="1381907"/>
            <a:ext cx="9156660" cy="4866760"/>
          </a:xfrm>
        </p:spPr>
        <p:txBody>
          <a:bodyPr>
            <a:normAutofit fontScale="25000" lnSpcReduction="20000"/>
          </a:bodyPr>
          <a:lstStyle/>
          <a:p>
            <a:pPr algn="l"/>
            <a:r>
              <a:rPr lang="en-GB" sz="7200" dirty="0">
                <a:solidFill>
                  <a:schemeClr val="tx1"/>
                </a:solidFill>
              </a:rPr>
              <a:t>Alongside these positives, families report persistent system‑level issues, particularly:</a:t>
            </a:r>
            <a:endParaRPr lang="en-US" sz="7200">
              <a:solidFill>
                <a:schemeClr val="tx1"/>
              </a:solidFill>
            </a:endParaRPr>
          </a:p>
          <a:p>
            <a:pPr algn="l"/>
            <a:endParaRPr lang="en-GB" sz="600" dirty="0">
              <a:solidFill>
                <a:schemeClr val="tx1"/>
              </a:solidFill>
            </a:endParaRPr>
          </a:p>
          <a:p>
            <a:pPr marL="857250" lvl="0" indent="-857250" algn="l">
              <a:buFont typeface="Arial" charset="2"/>
              <a:buChar char="•"/>
            </a:pPr>
            <a:r>
              <a:rPr lang="en-GB" sz="7200" dirty="0">
                <a:solidFill>
                  <a:schemeClr val="tx1"/>
                </a:solidFill>
              </a:rPr>
              <a:t>Long waiting times for assessment, diagnosis, therapy and EHCP processes</a:t>
            </a:r>
          </a:p>
          <a:p>
            <a:pPr marL="857250" lvl="0" indent="-857250" algn="l">
              <a:buFont typeface="Arial" charset="2"/>
              <a:buChar char="•"/>
            </a:pPr>
            <a:r>
              <a:rPr lang="en-GB" sz="7200" dirty="0">
                <a:solidFill>
                  <a:schemeClr val="tx1"/>
                </a:solidFill>
              </a:rPr>
              <a:t>Poor communication and lack of continuity, with families often chasing updates</a:t>
            </a:r>
          </a:p>
          <a:p>
            <a:pPr marL="857250" lvl="0" indent="-857250" algn="l">
              <a:buFont typeface="Arial" charset="2"/>
              <a:buChar char="•"/>
            </a:pPr>
            <a:r>
              <a:rPr lang="en-GB" sz="7200" dirty="0">
                <a:solidFill>
                  <a:schemeClr val="tx1"/>
                </a:solidFill>
              </a:rPr>
              <a:t>EHCP processes experienced as adversarial, complex and emotionally draining</a:t>
            </a:r>
          </a:p>
          <a:p>
            <a:pPr marL="857250" lvl="0" indent="-857250" algn="l">
              <a:buFont typeface="Arial" charset="2"/>
              <a:buChar char="•"/>
            </a:pPr>
            <a:r>
              <a:rPr lang="en-GB" sz="7200" dirty="0">
                <a:solidFill>
                  <a:schemeClr val="tx1"/>
                </a:solidFill>
              </a:rPr>
              <a:t>Provision written into plans not consistently delivered</a:t>
            </a:r>
          </a:p>
          <a:p>
            <a:pPr marL="857250" lvl="0" indent="-857250" algn="l">
              <a:buFont typeface="Arial" charset="2"/>
              <a:buChar char="•"/>
            </a:pPr>
            <a:r>
              <a:rPr lang="en-GB" sz="7200" dirty="0">
                <a:solidFill>
                  <a:schemeClr val="tx1"/>
                </a:solidFill>
              </a:rPr>
              <a:t>Families required to appeal, escalate or go to tribunal to access statutory entitlements</a:t>
            </a:r>
          </a:p>
          <a:p>
            <a:pPr marL="857250" indent="-857250" algn="l">
              <a:buFont typeface="Arial" charset="2"/>
              <a:buChar char="•"/>
            </a:pPr>
            <a:endParaRPr lang="en-GB" sz="800" dirty="0">
              <a:solidFill>
                <a:schemeClr val="tx1"/>
              </a:solidFill>
            </a:endParaRPr>
          </a:p>
          <a:p>
            <a:pPr algn="ctr"/>
            <a:r>
              <a:rPr lang="en-GB" sz="7200" i="1" dirty="0">
                <a:solidFill>
                  <a:schemeClr val="accent2">
                    <a:lumMod val="75000"/>
                  </a:schemeClr>
                </a:solidFill>
              </a:rPr>
              <a:t>“It shouldn’t take a tribunal for the law to be followed.”</a:t>
            </a:r>
          </a:p>
          <a:p>
            <a:pPr algn="ctr"/>
            <a:r>
              <a:rPr lang="en-GB" sz="7200" i="1" dirty="0">
                <a:solidFill>
                  <a:schemeClr val="accent2">
                    <a:lumMod val="75000"/>
                  </a:schemeClr>
                </a:solidFill>
              </a:rPr>
              <a:t>“Everything feels like a constant fight, and it’s exhausting.”</a:t>
            </a:r>
          </a:p>
          <a:p>
            <a:pPr algn="ctr"/>
            <a:endParaRPr lang="en-GB" sz="4000" i="1" dirty="0">
              <a:solidFill>
                <a:schemeClr val="tx1"/>
              </a:solidFill>
            </a:endParaRPr>
          </a:p>
          <a:p>
            <a:pPr algn="l"/>
            <a:r>
              <a:rPr lang="en-GB" sz="7200" b="1" dirty="0">
                <a:solidFill>
                  <a:schemeClr val="tx1"/>
                </a:solidFill>
              </a:rPr>
              <a:t>These pressures are described as escalating need rather than managing it early.</a:t>
            </a:r>
          </a:p>
          <a:p>
            <a:endParaRPr lang="en-GB" dirty="0"/>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Been through the EHCNA within the last 12 months ,textbox ,Health ,image ,Education ,SEND Team ,Social Care ,textbox ,Speech &amp; language ,Education ,SEND Team ,Social Care ,textbox ,Occupational therapy ,Physiotherapy ,CAMHS ,Community Paed ,Continence Team ,GP ,Dentist ,ND Pathways. Please refer to the notes on this slide for details">
            <a:hlinkClick r:id="rId3"/>
          </p:cNvPr>
          <p:cNvPicPr>
            <a:picLocks noChangeAspect="1"/>
          </p:cNvPicPr>
          <p:nvPr/>
        </p:nvPicPr>
        <p:blipFill>
          <a:blip r:embed="rId4"/>
          <a:stretch>
            <a:fillRect/>
          </a:stretch>
        </p:blipFill>
        <p:spPr>
          <a:xfrm>
            <a:off x="2123919" y="1917179"/>
            <a:ext cx="8260575" cy="4700740"/>
          </a:xfrm>
          <a:prstGeom prst="rect">
            <a:avLst/>
          </a:prstGeom>
          <a:noFill/>
        </p:spPr>
      </p:pic>
      <p:sp>
        <p:nvSpPr>
          <p:cNvPr id="4" name="Title" hidden="1"/>
          <p:cNvSpPr>
            <a:spLocks noGrp="1"/>
          </p:cNvSpPr>
          <p:nvPr>
            <p:ph type="title"/>
          </p:nvPr>
        </p:nvSpPr>
        <p:spPr/>
        <p:txBody>
          <a:bodyPr/>
          <a:lstStyle/>
          <a:p>
            <a:r>
              <a:t> Identifying Needs</a:t>
            </a:r>
          </a:p>
        </p:txBody>
      </p:sp>
      <p:sp>
        <p:nvSpPr>
          <p:cNvPr id="2" name="TextBox 1">
            <a:extLst>
              <a:ext uri="{FF2B5EF4-FFF2-40B4-BE49-F238E27FC236}">
                <a16:creationId xmlns:a16="http://schemas.microsoft.com/office/drawing/2014/main" id="{BEE592D2-D196-45E1-8A0A-F144981C50E3}"/>
              </a:ext>
            </a:extLst>
          </p:cNvPr>
          <p:cNvSpPr txBox="1"/>
          <p:nvPr/>
        </p:nvSpPr>
        <p:spPr>
          <a:xfrm>
            <a:off x="867497" y="255253"/>
            <a:ext cx="10779760" cy="1477328"/>
          </a:xfrm>
          <a:prstGeom prst="rect">
            <a:avLst/>
          </a:prstGeom>
          <a:noFill/>
        </p:spPr>
        <p:txBody>
          <a:bodyPr wrap="square" lIns="91440" tIns="45720" rIns="91440" bIns="45720" rtlCol="0" anchor="t">
            <a:spAutoFit/>
          </a:bodyPr>
          <a:lstStyle/>
          <a:p>
            <a:r>
              <a:rPr lang="en-US" b="1" dirty="0">
                <a:solidFill>
                  <a:schemeClr val="accent1"/>
                </a:solidFill>
              </a:rPr>
              <a:t>Identifying Needs</a:t>
            </a:r>
          </a:p>
          <a:p>
            <a:r>
              <a:rPr lang="en-US"/>
              <a:t>The majority of</a:t>
            </a:r>
            <a:r>
              <a:rPr lang="en-US" dirty="0"/>
              <a:t> families felt their views were taken into account</a:t>
            </a:r>
          </a:p>
          <a:p>
            <a:endParaRPr lang="en-US" dirty="0"/>
          </a:p>
          <a:p>
            <a:r>
              <a:rPr lang="en-US" dirty="0"/>
              <a:t>They also felt their needs were understood by the various teams. However, this does not seem to translate in the provision within EHCPs and needs being met (see data below). </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Been through the EHCNA within the last 12 months ,My experience of the EHCP(Educational Health Care Plan): Needs assessment was positive ,textbox ,EHCP provision meets needs ,image ,EHCP provision being delivered ,textbox ,Positive experience of AR process with SEND Operations ,textbox ,Positive experience of AR process with setting ,textbox. Please refer to the notes on this slide for details">
            <a:hlinkClick r:id="rId3"/>
          </p:cNvPr>
          <p:cNvPicPr>
            <a:picLocks noChangeAspect="1"/>
          </p:cNvPicPr>
          <p:nvPr/>
        </p:nvPicPr>
        <p:blipFill>
          <a:blip r:embed="rId4"/>
          <a:stretch>
            <a:fillRect/>
          </a:stretch>
        </p:blipFill>
        <p:spPr>
          <a:xfrm>
            <a:off x="1701452" y="1598022"/>
            <a:ext cx="8779770" cy="5009457"/>
          </a:xfrm>
          <a:prstGeom prst="rect">
            <a:avLst/>
          </a:prstGeom>
          <a:noFill/>
        </p:spPr>
      </p:pic>
      <p:sp>
        <p:nvSpPr>
          <p:cNvPr id="4" name="Title" hidden="1"/>
          <p:cNvSpPr>
            <a:spLocks noGrp="1"/>
          </p:cNvSpPr>
          <p:nvPr>
            <p:ph type="title"/>
          </p:nvPr>
        </p:nvSpPr>
        <p:spPr/>
        <p:txBody>
          <a:bodyPr/>
          <a:lstStyle/>
          <a:p>
            <a:r>
              <a:t>EHCP process</a:t>
            </a:r>
          </a:p>
        </p:txBody>
      </p:sp>
      <p:sp>
        <p:nvSpPr>
          <p:cNvPr id="2" name="TextBox 1">
            <a:extLst>
              <a:ext uri="{FF2B5EF4-FFF2-40B4-BE49-F238E27FC236}">
                <a16:creationId xmlns:a16="http://schemas.microsoft.com/office/drawing/2014/main" id="{EEFDB499-7B18-8133-9F86-FFCB522DD891}"/>
              </a:ext>
            </a:extLst>
          </p:cNvPr>
          <p:cNvSpPr txBox="1"/>
          <p:nvPr/>
        </p:nvSpPr>
        <p:spPr>
          <a:xfrm>
            <a:off x="730407" y="298119"/>
            <a:ext cx="10328148" cy="1200329"/>
          </a:xfrm>
          <a:prstGeom prst="rect">
            <a:avLst/>
          </a:prstGeom>
          <a:noFill/>
        </p:spPr>
        <p:txBody>
          <a:bodyPr wrap="none" lIns="91440" tIns="45720" rIns="91440" bIns="45720" rtlCol="0" anchor="t">
            <a:spAutoFit/>
          </a:bodyPr>
          <a:lstStyle/>
          <a:p>
            <a:r>
              <a:rPr lang="en-US" b="1">
                <a:solidFill>
                  <a:schemeClr val="accent1"/>
                </a:solidFill>
              </a:rPr>
              <a:t>EHCP/Annual Review Process</a:t>
            </a:r>
          </a:p>
          <a:p>
            <a:r>
              <a:rPr lang="en-US" dirty="0"/>
              <a:t>The majority of families reported a poor experience of the EHCNA process</a:t>
            </a:r>
            <a:endParaRPr lang="en-US"/>
          </a:p>
          <a:p>
            <a:endParaRPr lang="en-US" dirty="0"/>
          </a:p>
          <a:p>
            <a:r>
              <a:rPr lang="en-US" dirty="0"/>
              <a:t>Less than 50% of </a:t>
            </a:r>
            <a:r>
              <a:rPr lang="en-US" dirty="0" err="1"/>
              <a:t>respondants</a:t>
            </a:r>
            <a:r>
              <a:rPr lang="en-US" dirty="0"/>
              <a:t> felt the EHCP provision met their CYP needs or was being delivered.</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Social Care ,CAMHS ,Community Pediatrician ,Continence Team ,ND Pathways ,Occupational Therapy ,Physiotherapy ,Private Therapies ,Speech Therapy ,textbox ,Direct Payments ,Mainstream Activities with Support ,Short Breaks ,textbox ,Children with Disabilities Team ,Family Solutions. Please refer to the notes on this slide for details">
            <a:hlinkClick r:id="rId3"/>
          </p:cNvPr>
          <p:cNvPicPr>
            <a:picLocks noChangeAspect="1"/>
          </p:cNvPicPr>
          <p:nvPr/>
        </p:nvPicPr>
        <p:blipFill>
          <a:blip r:embed="rId4"/>
          <a:stretch>
            <a:fillRect/>
          </a:stretch>
        </p:blipFill>
        <p:spPr>
          <a:xfrm>
            <a:off x="264090" y="125260"/>
            <a:ext cx="11665646" cy="6617918"/>
          </a:xfrm>
          <a:prstGeom prst="rect">
            <a:avLst/>
          </a:prstGeom>
          <a:noFill/>
        </p:spPr>
      </p:pic>
      <p:sp>
        <p:nvSpPr>
          <p:cNvPr id="4" name="Title" hidden="1"/>
          <p:cNvSpPr>
            <a:spLocks noGrp="1"/>
          </p:cNvSpPr>
          <p:nvPr>
            <p:ph type="title"/>
          </p:nvPr>
        </p:nvSpPr>
        <p:spPr/>
        <p:txBody>
          <a:bodyPr/>
          <a:lstStyle/>
          <a:p>
            <a:r>
              <a:t>Meeting needs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62F00C-00F9-AD2A-A8A9-0A0E86BC1548}"/>
              </a:ext>
            </a:extLst>
          </p:cNvPr>
          <p:cNvSpPr>
            <a:spLocks noGrp="1"/>
          </p:cNvSpPr>
          <p:nvPr>
            <p:ph type="subTitle" idx="1"/>
          </p:nvPr>
        </p:nvSpPr>
        <p:spPr>
          <a:xfrm>
            <a:off x="1608166" y="2089624"/>
            <a:ext cx="9445394" cy="4237704"/>
          </a:xfrm>
        </p:spPr>
        <p:txBody>
          <a:bodyPr>
            <a:normAutofit lnSpcReduction="10000"/>
          </a:bodyPr>
          <a:lstStyle/>
          <a:p>
            <a:pPr algn="l"/>
            <a:r>
              <a:rPr lang="en-GB" dirty="0">
                <a:solidFill>
                  <a:schemeClr val="tx1"/>
                </a:solidFill>
              </a:rPr>
              <a:t>Health services – particularly CAMHS and neurodevelopmental pathways – are frequently referenced as a point of strain:</a:t>
            </a:r>
            <a:endParaRPr lang="en-US">
              <a:solidFill>
                <a:schemeClr val="tx1"/>
              </a:solidFill>
            </a:endParaRPr>
          </a:p>
          <a:p>
            <a:pPr marL="285750" lvl="0" indent="-285750" algn="l">
              <a:buFont typeface="Arial" charset="2"/>
              <a:buChar char="•"/>
            </a:pPr>
            <a:r>
              <a:rPr lang="en-GB" dirty="0">
                <a:solidFill>
                  <a:schemeClr val="tx1"/>
                </a:solidFill>
              </a:rPr>
              <a:t>Difficulty accessing support before crisis</a:t>
            </a:r>
          </a:p>
          <a:p>
            <a:pPr marL="285750" lvl="0" indent="-285750" algn="l">
              <a:buFont typeface="Arial" charset="2"/>
              <a:buChar char="•"/>
            </a:pPr>
            <a:r>
              <a:rPr lang="en-GB" dirty="0">
                <a:solidFill>
                  <a:schemeClr val="tx1"/>
                </a:solidFill>
              </a:rPr>
              <a:t>Limited post‑diagnosis interventions</a:t>
            </a:r>
          </a:p>
          <a:p>
            <a:pPr marL="285750" indent="-285750" algn="l">
              <a:buFont typeface="Arial" charset="2"/>
              <a:buChar char="•"/>
            </a:pPr>
            <a:r>
              <a:rPr lang="en-GB" dirty="0">
                <a:solidFill>
                  <a:schemeClr val="tx1"/>
                </a:solidFill>
              </a:rPr>
              <a:t>Families turning to private services due to long waits, creating </a:t>
            </a:r>
            <a:r>
              <a:rPr lang="en-GB">
                <a:solidFill>
                  <a:schemeClr val="tx1"/>
                </a:solidFill>
              </a:rPr>
              <a:t>inequality based on income</a:t>
            </a:r>
          </a:p>
          <a:p>
            <a:pPr marL="285750" lvl="0" indent="-285750" algn="l">
              <a:buFont typeface="Arial" charset="2"/>
              <a:buChar char="•"/>
            </a:pPr>
            <a:r>
              <a:rPr lang="en-GB">
                <a:solidFill>
                  <a:schemeClr val="tx1"/>
                </a:solidFill>
              </a:rPr>
              <a:t>Lack of joined‑up working with education during periods of distress</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“We got the diagnosis, then we were left on our own.”</a:t>
            </a:r>
          </a:p>
          <a:p>
            <a:pPr algn="ctr"/>
            <a:r>
              <a:rPr lang="en-GB" b="1" i="1" dirty="0">
                <a:solidFill>
                  <a:schemeClr val="accent2">
                    <a:lumMod val="75000"/>
                  </a:schemeClr>
                </a:solidFill>
              </a:rPr>
              <a:t>“CAMHS only stepped in once we reached breaking point.”</a:t>
            </a:r>
            <a:endParaRPr lang="en-GB" b="1" dirty="0">
              <a:solidFill>
                <a:schemeClr val="accent2">
                  <a:lumMod val="75000"/>
                </a:schemeClr>
              </a:solidFill>
            </a:endParaRPr>
          </a:p>
          <a:p>
            <a:pPr algn="l"/>
            <a:endParaRPr lang="en-GB" sz="800" i="1" dirty="0">
              <a:solidFill>
                <a:schemeClr val="accent2">
                  <a:lumMod val="75000"/>
                </a:schemeClr>
              </a:solidFill>
            </a:endParaRPr>
          </a:p>
          <a:p>
            <a:pPr algn="l"/>
            <a:r>
              <a:rPr lang="en-GB" b="1" dirty="0">
                <a:solidFill>
                  <a:schemeClr val="tx1"/>
                </a:solidFill>
              </a:rPr>
              <a:t>This has significant implications for prevention, school attendance and family resilience.</a:t>
            </a:r>
          </a:p>
          <a:p>
            <a:endParaRPr lang="en-GB" dirty="0"/>
          </a:p>
        </p:txBody>
      </p:sp>
      <p:sp>
        <p:nvSpPr>
          <p:cNvPr id="4" name="Title 1">
            <a:extLst>
              <a:ext uri="{FF2B5EF4-FFF2-40B4-BE49-F238E27FC236}">
                <a16:creationId xmlns:a16="http://schemas.microsoft.com/office/drawing/2014/main" id="{B3EA57B0-D53D-CA4C-4C63-82DD87B6D9FD}"/>
              </a:ext>
            </a:extLst>
          </p:cNvPr>
          <p:cNvSpPr>
            <a:spLocks noGrp="1"/>
          </p:cNvSpPr>
          <p:nvPr>
            <p:ph type="ctrTitle"/>
          </p:nvPr>
        </p:nvSpPr>
        <p:spPr>
          <a:xfrm>
            <a:off x="1293606" y="460635"/>
            <a:ext cx="9604787" cy="1406423"/>
          </a:xfrm>
        </p:spPr>
        <p:txBody>
          <a:bodyPr>
            <a:noAutofit/>
          </a:bodyPr>
          <a:lstStyle/>
          <a:p>
            <a:pPr algn="ctr"/>
            <a:r>
              <a:rPr lang="en-US" dirty="0"/>
              <a:t>Health and Mental Health Themes</a:t>
            </a:r>
            <a:endParaRPr lang="en-GB"/>
          </a:p>
        </p:txBody>
      </p:sp>
      <p:pic>
        <p:nvPicPr>
          <p:cNvPr id="2" name="Picture 1">
            <a:extLst>
              <a:ext uri="{FF2B5EF4-FFF2-40B4-BE49-F238E27FC236}">
                <a16:creationId xmlns:a16="http://schemas.microsoft.com/office/drawing/2014/main" id="{E8FBF756-7758-3A6E-0342-14F2292814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9787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24BCB-6C84-0C40-6304-8D26155636C2}"/>
              </a:ext>
            </a:extLst>
          </p:cNvPr>
          <p:cNvSpPr>
            <a:spLocks noGrp="1"/>
          </p:cNvSpPr>
          <p:nvPr>
            <p:ph type="ctrTitle"/>
          </p:nvPr>
        </p:nvSpPr>
        <p:spPr>
          <a:xfrm>
            <a:off x="1158258" y="733533"/>
            <a:ext cx="9885922" cy="621836"/>
          </a:xfrm>
        </p:spPr>
        <p:txBody>
          <a:bodyPr/>
          <a:lstStyle/>
          <a:p>
            <a:pPr algn="ctr"/>
            <a:r>
              <a:rPr lang="en-US" dirty="0"/>
              <a:t>Education and Transitions </a:t>
            </a:r>
            <a:endParaRPr lang="en-GB"/>
          </a:p>
        </p:txBody>
      </p:sp>
      <p:sp>
        <p:nvSpPr>
          <p:cNvPr id="3" name="Subtitle 2">
            <a:extLst>
              <a:ext uri="{FF2B5EF4-FFF2-40B4-BE49-F238E27FC236}">
                <a16:creationId xmlns:a16="http://schemas.microsoft.com/office/drawing/2014/main" id="{B5E5F0A8-8D23-4BC2-5A30-BD242330C3D4}"/>
              </a:ext>
            </a:extLst>
          </p:cNvPr>
          <p:cNvSpPr>
            <a:spLocks noGrp="1"/>
          </p:cNvSpPr>
          <p:nvPr>
            <p:ph type="subTitle" idx="1"/>
          </p:nvPr>
        </p:nvSpPr>
        <p:spPr>
          <a:xfrm>
            <a:off x="2039101" y="1714179"/>
            <a:ext cx="8113797" cy="3873910"/>
          </a:xfrm>
        </p:spPr>
        <p:txBody>
          <a:bodyPr/>
          <a:lstStyle/>
          <a:p>
            <a:pPr algn="l"/>
            <a:r>
              <a:rPr lang="en-GB" dirty="0">
                <a:solidFill>
                  <a:schemeClr val="tx1"/>
                </a:solidFill>
              </a:rPr>
              <a:t>Many families value schools’ efforts but report that mainstream settings are under pressure, particularly when:</a:t>
            </a:r>
            <a:endParaRPr lang="en-US"/>
          </a:p>
          <a:p>
            <a:pPr algn="l"/>
            <a:endParaRPr lang="en-GB" sz="800" dirty="0">
              <a:solidFill>
                <a:schemeClr val="tx1"/>
              </a:solidFill>
            </a:endParaRPr>
          </a:p>
          <a:p>
            <a:pPr marL="285750" lvl="0" indent="-285750" algn="l">
              <a:buFont typeface="Arial" charset="2"/>
              <a:buChar char="•"/>
            </a:pPr>
            <a:r>
              <a:rPr lang="en-GB" dirty="0">
                <a:solidFill>
                  <a:schemeClr val="tx1"/>
                </a:solidFill>
              </a:rPr>
              <a:t>Children mask difficulties or are academically able</a:t>
            </a:r>
          </a:p>
          <a:p>
            <a:pPr marL="285750" lvl="0" indent="-285750" algn="l">
              <a:buFont typeface="Arial" charset="2"/>
              <a:buChar char="•"/>
            </a:pPr>
            <a:r>
              <a:rPr lang="en-GB" dirty="0">
                <a:solidFill>
                  <a:schemeClr val="tx1"/>
                </a:solidFill>
              </a:rPr>
              <a:t>Needs are primarily emotional, sensory or related to anxiety</a:t>
            </a:r>
          </a:p>
          <a:p>
            <a:pPr marL="285750" lvl="0" indent="-285750" algn="l">
              <a:buFont typeface="Arial" charset="2"/>
              <a:buChar char="•"/>
            </a:pPr>
            <a:r>
              <a:rPr lang="en-GB" dirty="0">
                <a:solidFill>
                  <a:schemeClr val="tx1"/>
                </a:solidFill>
              </a:rPr>
              <a:t>Flexibility is needed during distress or change</a:t>
            </a:r>
          </a:p>
          <a:p>
            <a:pPr marL="285750" indent="-285750" algn="l">
              <a:buFont typeface="Arial" charset="2"/>
              <a:buChar char="•"/>
            </a:pPr>
            <a:r>
              <a:rPr lang="en-GB" dirty="0">
                <a:solidFill>
                  <a:schemeClr val="tx1"/>
                </a:solidFill>
              </a:rPr>
              <a:t>Transitions, especially secondary transfer and post‑16, are repeatedly </a:t>
            </a:r>
            <a:r>
              <a:rPr lang="en-GB">
                <a:solidFill>
                  <a:schemeClr val="tx1"/>
                </a:solidFill>
              </a:rPr>
              <a:t>described as high‑risk points.</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“Everything fell apart during transition – that’s when we lost all support.”</a:t>
            </a:r>
            <a:endParaRPr lang="en-GB" b="1">
              <a:solidFill>
                <a:schemeClr val="accent2">
                  <a:lumMod val="75000"/>
                </a:schemeClr>
              </a:solidFill>
            </a:endParaRPr>
          </a:p>
        </p:txBody>
      </p:sp>
      <p:pic>
        <p:nvPicPr>
          <p:cNvPr id="5" name="Picture 4">
            <a:extLst>
              <a:ext uri="{FF2B5EF4-FFF2-40B4-BE49-F238E27FC236}">
                <a16:creationId xmlns:a16="http://schemas.microsoft.com/office/drawing/2014/main" id="{C19769FA-116F-8229-4CB7-D18CC4CD6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137044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70D0-8C4B-3F1F-C279-0F0292567A26}"/>
              </a:ext>
            </a:extLst>
          </p:cNvPr>
          <p:cNvSpPr>
            <a:spLocks noGrp="1"/>
          </p:cNvSpPr>
          <p:nvPr>
            <p:ph type="ctrTitle"/>
          </p:nvPr>
        </p:nvSpPr>
        <p:spPr>
          <a:xfrm>
            <a:off x="2212532" y="651743"/>
            <a:ext cx="7766936" cy="776694"/>
          </a:xfrm>
        </p:spPr>
        <p:txBody>
          <a:bodyPr/>
          <a:lstStyle/>
          <a:p>
            <a:pPr algn="ctr"/>
            <a:r>
              <a:rPr lang="en-US" dirty="0"/>
              <a:t>Impact on Families</a:t>
            </a:r>
            <a:endParaRPr lang="en-GB"/>
          </a:p>
        </p:txBody>
      </p:sp>
      <p:sp>
        <p:nvSpPr>
          <p:cNvPr id="3" name="Subtitle 2">
            <a:extLst>
              <a:ext uri="{FF2B5EF4-FFF2-40B4-BE49-F238E27FC236}">
                <a16:creationId xmlns:a16="http://schemas.microsoft.com/office/drawing/2014/main" id="{5CB9964D-0EE8-3CCD-D2D3-DAC0425EF845}"/>
              </a:ext>
            </a:extLst>
          </p:cNvPr>
          <p:cNvSpPr>
            <a:spLocks noGrp="1"/>
          </p:cNvSpPr>
          <p:nvPr>
            <p:ph type="subTitle" idx="1"/>
          </p:nvPr>
        </p:nvSpPr>
        <p:spPr>
          <a:xfrm>
            <a:off x="1650612" y="1832774"/>
            <a:ext cx="8880338" cy="3004300"/>
          </a:xfrm>
        </p:spPr>
        <p:txBody>
          <a:bodyPr>
            <a:normAutofit/>
          </a:bodyPr>
          <a:lstStyle/>
          <a:p>
            <a:pPr algn="l"/>
            <a:r>
              <a:rPr lang="en-GB" dirty="0">
                <a:solidFill>
                  <a:schemeClr val="tx1"/>
                </a:solidFill>
              </a:rPr>
              <a:t>The cumulative impact across services is severe:</a:t>
            </a:r>
            <a:endParaRPr lang="en-US"/>
          </a:p>
          <a:p>
            <a:pPr algn="l"/>
            <a:endParaRPr lang="en-GB" sz="800" dirty="0">
              <a:solidFill>
                <a:schemeClr val="tx1"/>
              </a:solidFill>
            </a:endParaRPr>
          </a:p>
          <a:p>
            <a:pPr marL="285750" lvl="0" indent="-285750" algn="l">
              <a:buFont typeface="Arial" charset="2"/>
              <a:buChar char="•"/>
            </a:pPr>
            <a:r>
              <a:rPr lang="en-GB" dirty="0">
                <a:solidFill>
                  <a:schemeClr val="tx1"/>
                </a:solidFill>
              </a:rPr>
              <a:t>Parental burnout and declining mental and physical health</a:t>
            </a:r>
          </a:p>
          <a:p>
            <a:pPr marL="285750" lvl="0" indent="-285750" algn="l">
              <a:buFont typeface="Arial" charset="2"/>
              <a:buChar char="•"/>
            </a:pPr>
            <a:r>
              <a:rPr lang="en-GB" dirty="0">
                <a:solidFill>
                  <a:schemeClr val="tx1"/>
                </a:solidFill>
              </a:rPr>
              <a:t>Periods of reduced or no education for children</a:t>
            </a:r>
          </a:p>
          <a:p>
            <a:pPr marL="285750" lvl="0" indent="-285750" algn="l">
              <a:buFont typeface="Arial" charset="2"/>
              <a:buChar char="•"/>
            </a:pPr>
            <a:r>
              <a:rPr lang="en-GB" dirty="0">
                <a:solidFill>
                  <a:schemeClr val="tx1"/>
                </a:solidFill>
              </a:rPr>
              <a:t>Increased family conflict and isolation</a:t>
            </a:r>
          </a:p>
          <a:p>
            <a:pPr marL="285750" lvl="0" indent="-285750" algn="l">
              <a:buFont typeface="Arial" charset="2"/>
              <a:buChar char="•"/>
            </a:pPr>
            <a:r>
              <a:rPr lang="en-GB">
                <a:solidFill>
                  <a:schemeClr val="tx1"/>
                </a:solidFill>
              </a:rPr>
              <a:t>Loss of trust in statutory systems</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“Navigating SEND feels like a full‑time job, on top of caring for your child.”</a:t>
            </a:r>
            <a:endParaRPr lang="en-GB" b="1" dirty="0">
              <a:solidFill>
                <a:schemeClr val="accent2">
                  <a:lumMod val="75000"/>
                </a:schemeClr>
              </a:solidFill>
            </a:endParaRPr>
          </a:p>
          <a:p>
            <a:endParaRPr lang="en-GB" dirty="0"/>
          </a:p>
        </p:txBody>
      </p:sp>
      <p:pic>
        <p:nvPicPr>
          <p:cNvPr id="5" name="Picture 4">
            <a:extLst>
              <a:ext uri="{FF2B5EF4-FFF2-40B4-BE49-F238E27FC236}">
                <a16:creationId xmlns:a16="http://schemas.microsoft.com/office/drawing/2014/main" id="{140BE438-D905-6262-9768-712306908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265050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9A9E1-D920-7CBD-D1E3-6107BBB31BFB}"/>
              </a:ext>
            </a:extLst>
          </p:cNvPr>
          <p:cNvSpPr>
            <a:spLocks noGrp="1"/>
          </p:cNvSpPr>
          <p:nvPr>
            <p:ph type="ctrTitle"/>
          </p:nvPr>
        </p:nvSpPr>
        <p:spPr>
          <a:xfrm>
            <a:off x="197931" y="1173661"/>
            <a:ext cx="11806578" cy="776694"/>
          </a:xfrm>
        </p:spPr>
        <p:txBody>
          <a:bodyPr/>
          <a:lstStyle/>
          <a:p>
            <a:pPr algn="ctr"/>
            <a:r>
              <a:rPr lang="en-US" dirty="0"/>
              <a:t>Strategic messages </a:t>
            </a:r>
            <a:br>
              <a:rPr lang="en-US" dirty="0"/>
            </a:br>
            <a:r>
              <a:rPr lang="en-US"/>
              <a:t>from Families </a:t>
            </a:r>
            <a:endParaRPr lang="en-GB"/>
          </a:p>
        </p:txBody>
      </p:sp>
      <p:sp>
        <p:nvSpPr>
          <p:cNvPr id="3" name="Subtitle 2">
            <a:extLst>
              <a:ext uri="{FF2B5EF4-FFF2-40B4-BE49-F238E27FC236}">
                <a16:creationId xmlns:a16="http://schemas.microsoft.com/office/drawing/2014/main" id="{4B0937E2-9666-93E8-FA3A-38668DC0A898}"/>
              </a:ext>
            </a:extLst>
          </p:cNvPr>
          <p:cNvSpPr>
            <a:spLocks noGrp="1"/>
          </p:cNvSpPr>
          <p:nvPr>
            <p:ph type="subTitle" idx="1"/>
          </p:nvPr>
        </p:nvSpPr>
        <p:spPr>
          <a:xfrm>
            <a:off x="2212532" y="2291872"/>
            <a:ext cx="7766936" cy="3529780"/>
          </a:xfrm>
        </p:spPr>
        <p:txBody>
          <a:bodyPr>
            <a:normAutofit lnSpcReduction="10000"/>
          </a:bodyPr>
          <a:lstStyle/>
          <a:p>
            <a:pPr algn="l"/>
            <a:r>
              <a:rPr lang="en-GB" dirty="0">
                <a:solidFill>
                  <a:schemeClr val="tx1"/>
                </a:solidFill>
              </a:rPr>
              <a:t>Families are not asking for unrealistic solutions. The messages are consistent and focused on system improvement:</a:t>
            </a:r>
            <a:endParaRPr lang="en-US"/>
          </a:p>
          <a:p>
            <a:pPr algn="l"/>
            <a:endParaRPr lang="en-GB" sz="800" dirty="0">
              <a:solidFill>
                <a:schemeClr val="tx1"/>
              </a:solidFill>
            </a:endParaRPr>
          </a:p>
          <a:p>
            <a:pPr marL="285750" lvl="0" indent="-285750" algn="l">
              <a:buFont typeface="Arial" charset="2"/>
              <a:buChar char="•"/>
            </a:pPr>
            <a:r>
              <a:rPr lang="en-GB" dirty="0">
                <a:solidFill>
                  <a:schemeClr val="tx1"/>
                </a:solidFill>
              </a:rPr>
              <a:t>Earlier, proactive support before crisis</a:t>
            </a:r>
          </a:p>
          <a:p>
            <a:pPr marL="285750" lvl="0" indent="-285750" algn="l">
              <a:buFont typeface="Arial" charset="2"/>
              <a:buChar char="•"/>
            </a:pPr>
            <a:r>
              <a:rPr lang="en-GB" dirty="0">
                <a:solidFill>
                  <a:schemeClr val="tx1"/>
                </a:solidFill>
              </a:rPr>
              <a:t>Transparent communication and realistic timescales</a:t>
            </a:r>
          </a:p>
          <a:p>
            <a:pPr marL="285750" lvl="0" indent="-285750" algn="l">
              <a:buFont typeface="Arial" charset="2"/>
              <a:buChar char="•"/>
            </a:pPr>
            <a:r>
              <a:rPr lang="en-GB" dirty="0">
                <a:solidFill>
                  <a:schemeClr val="tx1"/>
                </a:solidFill>
              </a:rPr>
              <a:t>Greater consistency in case ownership</a:t>
            </a:r>
          </a:p>
          <a:p>
            <a:pPr marL="285750" lvl="0" indent="-285750" algn="l">
              <a:buFont typeface="Arial" charset="2"/>
              <a:buChar char="•"/>
            </a:pPr>
            <a:r>
              <a:rPr lang="en-GB" dirty="0">
                <a:solidFill>
                  <a:schemeClr val="tx1"/>
                </a:solidFill>
              </a:rPr>
              <a:t>Better joined‑up working across education, health and social care</a:t>
            </a:r>
          </a:p>
          <a:p>
            <a:pPr marL="285750" lvl="0" indent="-285750" algn="l">
              <a:buFont typeface="Arial" charset="2"/>
              <a:buChar char="•"/>
            </a:pPr>
            <a:r>
              <a:rPr lang="en-GB">
                <a:solidFill>
                  <a:schemeClr val="tx1"/>
                </a:solidFill>
              </a:rPr>
              <a:t>A culture of partnership rather than conflict</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“We don’t want to fight the system – we want to work with it.”</a:t>
            </a:r>
            <a:endParaRPr lang="en-GB" b="1">
              <a:solidFill>
                <a:schemeClr val="accent2">
                  <a:lumMod val="75000"/>
                </a:schemeClr>
              </a:solidFill>
            </a:endParaRPr>
          </a:p>
          <a:p>
            <a:endParaRPr lang="en-GB" dirty="0"/>
          </a:p>
        </p:txBody>
      </p:sp>
      <p:pic>
        <p:nvPicPr>
          <p:cNvPr id="5" name="Picture 4">
            <a:extLst>
              <a:ext uri="{FF2B5EF4-FFF2-40B4-BE49-F238E27FC236}">
                <a16:creationId xmlns:a16="http://schemas.microsoft.com/office/drawing/2014/main" id="{4BC9D7A3-A53A-D3FB-BA80-3615BC15F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878698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212532" y="403593"/>
            <a:ext cx="7766936" cy="904513"/>
          </a:xfrm>
        </p:spPr>
        <p:txBody>
          <a:bodyPr/>
          <a:lstStyle/>
          <a:p>
            <a:pPr algn="ctr"/>
            <a:r>
              <a:rPr lang="en-US" dirty="0"/>
              <a:t>Strategic Implications </a:t>
            </a:r>
            <a:endParaRPr lang="en-GB"/>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419217" y="1617071"/>
            <a:ext cx="9353566" cy="3903405"/>
          </a:xfrm>
        </p:spPr>
        <p:txBody>
          <a:bodyPr/>
          <a:lstStyle/>
          <a:p>
            <a:pPr algn="l"/>
            <a:r>
              <a:rPr lang="en-GB">
                <a:solidFill>
                  <a:schemeClr val="tx1"/>
                </a:solidFill>
              </a:rPr>
              <a:t>The survey suggests that:</a:t>
            </a:r>
          </a:p>
          <a:p>
            <a:pPr algn="l"/>
            <a:endParaRPr lang="en-GB" sz="800" dirty="0">
              <a:solidFill>
                <a:schemeClr val="tx1"/>
              </a:solidFill>
            </a:endParaRPr>
          </a:p>
          <a:p>
            <a:pPr marL="285750" lvl="0" indent="-285750" algn="l">
              <a:buFont typeface="Arial" panose="020B0604020202020204" pitchFamily="34" charset="0"/>
              <a:buChar char="•"/>
            </a:pPr>
            <a:r>
              <a:rPr lang="en-GB" dirty="0">
                <a:solidFill>
                  <a:schemeClr val="tx1"/>
                </a:solidFill>
              </a:rPr>
              <a:t>Delay increases cost, complexity and risk</a:t>
            </a:r>
          </a:p>
          <a:p>
            <a:pPr marL="285750" lvl="0" indent="-285750" algn="l">
              <a:buFont typeface="Arial" panose="020B0604020202020204" pitchFamily="34" charset="0"/>
              <a:buChar char="•"/>
            </a:pPr>
            <a:r>
              <a:rPr lang="en-GB" dirty="0">
                <a:solidFill>
                  <a:schemeClr val="tx1"/>
                </a:solidFill>
              </a:rPr>
              <a:t>Crisis‑led systems are replacing prevention</a:t>
            </a:r>
          </a:p>
          <a:p>
            <a:pPr marL="285750" lvl="0" indent="-285750" algn="l">
              <a:buFont typeface="Arial" panose="020B0604020202020204" pitchFamily="34" charset="0"/>
              <a:buChar char="•"/>
            </a:pPr>
            <a:r>
              <a:rPr lang="en-GB" dirty="0">
                <a:solidFill>
                  <a:schemeClr val="tx1"/>
                </a:solidFill>
              </a:rPr>
              <a:t>The voluntary sector is carrying unmet statutory demand</a:t>
            </a:r>
          </a:p>
          <a:p>
            <a:pPr marL="285750" lvl="0" indent="-285750" algn="l">
              <a:buFont typeface="Arial" panose="020B0604020202020204" pitchFamily="34" charset="0"/>
              <a:buChar char="•"/>
            </a:pPr>
            <a:r>
              <a:rPr lang="en-GB" dirty="0">
                <a:solidFill>
                  <a:schemeClr val="tx1"/>
                </a:solidFill>
              </a:rPr>
              <a:t>Communication, continuity and trust are as critical as funding</a:t>
            </a:r>
          </a:p>
          <a:p>
            <a:pPr marL="285750" indent="-285750" algn="l">
              <a:buFont typeface="Arial" panose="020B0604020202020204" pitchFamily="34" charset="0"/>
              <a:buChar char="•"/>
            </a:pPr>
            <a:r>
              <a:rPr lang="en-GB" dirty="0">
                <a:solidFill>
                  <a:schemeClr val="tx1"/>
                </a:solidFill>
              </a:rPr>
              <a:t>Addressing these issues at system level offers the opportunity to improve outcomes, reduce escalation and rebuild confidence.</a:t>
            </a:r>
          </a:p>
          <a:p>
            <a:endParaRPr lang="en-GB" dirty="0"/>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38897" y="544454"/>
            <a:ext cx="7493330" cy="706055"/>
          </a:xfrm>
        </p:spPr>
        <p:txBody>
          <a:bodyPr/>
          <a:lstStyle/>
          <a:p>
            <a:pPr algn="ctr"/>
            <a:r>
              <a:rPr lang="en-US" dirty="0"/>
              <a:t>Quadrant Variation </a:t>
            </a:r>
            <a:endParaRPr lang="en-GB"/>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409618" y="1386684"/>
            <a:ext cx="9358810" cy="4427419"/>
          </a:xfrm>
        </p:spPr>
        <p:txBody>
          <a:bodyPr vert="horz" lIns="91440" tIns="45720" rIns="91440" bIns="45720" rtlCol="0" anchor="t">
            <a:noAutofit/>
          </a:bodyPr>
          <a:lstStyle/>
          <a:p>
            <a:pPr algn="l"/>
            <a:r>
              <a:rPr lang="en-GB" b="1" dirty="0">
                <a:solidFill>
                  <a:schemeClr val="tx1"/>
                </a:solidFill>
              </a:rPr>
              <a:t>While families across Essex report similar systemic challenges, the survey highlights areas where pressures are more pronounced by quadrant.</a:t>
            </a:r>
            <a:endParaRPr lang="en-US">
              <a:solidFill>
                <a:schemeClr val="tx1"/>
              </a:solidFill>
            </a:endParaRPr>
          </a:p>
          <a:p>
            <a:pPr marL="285750" lvl="0" indent="-285750" algn="l">
              <a:buFont typeface="Arial" panose="020B0604020202020204" pitchFamily="34" charset="0"/>
              <a:buChar char="•"/>
            </a:pPr>
            <a:r>
              <a:rPr lang="en-GB" b="1" dirty="0">
                <a:solidFill>
                  <a:schemeClr val="tx1"/>
                </a:solidFill>
              </a:rPr>
              <a:t>North East:</a:t>
            </a:r>
            <a:r>
              <a:rPr lang="en-GB" dirty="0">
                <a:solidFill>
                  <a:schemeClr val="tx1"/>
                </a:solidFill>
              </a:rPr>
              <a:t> Families are more likely to say EHCPs reflect their child’s needs, but also report high levels of non‑delivery in practice, alongside particularly low confidence in complaints and transitions.</a:t>
            </a:r>
          </a:p>
          <a:p>
            <a:pPr marL="285750" lvl="0" indent="-285750" algn="l">
              <a:buFont typeface="Arial" panose="020B0604020202020204" pitchFamily="34" charset="0"/>
              <a:buChar char="•"/>
            </a:pPr>
            <a:r>
              <a:rPr lang="en-GB" b="1" dirty="0">
                <a:solidFill>
                  <a:schemeClr val="tx1"/>
                </a:solidFill>
              </a:rPr>
              <a:t>Mid:</a:t>
            </a:r>
            <a:r>
              <a:rPr lang="en-GB" dirty="0">
                <a:solidFill>
                  <a:schemeClr val="tx1"/>
                </a:solidFill>
              </a:rPr>
              <a:t> Relatively stronger experiences of access to education services and transport, with slightly fewer concerns about EHCP delivery, suggesting operational strengths that may offer learning.</a:t>
            </a:r>
          </a:p>
          <a:p>
            <a:pPr marL="285750" lvl="0" indent="-285750" algn="l">
              <a:buFont typeface="Arial" panose="020B0604020202020204" pitchFamily="34" charset="0"/>
              <a:buChar char="•"/>
            </a:pPr>
            <a:r>
              <a:rPr lang="en-GB" b="1" dirty="0">
                <a:solidFill>
                  <a:schemeClr val="tx1"/>
                </a:solidFill>
              </a:rPr>
              <a:t>West:</a:t>
            </a:r>
            <a:r>
              <a:rPr lang="en-GB" dirty="0">
                <a:solidFill>
                  <a:schemeClr val="tx1"/>
                </a:solidFill>
              </a:rPr>
              <a:t> Stronger concerns around health services, especially CAMHS, and more strained relationships with SEND operations, alongside lower transport satisfaction.</a:t>
            </a:r>
          </a:p>
          <a:p>
            <a:pPr marL="285750" lvl="0" indent="-285750" algn="l">
              <a:buFont typeface="Arial" panose="020B0604020202020204" pitchFamily="34" charset="0"/>
              <a:buChar char="•"/>
            </a:pPr>
            <a:r>
              <a:rPr lang="en-GB" b="1" dirty="0">
                <a:solidFill>
                  <a:schemeClr val="tx1"/>
                </a:solidFill>
              </a:rPr>
              <a:t>South:</a:t>
            </a:r>
            <a:r>
              <a:rPr lang="en-GB" dirty="0">
                <a:solidFill>
                  <a:schemeClr val="tx1"/>
                </a:solidFill>
              </a:rPr>
              <a:t> Larger response base shows some slightly less negative experiences in assessment and relationships with settings, but transition confidence remains low.</a:t>
            </a:r>
          </a:p>
          <a:p>
            <a:pPr lvl="0" algn="l"/>
            <a:r>
              <a:rPr lang="en-GB" b="1" dirty="0">
                <a:solidFill>
                  <a:schemeClr val="tx1"/>
                </a:solidFill>
              </a:rPr>
              <a:t>Overall message: </a:t>
            </a:r>
            <a:r>
              <a:rPr lang="en-GB" dirty="0">
                <a:solidFill>
                  <a:schemeClr val="tx1"/>
                </a:solidFill>
              </a:rPr>
              <a:t>Core issues are consistent countywide, but how and where families experience pressure varies, highlighting the importance of combining countywide system improvement with place‑based responses.</a:t>
            </a:r>
          </a:p>
          <a:p>
            <a:pPr algn="ctr"/>
            <a:endParaRPr lang="en-GB" dirty="0"/>
          </a:p>
          <a:p>
            <a:endParaRPr lang="en-GB" dirty="0"/>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1465536" y="1400399"/>
            <a:ext cx="9267850" cy="706055"/>
          </a:xfrm>
        </p:spPr>
        <p:txBody>
          <a:bodyPr/>
          <a:lstStyle/>
          <a:p>
            <a:pPr algn="ctr"/>
            <a:r>
              <a:rPr lang="en-US" dirty="0"/>
              <a:t>Appendix- Data from </a:t>
            </a:r>
            <a:br>
              <a:rPr lang="en-US" dirty="0"/>
            </a:br>
            <a:r>
              <a:rPr lang="en-US"/>
              <a:t>Family Impact Survey</a:t>
            </a:r>
            <a:r>
              <a:rPr lang="en-US" dirty="0"/>
              <a:t> 2025</a:t>
            </a:r>
            <a:endParaRPr lang="en-GB"/>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2108988" y="2285078"/>
            <a:ext cx="7991385" cy="3164378"/>
          </a:xfrm>
        </p:spPr>
        <p:txBody>
          <a:bodyPr>
            <a:normAutofit/>
          </a:bodyPr>
          <a:lstStyle/>
          <a:p>
            <a:pPr algn="l"/>
            <a:r>
              <a:rPr lang="en-GB" dirty="0">
                <a:solidFill>
                  <a:schemeClr val="tx1"/>
                </a:solidFill>
              </a:rPr>
              <a:t>The Below is the data that was used along with individual comments to construct the summary report above. </a:t>
            </a:r>
            <a:endParaRPr lang="en-US">
              <a:solidFill>
                <a:schemeClr val="tx1"/>
              </a:solidFill>
            </a:endParaRPr>
          </a:p>
          <a:p>
            <a:pPr algn="l"/>
            <a:r>
              <a:rPr lang="en-GB" dirty="0">
                <a:solidFill>
                  <a:schemeClr val="tx1"/>
                </a:solidFill>
              </a:rPr>
              <a:t>We will use this data to produce varying reports focusing on different </a:t>
            </a:r>
            <a:r>
              <a:rPr lang="en-GB">
                <a:solidFill>
                  <a:schemeClr val="tx1"/>
                </a:solidFill>
              </a:rPr>
              <a:t>elements, for different teams.</a:t>
            </a:r>
            <a:endParaRPr lang="en-GB" dirty="0">
              <a:solidFill>
                <a:schemeClr val="tx1"/>
              </a:solidFill>
            </a:endParaRPr>
          </a:p>
          <a:p>
            <a:pPr algn="l"/>
            <a:r>
              <a:rPr lang="en-GB" dirty="0">
                <a:solidFill>
                  <a:schemeClr val="tx1"/>
                </a:solidFill>
              </a:rPr>
              <a:t>We will be presenting the results at the relevant LA/ICB (local authority/ Integrated Care Board) workstreams to ensure maximum impact. </a:t>
            </a:r>
          </a:p>
          <a:p>
            <a:pPr algn="l"/>
            <a:r>
              <a:rPr lang="en-GB">
                <a:solidFill>
                  <a:schemeClr val="tx1"/>
                </a:solidFill>
              </a:rPr>
              <a:t>In addition, we are ensuring your responses feed through to Local Area Partnership Action plans as well as responses to the SEND Reforms.</a:t>
            </a:r>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ducation ,Health ,Social Care ,textbox ,textbox. Please refer to the notes on this slide for details">
            <a:hlinkClick r:id="rId3"/>
          </p:cNvPr>
          <p:cNvPicPr>
            <a:picLocks noChangeAspect="1"/>
          </p:cNvPicPr>
          <p:nvPr/>
        </p:nvPicPr>
        <p:blipFill>
          <a:blip r:embed="rId4"/>
          <a:stretch>
            <a:fillRect/>
          </a:stretch>
        </p:blipFill>
        <p:spPr>
          <a:xfrm>
            <a:off x="305842" y="146137"/>
            <a:ext cx="11582140" cy="6576165"/>
          </a:xfrm>
          <a:prstGeom prst="rect">
            <a:avLst/>
          </a:prstGeom>
          <a:noFill/>
        </p:spPr>
      </p:pic>
      <p:sp>
        <p:nvSpPr>
          <p:cNvPr id="4" name="Title" hidden="1"/>
          <p:cNvSpPr>
            <a:spLocks noGrp="1"/>
          </p:cNvSpPr>
          <p:nvPr>
            <p:ph type="title"/>
          </p:nvPr>
        </p:nvSpPr>
        <p:spPr/>
        <p:txBody>
          <a:bodyPr/>
          <a:lstStyle/>
          <a:p>
            <a:r>
              <a:t>Monitoring/Targets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asy to get information on services ,textbox ,textbox ,SEND Team ,I would go to the following for support and advice. Please refer to the notes on this slide for details">
            <a:hlinkClick r:id="rId3"/>
          </p:cNvPr>
          <p:cNvPicPr>
            <a:picLocks noChangeAspect="1"/>
          </p:cNvPicPr>
          <p:nvPr/>
        </p:nvPicPr>
        <p:blipFill>
          <a:blip r:embed="rId4"/>
          <a:stretch>
            <a:fillRect/>
          </a:stretch>
        </p:blipFill>
        <p:spPr>
          <a:xfrm>
            <a:off x="222337" y="93945"/>
            <a:ext cx="11749153" cy="6670110"/>
          </a:xfrm>
          <a:prstGeom prst="rect">
            <a:avLst/>
          </a:prstGeom>
          <a:noFill/>
        </p:spPr>
      </p:pic>
      <p:sp>
        <p:nvSpPr>
          <p:cNvPr id="4" name="Title" hidden="1"/>
          <p:cNvSpPr>
            <a:spLocks noGrp="1"/>
          </p:cNvSpPr>
          <p:nvPr>
            <p:ph type="title"/>
          </p:nvPr>
        </p:nvSpPr>
        <p:spPr/>
        <p:txBody>
          <a:bodyPr/>
          <a:lstStyle/>
          <a:p>
            <a:r>
              <a:t>Comms/Info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ducation ,Health ,Social Care ,textbox ,textbox ,SEND Team ,SEND Team. Please refer to the notes on this slide for details">
            <a:hlinkClick r:id="rId3"/>
          </p:cNvPr>
          <p:cNvPicPr>
            <a:picLocks noChangeAspect="1"/>
          </p:cNvPicPr>
          <p:nvPr/>
        </p:nvPicPr>
        <p:blipFill>
          <a:blip r:embed="rId4"/>
          <a:stretch>
            <a:fillRect/>
          </a:stretch>
        </p:blipFill>
        <p:spPr>
          <a:xfrm>
            <a:off x="232775" y="104384"/>
            <a:ext cx="11728276" cy="6659672"/>
          </a:xfrm>
          <a:prstGeom prst="rect">
            <a:avLst/>
          </a:prstGeom>
          <a:noFill/>
        </p:spPr>
      </p:pic>
      <p:sp>
        <p:nvSpPr>
          <p:cNvPr id="4" name="Title" hidden="1"/>
          <p:cNvSpPr>
            <a:spLocks noGrp="1"/>
          </p:cNvSpPr>
          <p:nvPr>
            <p:ph type="title"/>
          </p:nvPr>
        </p:nvSpPr>
        <p:spPr/>
        <p:txBody>
          <a:bodyPr/>
          <a:lstStyle/>
          <a:p>
            <a:r>
              <a:t>Access/complaints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Local Offer Website easy to use ,image ,Feel confident needs will be met when transitioning to adulthood ,textbox ,textbox ,Preferred method of general communication ,Satisfied with child/young person's transport service. Please refer to the notes on this slide for details">
            <a:hlinkClick r:id="rId3"/>
          </p:cNvPr>
          <p:cNvPicPr>
            <a:picLocks noChangeAspect="1"/>
          </p:cNvPicPr>
          <p:nvPr/>
        </p:nvPicPr>
        <p:blipFill>
          <a:blip r:embed="rId4"/>
          <a:stretch>
            <a:fillRect/>
          </a:stretch>
        </p:blipFill>
        <p:spPr>
          <a:xfrm>
            <a:off x="232775" y="104384"/>
            <a:ext cx="11717838" cy="6649233"/>
          </a:xfrm>
          <a:prstGeom prst="rect">
            <a:avLst/>
          </a:prstGeom>
          <a:noFill/>
        </p:spPr>
      </p:pic>
      <p:sp>
        <p:nvSpPr>
          <p:cNvPr id="4" name="Title" hidden="1"/>
          <p:cNvSpPr>
            <a:spLocks noGrp="1"/>
          </p:cNvSpPr>
          <p:nvPr>
            <p:ph type="title"/>
          </p:nvPr>
        </p:nvSpPr>
        <p:spPr/>
        <p:txBody>
          <a:bodyPr/>
          <a:lstStyle/>
          <a:p>
            <a:r>
              <a:t>Local Offer/Transport/PfA</a:t>
            </a:r>
          </a:p>
        </p:txBody>
      </p:sp>
    </p:spTree>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91C5529AD8894A999F8B8591AA74A3" ma:contentTypeVersion="17" ma:contentTypeDescription="Create a new document." ma:contentTypeScope="" ma:versionID="1bbfbeed56a5a0f051aa61657b16998f">
  <xsd:schema xmlns:xsd="http://www.w3.org/2001/XMLSchema" xmlns:xs="http://www.w3.org/2001/XMLSchema" xmlns:p="http://schemas.microsoft.com/office/2006/metadata/properties" xmlns:ns3="aabdc258-17ec-47e6-9f17-8c9d7f93e914" xmlns:ns4="6d7136dc-8aae-4899-8848-db3c8ecd8d4f" targetNamespace="http://schemas.microsoft.com/office/2006/metadata/properties" ma:root="true" ma:fieldsID="13ef6b0c2cc34d96c49e32147de4b053" ns3:_="" ns4:_="">
    <xsd:import namespace="aabdc258-17ec-47e6-9f17-8c9d7f93e914"/>
    <xsd:import namespace="6d7136dc-8aae-4899-8848-db3c8ecd8d4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bdc258-17ec-47e6-9f17-8c9d7f93e9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7136dc-8aae-4899-8848-db3c8ecd8d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abdc258-17ec-47e6-9f17-8c9d7f93e914" xsi:nil="true"/>
  </documentManagement>
</p:properties>
</file>

<file path=customXml/itemProps1.xml><?xml version="1.0" encoding="utf-8"?>
<ds:datastoreItem xmlns:ds="http://schemas.openxmlformats.org/officeDocument/2006/customXml" ds:itemID="{A0686C62-BD87-4674-8332-3553E1C6EF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bdc258-17ec-47e6-9f17-8c9d7f93e914"/>
    <ds:schemaRef ds:uri="6d7136dc-8aae-4899-8848-db3c8ecd8d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3.xml><?xml version="1.0" encoding="utf-8"?>
<ds:datastoreItem xmlns:ds="http://schemas.openxmlformats.org/officeDocument/2006/customXml" ds:itemID="{6F2A9D59-9540-4FEB-A493-51066910D89C}">
  <ds:schemaRefs>
    <ds:schemaRef ds:uri="6d7136dc-8aae-4899-8848-db3c8ecd8d4f"/>
    <ds:schemaRef ds:uri="http://purl.org/dc/dcmitype/"/>
    <ds:schemaRef ds:uri="aabdc258-17ec-47e6-9f17-8c9d7f93e914"/>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elements/1.1/"/>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1764</Words>
  <Application>Microsoft Office PowerPoint</Application>
  <PresentationFormat>Widescreen</PresentationFormat>
  <Paragraphs>372</Paragraphs>
  <Slides>18</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Trebuchet MS</vt:lpstr>
      <vt:lpstr>Wingdings 3</vt:lpstr>
      <vt:lpstr>Facet</vt:lpstr>
      <vt:lpstr>Family Impact Survey 2025 Overview</vt:lpstr>
      <vt:lpstr>PowerPoint Presentation</vt:lpstr>
      <vt:lpstr>What is working well </vt:lpstr>
      <vt:lpstr>Key systemic challenges </vt:lpstr>
      <vt:lpstr> Identifying Needs</vt:lpstr>
      <vt:lpstr>EHCP process</vt:lpstr>
      <vt:lpstr>Meeting needs</vt:lpstr>
      <vt:lpstr>Health and Mental Health Themes</vt:lpstr>
      <vt:lpstr>Education and Transitions </vt:lpstr>
      <vt:lpstr>Impact on Families</vt:lpstr>
      <vt:lpstr>Strategic messages  from Families </vt:lpstr>
      <vt:lpstr>Strategic Implications </vt:lpstr>
      <vt:lpstr>Quadrant Variation </vt:lpstr>
      <vt:lpstr>Appendix- Data from  Family Impact Survey 2025</vt:lpstr>
      <vt:lpstr>Monitoring/Targets</vt:lpstr>
      <vt:lpstr>Comms/Info</vt:lpstr>
      <vt:lpstr>Access/complaints</vt:lpstr>
      <vt:lpstr>Local Offer/Transport/PfA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Sarah Abeyratne</cp:lastModifiedBy>
  <cp:revision>157</cp:revision>
  <dcterms:created xsi:type="dcterms:W3CDTF">2026-04-08T10:44:08Z</dcterms:created>
  <dcterms:modified xsi:type="dcterms:W3CDTF">2026-05-22T11:29:03Z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0x0101009691C5529AD8894A999F8B8591AA74A3</vt:lpwstr>
  </property>
</Properties>
</file>