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76" r:id="rId5"/>
    <p:sldId id="257" r:id="rId6"/>
    <p:sldId id="258" r:id="rId7"/>
    <p:sldId id="264" r:id="rId8"/>
    <p:sldId id="263" r:id="rId9"/>
    <p:sldId id="277" r:id="rId10"/>
    <p:sldId id="285" r:id="rId11"/>
    <p:sldId id="286" r:id="rId12"/>
    <p:sldId id="28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8D076D-FA9D-9257-0401-1D0948B43DAC}" v="6" dt="2026-09-17T14:40:41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ey Gladden - Essex Family Forum" userId="S::stacey@essexfamilyforum.org::8e933201-7a74-4de8-94dc-4f1c8d94df12" providerId="AD" clId="Web-{098D076D-FA9D-9257-0401-1D0948B43DAC}"/>
    <pc:docChg chg="modSld">
      <pc:chgData name="Stacey Gladden - Essex Family Forum" userId="S::stacey@essexfamilyforum.org::8e933201-7a74-4de8-94dc-4f1c8d94df12" providerId="AD" clId="Web-{098D076D-FA9D-9257-0401-1D0948B43DAC}" dt="2026-09-17T14:40:38.497" v="1" actId="20577"/>
      <pc:docMkLst>
        <pc:docMk/>
      </pc:docMkLst>
      <pc:sldChg chg="modSp">
        <pc:chgData name="Stacey Gladden - Essex Family Forum" userId="S::stacey@essexfamilyforum.org::8e933201-7a74-4de8-94dc-4f1c8d94df12" providerId="AD" clId="Web-{098D076D-FA9D-9257-0401-1D0948B43DAC}" dt="2026-09-17T14:40:38.497" v="1" actId="20577"/>
        <pc:sldMkLst>
          <pc:docMk/>
          <pc:sldMk cId="4266057871" sldId="276"/>
        </pc:sldMkLst>
        <pc:spChg chg="mod">
          <ac:chgData name="Stacey Gladden - Essex Family Forum" userId="S::stacey@essexfamilyforum.org::8e933201-7a74-4de8-94dc-4f1c8d94df12" providerId="AD" clId="Web-{098D076D-FA9D-9257-0401-1D0948B43DAC}" dt="2026-09-17T14:40:38.497" v="1" actId="20577"/>
          <ac:spMkLst>
            <pc:docMk/>
            <pc:sldMk cId="4266057871" sldId="276"/>
            <ac:spMk id="10" creationId="{36284CDB-02EF-1F5E-ECA7-FB0D55DE8CD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DE80C4-D55C-4978-BC80-D2BCB05BCB71}" type="doc">
      <dgm:prSet loTypeId="urn:microsoft.com/office/officeart/2005/8/layout/matrix3" loCatId="matrix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6BB87E79-FA22-417C-BB8D-7F320114AA91}">
      <dgm:prSet/>
      <dgm:spPr/>
      <dgm:t>
        <a:bodyPr/>
        <a:lstStyle/>
        <a:p>
          <a:pPr rtl="0"/>
          <a:r>
            <a:rPr lang="en-US" dirty="0"/>
            <a:t>665 parent carers responded across Essex</a:t>
          </a:r>
        </a:p>
      </dgm:t>
    </dgm:pt>
    <dgm:pt modelId="{2F3EFBAE-F73D-4291-AF58-2AD10D9DDABF}" type="parTrans" cxnId="{C348F085-0109-4096-8AA2-51C8019B21F1}">
      <dgm:prSet/>
      <dgm:spPr/>
      <dgm:t>
        <a:bodyPr/>
        <a:lstStyle/>
        <a:p>
          <a:endParaRPr lang="en-US"/>
        </a:p>
      </dgm:t>
    </dgm:pt>
    <dgm:pt modelId="{9A3B1941-7346-4E08-AE5A-5C33DDB54602}" type="sibTrans" cxnId="{C348F085-0109-4096-8AA2-51C8019B21F1}">
      <dgm:prSet/>
      <dgm:spPr/>
      <dgm:t>
        <a:bodyPr/>
        <a:lstStyle/>
        <a:p>
          <a:endParaRPr lang="en-US"/>
        </a:p>
      </dgm:t>
    </dgm:pt>
    <dgm:pt modelId="{2DC10348-E572-4233-A5F6-E4899772CFF7}">
      <dgm:prSet/>
      <dgm:spPr/>
      <dgm:t>
        <a:bodyPr/>
        <a:lstStyle/>
        <a:p>
          <a:r>
            <a:rPr lang="en-US" dirty="0"/>
            <a:t>Children mainly aged 5–15 years</a:t>
          </a:r>
        </a:p>
      </dgm:t>
    </dgm:pt>
    <dgm:pt modelId="{614D47A5-9CF8-42CE-86B6-D7F06B7AF6B6}" type="parTrans" cxnId="{AF798830-61AD-45E9-9A38-EAF0BE44C670}">
      <dgm:prSet/>
      <dgm:spPr/>
      <dgm:t>
        <a:bodyPr/>
        <a:lstStyle/>
        <a:p>
          <a:endParaRPr lang="en-US"/>
        </a:p>
      </dgm:t>
    </dgm:pt>
    <dgm:pt modelId="{CF17E5E9-6399-4C6F-90B7-955CCBC495D9}" type="sibTrans" cxnId="{AF798830-61AD-45E9-9A38-EAF0BE44C670}">
      <dgm:prSet/>
      <dgm:spPr/>
      <dgm:t>
        <a:bodyPr/>
        <a:lstStyle/>
        <a:p>
          <a:endParaRPr lang="en-US"/>
        </a:p>
      </dgm:t>
    </dgm:pt>
    <dgm:pt modelId="{21310FFC-9EFD-4E62-A988-59A58F6AF54D}">
      <dgm:prSet/>
      <dgm:spPr/>
      <dgm:t>
        <a:bodyPr/>
        <a:lstStyle/>
        <a:p>
          <a:pPr rtl="0"/>
          <a:r>
            <a:rPr lang="en-US" dirty="0"/>
            <a:t>Most common needs: Autism (ASD</a:t>
          </a:r>
          <a:r>
            <a:rPr lang="en-US" dirty="0">
              <a:latin typeface="Calibri"/>
            </a:rPr>
            <a:t>),</a:t>
          </a:r>
          <a:r>
            <a:rPr lang="en-US" dirty="0"/>
            <a:t> ADHD</a:t>
          </a:r>
          <a:r>
            <a:rPr lang="en-US" dirty="0">
              <a:latin typeface="Calibri"/>
            </a:rPr>
            <a:t>, SEMH and Speech, Language and communication needs </a:t>
          </a:r>
          <a:endParaRPr lang="en-US" dirty="0"/>
        </a:p>
      </dgm:t>
    </dgm:pt>
    <dgm:pt modelId="{1AF7F812-E193-4A55-B3D5-E6510DA04483}" type="parTrans" cxnId="{C6322166-5EED-4090-BA6E-D734E5643B4D}">
      <dgm:prSet/>
      <dgm:spPr/>
      <dgm:t>
        <a:bodyPr/>
        <a:lstStyle/>
        <a:p>
          <a:endParaRPr lang="en-US"/>
        </a:p>
      </dgm:t>
    </dgm:pt>
    <dgm:pt modelId="{78FBCED1-D9D1-453E-835F-511F1AFB5E9E}" type="sibTrans" cxnId="{C6322166-5EED-4090-BA6E-D734E5643B4D}">
      <dgm:prSet/>
      <dgm:spPr/>
      <dgm:t>
        <a:bodyPr/>
        <a:lstStyle/>
        <a:p>
          <a:endParaRPr lang="en-US"/>
        </a:p>
      </dgm:t>
    </dgm:pt>
    <dgm:pt modelId="{929245CA-AC06-457B-A8E9-70B5615A8443}">
      <dgm:prSet/>
      <dgm:spPr/>
      <dgm:t>
        <a:bodyPr/>
        <a:lstStyle/>
        <a:p>
          <a:pPr rtl="0"/>
          <a:r>
            <a:rPr lang="en-US" dirty="0">
              <a:latin typeface="Calibri"/>
            </a:rPr>
            <a:t>Majority of participants had children in mainstream settings</a:t>
          </a:r>
          <a:endParaRPr lang="en-US" dirty="0"/>
        </a:p>
      </dgm:t>
    </dgm:pt>
    <dgm:pt modelId="{80AFF0B8-694B-4C34-81D1-969F589DCD46}" type="parTrans" cxnId="{F4000ADB-DF0C-49CC-9992-9CE76E0C5F89}">
      <dgm:prSet/>
      <dgm:spPr/>
      <dgm:t>
        <a:bodyPr/>
        <a:lstStyle/>
        <a:p>
          <a:endParaRPr lang="en-US"/>
        </a:p>
      </dgm:t>
    </dgm:pt>
    <dgm:pt modelId="{7F57AD25-569E-4371-9C0C-C4DC55EEC6DE}" type="sibTrans" cxnId="{F4000ADB-DF0C-49CC-9992-9CE76E0C5F89}">
      <dgm:prSet/>
      <dgm:spPr/>
      <dgm:t>
        <a:bodyPr/>
        <a:lstStyle/>
        <a:p>
          <a:endParaRPr lang="en-US"/>
        </a:p>
      </dgm:t>
    </dgm:pt>
    <dgm:pt modelId="{A67E2730-AB24-5D43-AEB6-77B2465151F3}" type="pres">
      <dgm:prSet presAssocID="{12DE80C4-D55C-4978-BC80-D2BCB05BCB71}" presName="matrix" presStyleCnt="0">
        <dgm:presLayoutVars>
          <dgm:chMax val="1"/>
          <dgm:dir/>
          <dgm:resizeHandles val="exact"/>
        </dgm:presLayoutVars>
      </dgm:prSet>
      <dgm:spPr/>
    </dgm:pt>
    <dgm:pt modelId="{084270F4-996E-B543-9BF4-039A74F9FA3B}" type="pres">
      <dgm:prSet presAssocID="{12DE80C4-D55C-4978-BC80-D2BCB05BCB71}" presName="diamond" presStyleLbl="bgShp" presStyleIdx="0" presStyleCnt="1"/>
      <dgm:spPr/>
    </dgm:pt>
    <dgm:pt modelId="{2A185C82-ABB2-7B4C-A033-E631E16E726B}" type="pres">
      <dgm:prSet presAssocID="{12DE80C4-D55C-4978-BC80-D2BCB05BCB7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48AAB6B-A2B3-5A4D-B030-AB512E1D615F}" type="pres">
      <dgm:prSet presAssocID="{12DE80C4-D55C-4978-BC80-D2BCB05BCB7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49AA3FB-2222-D94A-919F-074122B0628B}" type="pres">
      <dgm:prSet presAssocID="{12DE80C4-D55C-4978-BC80-D2BCB05BCB7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04EEC42-8899-D04D-8017-1AD4F401937A}" type="pres">
      <dgm:prSet presAssocID="{12DE80C4-D55C-4978-BC80-D2BCB05BCB71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B00880B-3F50-3D4E-B338-E1C598F21480}" type="presOf" srcId="{21310FFC-9EFD-4E62-A988-59A58F6AF54D}" destId="{449AA3FB-2222-D94A-919F-074122B0628B}" srcOrd="0" destOrd="0" presId="urn:microsoft.com/office/officeart/2005/8/layout/matrix3"/>
    <dgm:cxn modelId="{63AA840D-F76B-DB44-A3D3-B62566E2B308}" type="presOf" srcId="{12DE80C4-D55C-4978-BC80-D2BCB05BCB71}" destId="{A67E2730-AB24-5D43-AEB6-77B2465151F3}" srcOrd="0" destOrd="0" presId="urn:microsoft.com/office/officeart/2005/8/layout/matrix3"/>
    <dgm:cxn modelId="{D615B429-99A3-7A48-8CE9-9A2896D5ABB3}" type="presOf" srcId="{2DC10348-E572-4233-A5F6-E4899772CFF7}" destId="{C48AAB6B-A2B3-5A4D-B030-AB512E1D615F}" srcOrd="0" destOrd="0" presId="urn:microsoft.com/office/officeart/2005/8/layout/matrix3"/>
    <dgm:cxn modelId="{AF798830-61AD-45E9-9A38-EAF0BE44C670}" srcId="{12DE80C4-D55C-4978-BC80-D2BCB05BCB71}" destId="{2DC10348-E572-4233-A5F6-E4899772CFF7}" srcOrd="1" destOrd="0" parTransId="{614D47A5-9CF8-42CE-86B6-D7F06B7AF6B6}" sibTransId="{CF17E5E9-6399-4C6F-90B7-955CCBC495D9}"/>
    <dgm:cxn modelId="{CEE28E5B-4FAC-7C46-A6FB-03466420D989}" type="presOf" srcId="{929245CA-AC06-457B-A8E9-70B5615A8443}" destId="{F04EEC42-8899-D04D-8017-1AD4F401937A}" srcOrd="0" destOrd="0" presId="urn:microsoft.com/office/officeart/2005/8/layout/matrix3"/>
    <dgm:cxn modelId="{C6322166-5EED-4090-BA6E-D734E5643B4D}" srcId="{12DE80C4-D55C-4978-BC80-D2BCB05BCB71}" destId="{21310FFC-9EFD-4E62-A988-59A58F6AF54D}" srcOrd="2" destOrd="0" parTransId="{1AF7F812-E193-4A55-B3D5-E6510DA04483}" sibTransId="{78FBCED1-D9D1-453E-835F-511F1AFB5E9E}"/>
    <dgm:cxn modelId="{C348F085-0109-4096-8AA2-51C8019B21F1}" srcId="{12DE80C4-D55C-4978-BC80-D2BCB05BCB71}" destId="{6BB87E79-FA22-417C-BB8D-7F320114AA91}" srcOrd="0" destOrd="0" parTransId="{2F3EFBAE-F73D-4291-AF58-2AD10D9DDABF}" sibTransId="{9A3B1941-7346-4E08-AE5A-5C33DDB54602}"/>
    <dgm:cxn modelId="{CFB47DCA-03E8-D243-AD45-A1DCA1E19B73}" type="presOf" srcId="{6BB87E79-FA22-417C-BB8D-7F320114AA91}" destId="{2A185C82-ABB2-7B4C-A033-E631E16E726B}" srcOrd="0" destOrd="0" presId="urn:microsoft.com/office/officeart/2005/8/layout/matrix3"/>
    <dgm:cxn modelId="{F4000ADB-DF0C-49CC-9992-9CE76E0C5F89}" srcId="{12DE80C4-D55C-4978-BC80-D2BCB05BCB71}" destId="{929245CA-AC06-457B-A8E9-70B5615A8443}" srcOrd="3" destOrd="0" parTransId="{80AFF0B8-694B-4C34-81D1-969F589DCD46}" sibTransId="{7F57AD25-569E-4371-9C0C-C4DC55EEC6DE}"/>
    <dgm:cxn modelId="{47C4619D-B23E-864A-9208-DA8C46FFD13B}" type="presParOf" srcId="{A67E2730-AB24-5D43-AEB6-77B2465151F3}" destId="{084270F4-996E-B543-9BF4-039A74F9FA3B}" srcOrd="0" destOrd="0" presId="urn:microsoft.com/office/officeart/2005/8/layout/matrix3"/>
    <dgm:cxn modelId="{D1173455-3595-C440-81E3-D812D7D94A66}" type="presParOf" srcId="{A67E2730-AB24-5D43-AEB6-77B2465151F3}" destId="{2A185C82-ABB2-7B4C-A033-E631E16E726B}" srcOrd="1" destOrd="0" presId="urn:microsoft.com/office/officeart/2005/8/layout/matrix3"/>
    <dgm:cxn modelId="{A346CE52-698D-5642-9E18-BEDAD0E89FF6}" type="presParOf" srcId="{A67E2730-AB24-5D43-AEB6-77B2465151F3}" destId="{C48AAB6B-A2B3-5A4D-B030-AB512E1D615F}" srcOrd="2" destOrd="0" presId="urn:microsoft.com/office/officeart/2005/8/layout/matrix3"/>
    <dgm:cxn modelId="{5CF088E3-1448-A64F-8E97-92A24E3F5692}" type="presParOf" srcId="{A67E2730-AB24-5D43-AEB6-77B2465151F3}" destId="{449AA3FB-2222-D94A-919F-074122B0628B}" srcOrd="3" destOrd="0" presId="urn:microsoft.com/office/officeart/2005/8/layout/matrix3"/>
    <dgm:cxn modelId="{412CAF64-C8CC-714D-9B2E-BA16C4F75951}" type="presParOf" srcId="{A67E2730-AB24-5D43-AEB6-77B2465151F3}" destId="{F04EEC42-8899-D04D-8017-1AD4F401937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270F4-996E-B543-9BF4-039A74F9FA3B}">
      <dsp:nvSpPr>
        <dsp:cNvPr id="0" name=""/>
        <dsp:cNvSpPr/>
      </dsp:nvSpPr>
      <dsp:spPr>
        <a:xfrm>
          <a:off x="0" y="732298"/>
          <a:ext cx="5134658" cy="513465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A185C82-ABB2-7B4C-A033-E631E16E726B}">
      <dsp:nvSpPr>
        <dsp:cNvPr id="0" name=""/>
        <dsp:cNvSpPr/>
      </dsp:nvSpPr>
      <dsp:spPr>
        <a:xfrm>
          <a:off x="487792" y="1220090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665 parent carers responded across Essex</a:t>
          </a:r>
        </a:p>
      </dsp:txBody>
      <dsp:txXfrm>
        <a:off x="585547" y="1317845"/>
        <a:ext cx="1807006" cy="1807006"/>
      </dsp:txXfrm>
    </dsp:sp>
    <dsp:sp modelId="{C48AAB6B-A2B3-5A4D-B030-AB512E1D615F}">
      <dsp:nvSpPr>
        <dsp:cNvPr id="0" name=""/>
        <dsp:cNvSpPr/>
      </dsp:nvSpPr>
      <dsp:spPr>
        <a:xfrm>
          <a:off x="2644348" y="1220090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94031"/>
                <a:satOff val="1462"/>
                <a:lumOff val="7807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94031"/>
                <a:satOff val="1462"/>
                <a:lumOff val="7807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Children mainly aged 5–15 years</a:t>
          </a:r>
        </a:p>
      </dsp:txBody>
      <dsp:txXfrm>
        <a:off x="2742103" y="1317845"/>
        <a:ext cx="1807006" cy="1807006"/>
      </dsp:txXfrm>
    </dsp:sp>
    <dsp:sp modelId="{449AA3FB-2222-D94A-919F-074122B0628B}">
      <dsp:nvSpPr>
        <dsp:cNvPr id="0" name=""/>
        <dsp:cNvSpPr/>
      </dsp:nvSpPr>
      <dsp:spPr>
        <a:xfrm>
          <a:off x="487792" y="3376646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188062"/>
                <a:satOff val="2925"/>
                <a:lumOff val="15613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188062"/>
                <a:satOff val="2925"/>
                <a:lumOff val="15613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Most common needs: Autism (ASD</a:t>
          </a:r>
          <a:r>
            <a:rPr lang="en-US" sz="1700" kern="1200" dirty="0">
              <a:latin typeface="Calibri"/>
            </a:rPr>
            <a:t>),</a:t>
          </a:r>
          <a:r>
            <a:rPr lang="en-US" sz="1700" kern="1200" dirty="0"/>
            <a:t> ADHD</a:t>
          </a:r>
          <a:r>
            <a:rPr lang="en-US" sz="1700" kern="1200" dirty="0">
              <a:latin typeface="Calibri"/>
            </a:rPr>
            <a:t>, SEMH and Speech, Language and communication needs </a:t>
          </a:r>
          <a:endParaRPr lang="en-US" sz="1700" kern="1200" dirty="0"/>
        </a:p>
      </dsp:txBody>
      <dsp:txXfrm>
        <a:off x="585547" y="3474401"/>
        <a:ext cx="1807006" cy="1807006"/>
      </dsp:txXfrm>
    </dsp:sp>
    <dsp:sp modelId="{F04EEC42-8899-D04D-8017-1AD4F401937A}">
      <dsp:nvSpPr>
        <dsp:cNvPr id="0" name=""/>
        <dsp:cNvSpPr/>
      </dsp:nvSpPr>
      <dsp:spPr>
        <a:xfrm>
          <a:off x="2644348" y="3376646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282092"/>
                <a:satOff val="4387"/>
                <a:lumOff val="23420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282092"/>
                <a:satOff val="4387"/>
                <a:lumOff val="2342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alibri"/>
            </a:rPr>
            <a:t>Majority of participants had children in mainstream settings</a:t>
          </a:r>
          <a:endParaRPr lang="en-US" sz="1700" kern="1200" dirty="0"/>
        </a:p>
      </dsp:txBody>
      <dsp:txXfrm>
        <a:off x="2742103" y="3474401"/>
        <a:ext cx="1807006" cy="1807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4A637-983C-4365-9A0A-6C4B09047060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CE113-C085-4951-8376-D569FA49A9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3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000"/>
              </a:spcBef>
            </a:pPr>
            <a:r>
              <a:rPr lang="en-GB"/>
              <a:t>The 2025 FIS received 665 responses from across Essex</a:t>
            </a:r>
            <a:endParaRPr lang="en-GB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endParaRPr lang="en-GB" dirty="0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r>
              <a:rPr lang="en-GB" dirty="0">
                <a:ea typeface="Calibri"/>
                <a:cs typeface="Calibri"/>
              </a:rPr>
              <a:t>This presentation looks to highlight the responses and data relating to North East Essex.</a:t>
            </a:r>
          </a:p>
          <a:p>
            <a:pPr algn="ctr">
              <a:spcBef>
                <a:spcPts val="1000"/>
              </a:spcBef>
            </a:pPr>
            <a:endParaRPr lang="en-GB" dirty="0"/>
          </a:p>
          <a:p>
            <a:pPr marL="285750" indent="-285750">
              <a:buFont typeface="Arial"/>
              <a:buChar char="•"/>
            </a:pPr>
            <a:r>
              <a:rPr lang="en-US" b="1" dirty="0"/>
              <a:t>We received 130 responses from </a:t>
            </a:r>
            <a:r>
              <a:rPr lang="en-US" b="1"/>
              <a:t>parents/carers from NEE 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Respondents were evenly split between Tendring and Colchester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The majority of children and young people represented were aged 5-15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35% Female, 63% Male split remaining classified as other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Of those children that were repre</a:t>
            </a:r>
            <a:r>
              <a:rPr lang="en-US">
                <a:ea typeface="Calibri"/>
                <a:cs typeface="Calibri"/>
              </a:rPr>
              <a:t>sented in the survey 50 had an EHCP (50) 39 registered being on SEND support (for example One Plans) and 23 were undergoing assessment.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5EE00-3910-483D-B113-13C664D7120F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63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CE113-C085-4951-8376-D569FA49A96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837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12EA2-5AB8-09FF-83E5-4B864063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A53BB2-67DF-28AF-D99C-921EDBFA7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2716CA-30D6-F82A-E617-1D20652F4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9D169-46AF-D8B4-217A-5022381AE3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CE113-C085-4951-8376-D569FA49A96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86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94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12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2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46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01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63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51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5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736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746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9008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428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8315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169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499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19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9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extBox 2">
            <a:extLst>
              <a:ext uri="{FF2B5EF4-FFF2-40B4-BE49-F238E27FC236}">
                <a16:creationId xmlns:a16="http://schemas.microsoft.com/office/drawing/2014/main" id="{1B23D4D5-AE36-F384-AE4E-5FB0254AEF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7572337"/>
              </p:ext>
            </p:extLst>
          </p:nvPr>
        </p:nvGraphicFramePr>
        <p:xfrm>
          <a:off x="5205963" y="132871"/>
          <a:ext cx="5134658" cy="6599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6284CDB-02EF-1F5E-ECA7-FB0D55DE8CD9}"/>
              </a:ext>
            </a:extLst>
          </p:cNvPr>
          <p:cNvSpPr txBox="1"/>
          <p:nvPr/>
        </p:nvSpPr>
        <p:spPr>
          <a:xfrm>
            <a:off x="580103" y="407191"/>
            <a:ext cx="4499897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/>
              <a:t>Family Impact Survey 2025/26 Communication</a:t>
            </a:r>
            <a:endParaRPr lang="en-US" sz="4000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2B2DD-7797-D7BA-8ADC-6034448191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57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A5A0-E373-6DE0-1C99-ADC574374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4572" y="240945"/>
            <a:ext cx="7582854" cy="801273"/>
          </a:xfrm>
        </p:spPr>
        <p:txBody>
          <a:bodyPr/>
          <a:lstStyle/>
          <a:p>
            <a:pPr algn="ctr"/>
            <a:r>
              <a:rPr lang="en-US" sz="4000" dirty="0"/>
              <a:t>What is working well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E642DA-5359-324E-AB03-CD6E8D038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5760" y="1315036"/>
            <a:ext cx="7941733" cy="4699876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Whilst many families report challenges with SEND communications, there are examples of positive practice across Essex. Communication is strongest where it is personal, consistent and relationship-based, particularly through education settings, SENDIASS, charities and trusted professionals.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Families also value Local Offer newsletters and events when they are aware of and able to access them. </a:t>
            </a:r>
          </a:p>
          <a:p>
            <a:pPr algn="ctr"/>
            <a:endParaRPr lang="en-GB" sz="1900" b="1" i="1" dirty="0">
              <a:solidFill>
                <a:srgbClr val="000000"/>
              </a:solidFill>
            </a:endParaRP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"All my sons education settings have been very supportive and informative." 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"DSR and SENDIASS have been amazing." </a:t>
            </a:r>
          </a:p>
          <a:p>
            <a:r>
              <a:rPr lang="en-GB" dirty="0"/>
              <a:t> </a:t>
            </a:r>
          </a:p>
          <a:p>
            <a:pPr algn="ctr"/>
            <a:r>
              <a:rPr lang="en-GB" dirty="0"/>
              <a:t> </a:t>
            </a:r>
          </a:p>
          <a:p>
            <a:pPr algn="ctr" fontAlgn="t"/>
            <a:endParaRPr lang="en-GB" sz="2600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CB1EE-813C-9466-6618-7E0BB4197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55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017E1-F5B4-6D63-6428-AC8E06829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9656" y="54103"/>
            <a:ext cx="7592687" cy="845520"/>
          </a:xfrm>
        </p:spPr>
        <p:txBody>
          <a:bodyPr/>
          <a:lstStyle/>
          <a:p>
            <a:pPr algn="ctr"/>
            <a:r>
              <a:rPr lang="en-US" sz="4000" dirty="0"/>
              <a:t>Key systemic challenges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31DEF3-F499-A068-13BC-4C3D81EB7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0392" y="1238861"/>
            <a:ext cx="8307169" cy="5319255"/>
          </a:xfrm>
        </p:spPr>
        <p:txBody>
          <a:bodyPr>
            <a:no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Families consistently describe communication as delayed, unclear, inconsistent and often requiring them to repeatedly chase for updates.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The biggest concerns are around SEND Operations, EHCP processes, waiting periods, access to information, and knowing where to go for support.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Many parents feel information exists but is difficult to find, fragmented across services, and not communicated proactively</a:t>
            </a:r>
            <a:r>
              <a:rPr lang="en-GB" dirty="0"/>
              <a:t>. 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"Absolutely disgraceful service .. no communication, no honesty, lack of scrutiny and transparency, no regard for the law, no care and compassion." 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"Awful, lack of or no communication, painful, emotional, frustrating, system is not working, failing parents and children. It's a constant battle to get your child's needs met." </a:t>
            </a:r>
          </a:p>
          <a:p>
            <a:pPr algn="ctr"/>
            <a:endParaRPr lang="en-GB" sz="1500" b="1" i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F0D285-66D7-4C99-F362-C60B7E5DD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29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1752E-0723-5847-15F7-8B2335109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9335" y="220865"/>
            <a:ext cx="7493330" cy="706055"/>
          </a:xfrm>
        </p:spPr>
        <p:txBody>
          <a:bodyPr/>
          <a:lstStyle/>
          <a:p>
            <a:pPr algn="ctr"/>
            <a:r>
              <a:rPr lang="en-US" sz="4000" dirty="0"/>
              <a:t>Quadrant Variation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C8A90-EA4E-8794-CBE9-1B569E147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3257" y="1042218"/>
            <a:ext cx="7980947" cy="548311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GB" sz="1900" dirty="0">
                <a:solidFill>
                  <a:schemeClr val="tx1"/>
                </a:solidFill>
              </a:rPr>
              <a:t>Feedback suggests that challenges are experienced consistently across Essex, indicating a countywide systemic issue rather than isolated local problems. </a:t>
            </a:r>
          </a:p>
          <a:p>
            <a:pPr algn="ctr"/>
            <a:r>
              <a:rPr lang="en-GB" sz="19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GB" sz="1900" b="1" dirty="0">
                <a:solidFill>
                  <a:schemeClr val="tx1"/>
                </a:solidFill>
              </a:rPr>
              <a:t>Similarities across all quadrants</a:t>
            </a:r>
            <a:endParaRPr lang="en-GB" sz="1900" dirty="0">
              <a:solidFill>
                <a:schemeClr val="tx1"/>
              </a:solidFill>
            </a:endParaRPr>
          </a:p>
          <a:p>
            <a:pPr lvl="0" algn="l"/>
            <a:r>
              <a:rPr lang="en-GB" sz="1900" dirty="0">
                <a:solidFill>
                  <a:schemeClr val="tx1"/>
                </a:solidFill>
              </a:rPr>
              <a:t>Delays in communication during EHCP and assessment processes. </a:t>
            </a:r>
          </a:p>
          <a:p>
            <a:pPr lvl="0" algn="l"/>
            <a:r>
              <a:rPr lang="en-GB" sz="1900" dirty="0">
                <a:solidFill>
                  <a:schemeClr val="tx1"/>
                </a:solidFill>
              </a:rPr>
              <a:t>Families struggling to find the right information and support. </a:t>
            </a:r>
          </a:p>
          <a:p>
            <a:pPr lvl="0" algn="l"/>
            <a:r>
              <a:rPr lang="en-GB" sz="1900" dirty="0">
                <a:solidFill>
                  <a:schemeClr val="tx1"/>
                </a:solidFill>
              </a:rPr>
              <a:t>Reliance on schools, charities, SENDIASS and other parents for advice. </a:t>
            </a:r>
          </a:p>
          <a:p>
            <a:pPr lvl="0" algn="l"/>
            <a:r>
              <a:rPr lang="en-GB" sz="1900" dirty="0">
                <a:solidFill>
                  <a:schemeClr val="tx1"/>
                </a:solidFill>
              </a:rPr>
              <a:t>Frustration with lack of updates and needing to chase services. </a:t>
            </a:r>
          </a:p>
          <a:p>
            <a:pPr algn="ctr"/>
            <a:r>
              <a:rPr lang="en-GB" sz="19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GB" sz="1900" b="1" dirty="0">
                <a:solidFill>
                  <a:schemeClr val="tx1"/>
                </a:solidFill>
              </a:rPr>
              <a:t>Emerging differences</a:t>
            </a:r>
            <a:endParaRPr lang="en-GB" sz="1900" dirty="0">
              <a:solidFill>
                <a:schemeClr val="tx1"/>
              </a:solidFill>
            </a:endParaRPr>
          </a:p>
          <a:p>
            <a:pPr lvl="0" algn="l"/>
            <a:r>
              <a:rPr lang="en-GB" sz="1900" dirty="0">
                <a:solidFill>
                  <a:schemeClr val="tx1"/>
                </a:solidFill>
              </a:rPr>
              <a:t>Rural areas (particularly parts of West and North Essex) appear more likely to reference travel, accessibility and availability of local services through Local Offer comments. </a:t>
            </a:r>
          </a:p>
          <a:p>
            <a:pPr lvl="0" algn="l"/>
            <a:r>
              <a:rPr lang="en-GB" sz="1900" dirty="0">
                <a:solidFill>
                  <a:schemeClr val="tx1"/>
                </a:solidFill>
              </a:rPr>
              <a:t>Some variation exists based on individual teams or practitioners, with positive experiences often linked to specific workers rather than a consistent service model. 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37D2EE-7D93-3DF6-D3ED-6026876A6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53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94DA9-0CA9-3A28-1062-5216DBE2C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4969" y="148548"/>
            <a:ext cx="7732119" cy="518618"/>
          </a:xfrm>
        </p:spPr>
        <p:txBody>
          <a:bodyPr/>
          <a:lstStyle/>
          <a:p>
            <a:pPr algn="ctr"/>
            <a:r>
              <a:rPr lang="en-US" sz="3200" dirty="0"/>
              <a:t>Next Steps </a:t>
            </a:r>
            <a:endParaRPr lang="en-GB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5DAAD9-4176-1E06-2EFD-8DDB1FD78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9184" y="667166"/>
            <a:ext cx="8178377" cy="5543309"/>
          </a:xfrm>
        </p:spPr>
        <p:txBody>
          <a:bodyPr>
            <a:noAutofit/>
          </a:bodyPr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What we would like the SEND partnership to focus on:</a:t>
            </a:r>
          </a:p>
          <a:p>
            <a:pPr algn="l"/>
            <a:r>
              <a:rPr lang="en-GB" sz="1600" b="1" dirty="0">
                <a:solidFill>
                  <a:schemeClr val="tx1"/>
                </a:solidFill>
              </a:rPr>
              <a:t>1. Introduce proactive communication standards - </a:t>
            </a:r>
            <a:r>
              <a:rPr lang="en-GB" sz="1600" dirty="0">
                <a:solidFill>
                  <a:schemeClr val="tx1"/>
                </a:solidFill>
              </a:rPr>
              <a:t>Families should receive regular updates during assessments, waiting lists and EHCP processes, even when there is no change in status.  </a:t>
            </a:r>
          </a:p>
          <a:p>
            <a:pPr algn="l"/>
            <a:r>
              <a:rPr lang="en-GB" sz="1600" b="1" dirty="0">
                <a:solidFill>
                  <a:schemeClr val="tx1"/>
                </a:solidFill>
              </a:rPr>
              <a:t>2. Improve information accessibility - </a:t>
            </a:r>
            <a:r>
              <a:rPr lang="en-GB" sz="1600" dirty="0">
                <a:solidFill>
                  <a:schemeClr val="tx1"/>
                </a:solidFill>
              </a:rPr>
              <a:t>Simplify signposting across SEND services, ensuring families can easily identify the right service and understand available support.  </a:t>
            </a:r>
          </a:p>
          <a:p>
            <a:pPr algn="l"/>
            <a:r>
              <a:rPr lang="en-GB" sz="1600" b="1" dirty="0">
                <a:solidFill>
                  <a:schemeClr val="tx1"/>
                </a:solidFill>
              </a:rPr>
              <a:t>3. Review and improve the Local Offer - </a:t>
            </a:r>
            <a:r>
              <a:rPr lang="en-GB" sz="1600" dirty="0">
                <a:solidFill>
                  <a:schemeClr val="tx1"/>
                </a:solidFill>
              </a:rPr>
              <a:t>Improve searchability, navigation and awareness of the Local Offer, reducing the need for families to "know what they are looking for" before accessing support.  </a:t>
            </a:r>
          </a:p>
          <a:p>
            <a:pPr algn="l"/>
            <a:r>
              <a:rPr lang="en-GB" sz="1600" b="1" dirty="0">
                <a:solidFill>
                  <a:schemeClr val="tx1"/>
                </a:solidFill>
              </a:rPr>
              <a:t>4. Develop a consistent countywide communication approach - </a:t>
            </a:r>
            <a:r>
              <a:rPr lang="en-GB" sz="1600" dirty="0">
                <a:solidFill>
                  <a:schemeClr val="tx1"/>
                </a:solidFill>
              </a:rPr>
              <a:t>Reduce variation between teams and services by establishing clear expectations, communication pathways and response standards.  </a:t>
            </a:r>
          </a:p>
          <a:p>
            <a:pPr algn="l"/>
            <a:r>
              <a:rPr lang="en-GB" sz="1600" b="1" dirty="0">
                <a:solidFill>
                  <a:schemeClr val="tx1"/>
                </a:solidFill>
              </a:rPr>
              <a:t>5. Strengthen trusted communication channels - </a:t>
            </a:r>
            <a:r>
              <a:rPr lang="en-GB" sz="1600" dirty="0">
                <a:solidFill>
                  <a:schemeClr val="tx1"/>
                </a:solidFill>
              </a:rPr>
              <a:t>Work more closely with schools, SENDIASS, charities and parent networks, as these are the sources families report trusting most.  </a:t>
            </a:r>
          </a:p>
          <a:p>
            <a:pPr algn="l"/>
            <a:r>
              <a:rPr lang="en-GB" sz="1600" b="1" dirty="0">
                <a:solidFill>
                  <a:schemeClr val="tx1"/>
                </a:solidFill>
              </a:rPr>
              <a:t>6. Co-produce communication improvements with families - </a:t>
            </a:r>
            <a:r>
              <a:rPr lang="en-GB" sz="1600" dirty="0">
                <a:solidFill>
                  <a:schemeClr val="tx1"/>
                </a:solidFill>
              </a:rPr>
              <a:t>Involve parent carers directly in designing communication standards, information resources and improvements to the family journey. </a:t>
            </a:r>
          </a:p>
          <a:p>
            <a:pPr algn="l"/>
            <a:endParaRPr lang="en-GB" sz="15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C08522-55BD-96DA-F236-6149B9ED1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1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595F3BD-39FF-AB8B-AC3A-6501A2EC8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D87D-0B1A-F5B1-14FA-AEAB44C49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974" y="220865"/>
            <a:ext cx="7493330" cy="706055"/>
          </a:xfrm>
        </p:spPr>
        <p:txBody>
          <a:bodyPr/>
          <a:lstStyle/>
          <a:p>
            <a:pPr algn="ctr"/>
            <a:r>
              <a:rPr lang="en-US" sz="4000" dirty="0"/>
              <a:t>Appendix- Data from FIS 2025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D3EECC-A395-C97D-9A2C-A26E0167E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4166" y="1397818"/>
            <a:ext cx="7980947" cy="4427419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The Below is the data that was used, along with individual comments to construct the summary report above. </a:t>
            </a:r>
          </a:p>
          <a:p>
            <a:pPr algn="ctr"/>
            <a:endParaRPr lang="en-GB" dirty="0"/>
          </a:p>
          <a:p>
            <a:r>
              <a:rPr lang="en-GB" dirty="0"/>
              <a:t> </a:t>
            </a:r>
          </a:p>
          <a:p>
            <a:pPr algn="ctr"/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CBAB0B-D653-F2E4-F132-72467283E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0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50D016-E762-967A-0F0C-516A01E9F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0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BA5B63-3EC1-B3BB-9702-9A489808C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27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FFAAD3-49C9-A612-59F4-1647573D9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9143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1de841c-ff39-4427-86d4-35ae088a8026" xsi:nil="true"/>
    <lcf76f155ced4ddcb4097134ff3c332f xmlns="4354224f-a798-491d-a370-0c180897a13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8AD5F6339445408493C98B6CFBD48D" ma:contentTypeVersion="13" ma:contentTypeDescription="Create a new document." ma:contentTypeScope="" ma:versionID="68f58f8a7655c85505c105f05a170d43">
  <xsd:schema xmlns:xsd="http://www.w3.org/2001/XMLSchema" xmlns:xs="http://www.w3.org/2001/XMLSchema" xmlns:p="http://schemas.microsoft.com/office/2006/metadata/properties" xmlns:ns2="4354224f-a798-491d-a370-0c180897a13a" xmlns:ns3="f1de841c-ff39-4427-86d4-35ae088a8026" targetNamespace="http://schemas.microsoft.com/office/2006/metadata/properties" ma:root="true" ma:fieldsID="f1002a6565b5480592c96ee2c2a7386d" ns2:_="" ns3:_="">
    <xsd:import namespace="4354224f-a798-491d-a370-0c180897a13a"/>
    <xsd:import namespace="f1de841c-ff39-4427-86d4-35ae088a80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54224f-a798-491d-a370-0c180897a1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3842fc-1d44-4d72-84e7-91d1a3eec9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de841c-ff39-4427-86d4-35ae088a802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921fc4e-744c-4454-98f5-6c502a4c67c0}" ma:internalName="TaxCatchAll" ma:showField="CatchAllData" ma:web="f1de841c-ff39-4427-86d4-35ae088a8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2A9D59-9540-4FEB-A493-51066910D89C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purl.org/dc/elements/1.1/"/>
    <ds:schemaRef ds:uri="aabdc258-17ec-47e6-9f17-8c9d7f93e914"/>
    <ds:schemaRef ds:uri="6d7136dc-8aae-4899-8848-db3c8ecd8d4f"/>
    <ds:schemaRef ds:uri="http://schemas.microsoft.com/office/infopath/2007/PartnerControls"/>
    <ds:schemaRef ds:uri="http://schemas.openxmlformats.org/package/2006/metadata/core-properties"/>
    <ds:schemaRef ds:uri="f1de841c-ff39-4427-86d4-35ae088a8026"/>
    <ds:schemaRef ds:uri="4354224f-a798-491d-a370-0c180897a13a"/>
  </ds:schemaRefs>
</ds:datastoreItem>
</file>

<file path=customXml/itemProps2.xml><?xml version="1.0" encoding="utf-8"?>
<ds:datastoreItem xmlns:ds="http://schemas.openxmlformats.org/officeDocument/2006/customXml" ds:itemID="{D89570A0-E084-431C-96FB-466EB4F19F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1FE207-C2A8-4C9C-8FB2-30072BCD8C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54224f-a798-491d-a370-0c180897a13a"/>
    <ds:schemaRef ds:uri="f1de841c-ff39-4427-86d4-35ae088a8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709</Words>
  <Application>Microsoft Office PowerPoint</Application>
  <PresentationFormat>Widescreen</PresentationFormat>
  <Paragraphs>58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Facet</vt:lpstr>
      <vt:lpstr>PowerPoint Presentation</vt:lpstr>
      <vt:lpstr>What is working well </vt:lpstr>
      <vt:lpstr>Key systemic challenges </vt:lpstr>
      <vt:lpstr>Quadrant Variation </vt:lpstr>
      <vt:lpstr>Next Steps </vt:lpstr>
      <vt:lpstr>Appendix- Data from FIS 2025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Stacey Gladden - Essex Family Forum</dc:creator>
  <cp:lastModifiedBy>Stacey Gladden - Essex Family Forum</cp:lastModifiedBy>
  <cp:revision>15</cp:revision>
  <dcterms:created xsi:type="dcterms:W3CDTF">2026-04-08T10:44:08Z</dcterms:created>
  <dcterms:modified xsi:type="dcterms:W3CDTF">2026-09-17T14:40:44Z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0x010100098AD5F6339445408493C98B6CFBD48D</vt:lpwstr>
  </property>
  <property fmtid="{D5CDD505-2E9C-101B-9397-08002B2CF9AE}" pid="3" name="MediaServiceImageTags">
    <vt:lpwstr/>
  </property>
</Properties>
</file>