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76" r:id="rId5"/>
    <p:sldId id="257" r:id="rId6"/>
    <p:sldId id="258" r:id="rId7"/>
    <p:sldId id="264" r:id="rId8"/>
    <p:sldId id="263" r:id="rId9"/>
    <p:sldId id="277" r:id="rId10"/>
    <p:sldId id="279" r:id="rId11"/>
    <p:sldId id="280" r:id="rId12"/>
    <p:sldId id="281" r:id="rId13"/>
    <p:sldId id="282" r:id="rId14"/>
    <p:sldId id="283" r:id="rId15"/>
    <p:sldId id="284" r:id="rId16"/>
    <p:sldId id="285" r:id="rId17"/>
    <p:sldId id="28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B0BEAA-5509-FF6D-6DBD-62903C9C8AFE}" v="6" dt="2026-09-17T14:41:27.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S::stacey@essexfamilyforum.org::8e933201-7a74-4de8-94dc-4f1c8d94df12" providerId="AD" clId="Web-{F1B0BEAA-5509-FF6D-6DBD-62903C9C8AFE}"/>
    <pc:docChg chg="modSld">
      <pc:chgData name="Stacey Gladden - Essex Family Forum" userId="S::stacey@essexfamilyforum.org::8e933201-7a74-4de8-94dc-4f1c8d94df12" providerId="AD" clId="Web-{F1B0BEAA-5509-FF6D-6DBD-62903C9C8AFE}" dt="2026-09-17T14:41:26.083" v="1" actId="20577"/>
      <pc:docMkLst>
        <pc:docMk/>
      </pc:docMkLst>
      <pc:sldChg chg="modSp">
        <pc:chgData name="Stacey Gladden - Essex Family Forum" userId="S::stacey@essexfamilyforum.org::8e933201-7a74-4de8-94dc-4f1c8d94df12" providerId="AD" clId="Web-{F1B0BEAA-5509-FF6D-6DBD-62903C9C8AFE}" dt="2026-09-17T14:41:26.083" v="1" actId="20577"/>
        <pc:sldMkLst>
          <pc:docMk/>
          <pc:sldMk cId="4266057871" sldId="276"/>
        </pc:sldMkLst>
        <pc:spChg chg="mod">
          <ac:chgData name="Stacey Gladden - Essex Family Forum" userId="S::stacey@essexfamilyforum.org::8e933201-7a74-4de8-94dc-4f1c8d94df12" providerId="AD" clId="Web-{F1B0BEAA-5509-FF6D-6DBD-62903C9C8AFE}" dt="2026-09-17T14:41:26.083" v="1" actId="20577"/>
          <ac:spMkLst>
            <pc:docMk/>
            <pc:sldMk cId="4266057871" sldId="276"/>
            <ac:spMk id="10" creationId="{36284CDB-02EF-1F5E-ECA7-FB0D55DE8CD9}"/>
          </ac:spMkLst>
        </pc:spChg>
      </pc:sldChg>
    </pc:docChg>
  </pc:docChgLst>
  <pc:docChgLst>
    <pc:chgData name="Stacey Gladden - Essex Family Forum" userId="S::stacey@essexfamilyforum.org::8e933201-7a74-4de8-94dc-4f1c8d94df12" providerId="AD" clId="Web-{4E014D29-4AD6-1647-D514-4C36CA8F2AFF}"/>
    <pc:docChg chg="modSld">
      <pc:chgData name="Stacey Gladden - Essex Family Forum" userId="S::stacey@essexfamilyforum.org::8e933201-7a74-4de8-94dc-4f1c8d94df12" providerId="AD" clId="Web-{4E014D29-4AD6-1647-D514-4C36CA8F2AFF}" dt="2026-09-17T11:51:05.728" v="36" actId="20577"/>
      <pc:docMkLst>
        <pc:docMk/>
      </pc:docMkLst>
      <pc:sldChg chg="modSp">
        <pc:chgData name="Stacey Gladden - Essex Family Forum" userId="S::stacey@essexfamilyforum.org::8e933201-7a74-4de8-94dc-4f1c8d94df12" providerId="AD" clId="Web-{4E014D29-4AD6-1647-D514-4C36CA8F2AFF}" dt="2026-09-17T11:51:05.728" v="36" actId="20577"/>
        <pc:sldMkLst>
          <pc:docMk/>
          <pc:sldMk cId="4266057871" sldId="276"/>
        </pc:sldMkLst>
        <pc:graphicFrameChg chg="modGraphic">
          <ac:chgData name="Stacey Gladden - Essex Family Forum" userId="S::stacey@essexfamilyforum.org::8e933201-7a74-4de8-94dc-4f1c8d94df12" providerId="AD" clId="Web-{4E014D29-4AD6-1647-D514-4C36CA8F2AFF}" dt="2026-09-17T11:51:05.728" v="36" actId="20577"/>
          <ac:graphicFrameMkLst>
            <pc:docMk/>
            <pc:sldMk cId="4266057871" sldId="276"/>
            <ac:graphicFrameMk id="3" creationId="{1B23D4D5-AE36-F384-AE4E-5FB0254AEFD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6BB87E79-FA22-417C-BB8D-7F320114AA91}">
      <dgm:prSet phldr="0"/>
      <dgm:spPr/>
      <dgm:t>
        <a:bodyPr/>
        <a:lstStyle/>
        <a:p>
          <a:pPr rtl="0"/>
          <a:r>
            <a:rPr lang="en-US" sz="1200" b="1" dirty="0">
              <a:latin typeface="Calibri"/>
              <a:ea typeface="Calibri"/>
              <a:cs typeface="Calibri"/>
            </a:rPr>
            <a:t>452 families either had an EHCP or were currently going through EHCNA</a:t>
          </a:r>
          <a:endParaRPr lang="en-US" dirty="0"/>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D8A23DFD-7DB0-4213-BDE8-175362DED123}">
      <dgm:prSet phldrT="[Text]" phldr="0"/>
      <dgm:spPr/>
      <dgm:t>
        <a:bodyPr/>
        <a:lstStyle/>
        <a:p>
          <a:pPr algn="l" rtl="0"/>
          <a:r>
            <a:rPr lang="en-US" dirty="0"/>
            <a:t>262 </a:t>
          </a:r>
          <a:r>
            <a:rPr lang="en-US" dirty="0">
              <a:latin typeface="Trebuchet MS" panose="020B0603020202020204"/>
            </a:rPr>
            <a:t>- </a:t>
          </a:r>
          <a:r>
            <a:rPr lang="en-US" dirty="0"/>
            <a:t>with EHCPs</a:t>
          </a:r>
          <a:r>
            <a:rPr lang="en-US" dirty="0">
              <a:latin typeface="Trebuchet MS" panose="020B0603020202020204"/>
            </a:rPr>
            <a:t>.  </a:t>
          </a:r>
          <a:r>
            <a:rPr lang="en-US" dirty="0"/>
            <a:t>190 </a:t>
          </a:r>
          <a:r>
            <a:rPr lang="en-US" dirty="0">
              <a:latin typeface="Trebuchet MS" panose="020B0603020202020204"/>
            </a:rPr>
            <a:t>- </a:t>
          </a:r>
          <a:r>
            <a:rPr lang="en-US" dirty="0"/>
            <a:t>going through EHCNA</a:t>
          </a:r>
          <a:r>
            <a:rPr lang="en-US" dirty="0">
              <a:latin typeface="Trebuchet MS" panose="020B0603020202020204"/>
            </a:rPr>
            <a:t>.  </a:t>
          </a:r>
          <a:r>
            <a:rPr lang="en-US" dirty="0"/>
            <a:t>158</a:t>
          </a:r>
          <a:r>
            <a:rPr lang="en-US" dirty="0">
              <a:latin typeface="Trebuchet MS" panose="020B0603020202020204"/>
            </a:rPr>
            <a:t> -</a:t>
          </a:r>
          <a:r>
            <a:rPr lang="en-US" dirty="0"/>
            <a:t> been through EHCNA within the last 12 months</a:t>
          </a:r>
          <a:r>
            <a:rPr lang="en-US" dirty="0">
              <a:latin typeface="Trebuchet MS" panose="020B0603020202020204"/>
            </a:rPr>
            <a:t>.</a:t>
          </a:r>
        </a:p>
      </dgm:t>
    </dgm:pt>
    <dgm:pt modelId="{6D9C08FE-CF6D-40FB-ACA7-763ECAECD954}" type="parTrans" cxnId="{56029C9E-7C82-4A7F-B056-E7AEC4D9694D}">
      <dgm:prSet/>
      <dgm:spPr/>
    </dgm:pt>
    <dgm:pt modelId="{A5C44F74-73F7-4190-B725-905F35BF3142}" type="sibTrans" cxnId="{56029C9E-7C82-4A7F-B056-E7AEC4D9694D}">
      <dgm:prSet/>
      <dgm:spPr/>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63AA840D-F76B-DB44-A3D3-B62566E2B308}" type="presOf" srcId="{12DE80C4-D55C-4978-BC80-D2BCB05BCB71}" destId="{A67E2730-AB24-5D43-AEB6-77B2465151F3}" srcOrd="0" destOrd="0" presId="urn:microsoft.com/office/officeart/2005/8/layout/matrix3"/>
    <dgm:cxn modelId="{9A51EC3B-F2F5-4000-B202-387D8CEB2507}" type="presOf" srcId="{D8A23DFD-7DB0-4213-BDE8-175362DED123}" destId="{C48AAB6B-A2B3-5A4D-B030-AB512E1D615F}" srcOrd="0" destOrd="0" presId="urn:microsoft.com/office/officeart/2005/8/layout/matrix3"/>
    <dgm:cxn modelId="{64BC2441-8061-453D-8E1F-75CAA789E851}" type="presOf" srcId="{21310FFC-9EFD-4E62-A988-59A58F6AF54D}" destId="{449AA3FB-2222-D94A-919F-074122B0628B}"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4D80859-2E38-44BB-A838-46500FD6B964}" type="presOf" srcId="{6BB87E79-FA22-417C-BB8D-7F320114AA91}" destId="{2A185C82-ABB2-7B4C-A033-E631E16E726B}" srcOrd="0" destOrd="0" presId="urn:microsoft.com/office/officeart/2005/8/layout/matrix3"/>
    <dgm:cxn modelId="{E381AF5A-9260-4928-B346-D9C4F7A97B4F}" type="presOf" srcId="{929245CA-AC06-457B-A8E9-70B5615A8443}" destId="{F04EEC42-8899-D04D-8017-1AD4F401937A}" srcOrd="0" destOrd="0" presId="urn:microsoft.com/office/officeart/2005/8/layout/matrix3"/>
    <dgm:cxn modelId="{C348F085-0109-4096-8AA2-51C8019B21F1}" srcId="{12DE80C4-D55C-4978-BC80-D2BCB05BCB71}" destId="{6BB87E79-FA22-417C-BB8D-7F320114AA91}" srcOrd="0" destOrd="0" parTransId="{2F3EFBAE-F73D-4291-AF58-2AD10D9DDABF}" sibTransId="{9A3B1941-7346-4E08-AE5A-5C33DDB54602}"/>
    <dgm:cxn modelId="{56029C9E-7C82-4A7F-B056-E7AEC4D9694D}" srcId="{12DE80C4-D55C-4978-BC80-D2BCB05BCB71}" destId="{D8A23DFD-7DB0-4213-BDE8-175362DED123}" srcOrd="1" destOrd="0" parTransId="{6D9C08FE-CF6D-40FB-ACA7-763ECAECD954}" sibTransId="{A5C44F74-73F7-4190-B725-905F35BF3142}"/>
    <dgm:cxn modelId="{F4000ADB-DF0C-49CC-9992-9CE76E0C5F89}" srcId="{12DE80C4-D55C-4978-BC80-D2BCB05BCB71}" destId="{929245CA-AC06-457B-A8E9-70B5615A8443}" srcOrd="3" destOrd="0" parTransId="{80AFF0B8-694B-4C34-81D1-969F589DCD46}" sibTransId="{7F57AD25-569E-4371-9C0C-C4DC55EEC6DE}"/>
    <dgm:cxn modelId="{E69AB1E3-FBE4-492C-8EA1-012CAE7A152A}" type="presParOf" srcId="{A67E2730-AB24-5D43-AEB6-77B2465151F3}" destId="{084270F4-996E-B543-9BF4-039A74F9FA3B}" srcOrd="0" destOrd="0" presId="urn:microsoft.com/office/officeart/2005/8/layout/matrix3"/>
    <dgm:cxn modelId="{890E17E0-1221-4A76-9C5F-1EBB9F20CE6C}" type="presParOf" srcId="{A67E2730-AB24-5D43-AEB6-77B2465151F3}" destId="{2A185C82-ABB2-7B4C-A033-E631E16E726B}" srcOrd="1" destOrd="0" presId="urn:microsoft.com/office/officeart/2005/8/layout/matrix3"/>
    <dgm:cxn modelId="{9E061ECF-24CC-4DAC-97F2-B6C05AEA9A35}" type="presParOf" srcId="{A67E2730-AB24-5D43-AEB6-77B2465151F3}" destId="{C48AAB6B-A2B3-5A4D-B030-AB512E1D615F}" srcOrd="2" destOrd="0" presId="urn:microsoft.com/office/officeart/2005/8/layout/matrix3"/>
    <dgm:cxn modelId="{430AE95F-9488-4C61-B742-757B5981A869}" type="presParOf" srcId="{A67E2730-AB24-5D43-AEB6-77B2465151F3}" destId="{449AA3FB-2222-D94A-919F-074122B0628B}" srcOrd="3" destOrd="0" presId="urn:microsoft.com/office/officeart/2005/8/layout/matrix3"/>
    <dgm:cxn modelId="{E6B87885-E2A8-4DF9-9343-0DF592E92806}"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dirty="0">
              <a:latin typeface="Calibri"/>
              <a:ea typeface="Calibri"/>
              <a:cs typeface="Calibri"/>
            </a:rPr>
            <a:t>452 families either had an EHCP or were currently going through EHCNA</a:t>
          </a:r>
          <a:endParaRPr lang="en-US" sz="1600" kern="1200" dirty="0"/>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t>262 </a:t>
          </a:r>
          <a:r>
            <a:rPr lang="en-US" sz="1600" kern="1200" dirty="0">
              <a:latin typeface="Trebuchet MS" panose="020B0603020202020204"/>
            </a:rPr>
            <a:t>- </a:t>
          </a:r>
          <a:r>
            <a:rPr lang="en-US" sz="1600" kern="1200" dirty="0"/>
            <a:t>with EHCPs</a:t>
          </a:r>
          <a:r>
            <a:rPr lang="en-US" sz="1600" kern="1200" dirty="0">
              <a:latin typeface="Trebuchet MS" panose="020B0603020202020204"/>
            </a:rPr>
            <a:t>.  </a:t>
          </a:r>
          <a:r>
            <a:rPr lang="en-US" sz="1600" kern="1200" dirty="0"/>
            <a:t>190 </a:t>
          </a:r>
          <a:r>
            <a:rPr lang="en-US" sz="1600" kern="1200" dirty="0">
              <a:latin typeface="Trebuchet MS" panose="020B0603020202020204"/>
            </a:rPr>
            <a:t>- </a:t>
          </a:r>
          <a:r>
            <a:rPr lang="en-US" sz="1600" kern="1200" dirty="0"/>
            <a:t>going through EHCNA</a:t>
          </a:r>
          <a:r>
            <a:rPr lang="en-US" sz="1600" kern="1200" dirty="0">
              <a:latin typeface="Trebuchet MS" panose="020B0603020202020204"/>
            </a:rPr>
            <a:t>.  </a:t>
          </a:r>
          <a:r>
            <a:rPr lang="en-US" sz="1600" kern="1200" dirty="0"/>
            <a:t>158</a:t>
          </a:r>
          <a:r>
            <a:rPr lang="en-US" sz="1600" kern="1200" dirty="0">
              <a:latin typeface="Trebuchet MS" panose="020B0603020202020204"/>
            </a:rPr>
            <a:t> -</a:t>
          </a:r>
          <a:r>
            <a:rPr lang="en-US" sz="1600" kern="1200" dirty="0"/>
            <a:t> been through EHCNA within the last 12 months</a:t>
          </a:r>
          <a:r>
            <a:rPr lang="en-US" sz="1600" kern="1200" dirty="0">
              <a:latin typeface="Trebuchet MS" panose="020B0603020202020204"/>
            </a:rPr>
            <a:t>.</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t>Most common needs: Autism (ASD</a:t>
          </a:r>
          <a:r>
            <a:rPr lang="en-US" sz="1600" kern="1200" dirty="0">
              <a:latin typeface="Calibri"/>
            </a:rPr>
            <a:t>),</a:t>
          </a:r>
          <a:r>
            <a:rPr lang="en-US" sz="1600" kern="1200" dirty="0"/>
            <a:t> ADHD</a:t>
          </a:r>
          <a:r>
            <a:rPr lang="en-US" sz="1600" kern="1200" dirty="0">
              <a:latin typeface="Calibri"/>
            </a:rPr>
            <a:t>, SEMH and Speech, Language and communication needs </a:t>
          </a:r>
          <a:endParaRPr lang="en-US" sz="16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libri"/>
            </a:rPr>
            <a:t>Majority of participants had children in mainstream settings</a:t>
          </a:r>
          <a:endParaRPr lang="en-US" sz="16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17/09/2026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157572337"/>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a:t>
            </a:r>
            <a:r>
              <a:rPr lang="en-GB" sz="3200" b="1" dirty="0"/>
              <a:t>Educational Health Care Needs Assessment (EHCNA) process</a:t>
            </a:r>
            <a:r>
              <a:rPr lang="en-GB" sz="3200" dirty="0"/>
              <a:t>.</a:t>
            </a:r>
          </a:p>
          <a:p>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fontScale="92500" lnSpcReduction="20000"/>
          </a:bodyPr>
          <a:lstStyle/>
          <a:p>
            <a:pPr algn="ctr"/>
            <a:r>
              <a:rPr lang="en-GB" dirty="0">
                <a:solidFill>
                  <a:schemeClr val="tx1"/>
                </a:solidFill>
              </a:rPr>
              <a:t>Many families reported positive outcomes once an EHCP was secured, particularly where children were placed in the right educational setting and support was delivered effectively. Parents valued supportive SEND professionals, schools, SENDIASS, and charities who helped them navigate the process and advocate for their child. </a:t>
            </a:r>
          </a:p>
          <a:p>
            <a:pPr algn="ctr"/>
            <a:endParaRPr lang="en-GB" dirty="0">
              <a:solidFill>
                <a:schemeClr val="tx1"/>
              </a:solidFill>
            </a:endParaRPr>
          </a:p>
          <a:p>
            <a:pPr algn="l"/>
            <a:r>
              <a:rPr lang="en-GB" b="1" dirty="0">
                <a:solidFill>
                  <a:schemeClr val="tx1"/>
                </a:solidFill>
              </a:rPr>
              <a:t>Key Statistics:</a:t>
            </a:r>
          </a:p>
          <a:p>
            <a:pPr algn="l">
              <a:spcBef>
                <a:spcPts val="0"/>
              </a:spcBef>
            </a:pPr>
            <a:r>
              <a:rPr lang="en-GB" b="1" dirty="0">
                <a:solidFill>
                  <a:schemeClr val="tx1"/>
                </a:solidFill>
              </a:rPr>
              <a:t>665</a:t>
            </a:r>
            <a:r>
              <a:rPr lang="en-GB" dirty="0">
                <a:solidFill>
                  <a:schemeClr val="tx1"/>
                </a:solidFill>
              </a:rPr>
              <a:t> survey respondents identified as having SEND needs. </a:t>
            </a:r>
          </a:p>
          <a:p>
            <a:pPr lvl="0" algn="l">
              <a:spcBef>
                <a:spcPts val="0"/>
              </a:spcBef>
            </a:pPr>
            <a:r>
              <a:rPr lang="en-GB" b="1" dirty="0">
                <a:solidFill>
                  <a:schemeClr val="tx1"/>
                </a:solidFill>
              </a:rPr>
              <a:t>262 </a:t>
            </a:r>
            <a:r>
              <a:rPr lang="en-GB" dirty="0">
                <a:solidFill>
                  <a:schemeClr val="tx1"/>
                </a:solidFill>
              </a:rPr>
              <a:t>children and young people had an EHCP. </a:t>
            </a:r>
          </a:p>
          <a:p>
            <a:pPr lvl="0" algn="l">
              <a:spcBef>
                <a:spcPts val="0"/>
              </a:spcBef>
            </a:pPr>
            <a:r>
              <a:rPr lang="en-GB" b="1" dirty="0">
                <a:solidFill>
                  <a:schemeClr val="tx1"/>
                </a:solidFill>
              </a:rPr>
              <a:t>190 </a:t>
            </a:r>
            <a:r>
              <a:rPr lang="en-GB" dirty="0">
                <a:solidFill>
                  <a:schemeClr val="tx1"/>
                </a:solidFill>
              </a:rPr>
              <a:t>were going through an Education, Health and Care Needs Assessment (EHCNA). </a:t>
            </a:r>
          </a:p>
          <a:p>
            <a:pPr algn="ctr"/>
            <a:r>
              <a:rPr lang="en-GB" dirty="0"/>
              <a:t> </a:t>
            </a:r>
          </a:p>
          <a:p>
            <a:pPr algn="ctr"/>
            <a:r>
              <a:rPr lang="en-GB" b="1" i="1" dirty="0">
                <a:solidFill>
                  <a:schemeClr val="accent1"/>
                </a:solidFill>
              </a:rPr>
              <a:t>"Education meets my sons needs and getting a place in the right setting has seen him thrive." </a:t>
            </a:r>
          </a:p>
          <a:p>
            <a:pPr algn="ctr"/>
            <a:r>
              <a:rPr lang="en-GB" b="1" i="1" dirty="0">
                <a:solidFill>
                  <a:schemeClr val="accent1"/>
                </a:solidFill>
              </a:rPr>
              <a:t> </a:t>
            </a:r>
          </a:p>
          <a:p>
            <a:pPr algn="ctr"/>
            <a:r>
              <a:rPr lang="en-GB" b="1" i="1" dirty="0">
                <a:solidFill>
                  <a:schemeClr val="accent1"/>
                </a:solidFill>
              </a:rPr>
              <a:t>"Had a very positive experience with great oaks, and my case worker when going through the EHCP process."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r>
              <a:rPr lang="en-GB" sz="1700" dirty="0">
                <a:solidFill>
                  <a:schemeClr val="tx1"/>
                </a:solidFill>
              </a:rPr>
              <a:t>The EHCP process was one of the most significant areas of concern raised by families. Common themes included long delays, poor communication, missed statutory timescales, having to repeatedly chase for updates, and feeling they had to "fight" for support that should have been available. </a:t>
            </a:r>
          </a:p>
          <a:p>
            <a:pPr algn="ctr"/>
            <a:endParaRPr lang="en-GB" sz="1700" dirty="0">
              <a:solidFill>
                <a:schemeClr val="tx1"/>
              </a:solidFill>
            </a:endParaRPr>
          </a:p>
          <a:p>
            <a:pPr algn="l">
              <a:spcBef>
                <a:spcPts val="0"/>
              </a:spcBef>
            </a:pPr>
            <a:r>
              <a:rPr lang="en-GB" sz="1700" b="1" dirty="0">
                <a:solidFill>
                  <a:schemeClr val="tx1"/>
                </a:solidFill>
              </a:rPr>
              <a:t>Key Statistics</a:t>
            </a:r>
            <a:endParaRPr lang="en-GB" sz="1700" dirty="0">
              <a:solidFill>
                <a:schemeClr val="tx1"/>
              </a:solidFill>
            </a:endParaRPr>
          </a:p>
          <a:p>
            <a:pPr algn="l">
              <a:spcBef>
                <a:spcPts val="0"/>
              </a:spcBef>
            </a:pPr>
            <a:r>
              <a:rPr lang="en-GB" sz="1700" b="1" dirty="0">
                <a:solidFill>
                  <a:schemeClr val="tx1"/>
                </a:solidFill>
              </a:rPr>
              <a:t>28.5%</a:t>
            </a:r>
            <a:r>
              <a:rPr lang="en-GB" sz="1700" dirty="0">
                <a:solidFill>
                  <a:schemeClr val="tx1"/>
                </a:solidFill>
              </a:rPr>
              <a:t> of families agreed that the EHCP NA was positive.</a:t>
            </a:r>
          </a:p>
          <a:p>
            <a:pPr algn="l">
              <a:spcBef>
                <a:spcPts val="0"/>
              </a:spcBef>
            </a:pPr>
            <a:r>
              <a:rPr lang="en-GB" sz="1700" b="1" dirty="0">
                <a:solidFill>
                  <a:schemeClr val="tx1"/>
                </a:solidFill>
              </a:rPr>
              <a:t>57.4%</a:t>
            </a:r>
            <a:r>
              <a:rPr lang="en-GB" sz="1700" dirty="0">
                <a:solidFill>
                  <a:schemeClr val="tx1"/>
                </a:solidFill>
              </a:rPr>
              <a:t> disagreed or strongly disagreed that the NA process was positive. </a:t>
            </a:r>
          </a:p>
          <a:p>
            <a:pPr algn="l">
              <a:spcBef>
                <a:spcPts val="0"/>
              </a:spcBef>
            </a:pPr>
            <a:r>
              <a:rPr lang="en-GB" sz="1700" b="1" dirty="0">
                <a:solidFill>
                  <a:schemeClr val="tx1"/>
                </a:solidFill>
              </a:rPr>
              <a:t>25.9%</a:t>
            </a:r>
            <a:r>
              <a:rPr lang="en-GB" sz="1700" dirty="0">
                <a:solidFill>
                  <a:schemeClr val="tx1"/>
                </a:solidFill>
              </a:rPr>
              <a:t> reported a positive experience of Annual Reviews with SEND Operations.</a:t>
            </a:r>
          </a:p>
          <a:p>
            <a:pPr algn="l">
              <a:spcBef>
                <a:spcPts val="0"/>
              </a:spcBef>
            </a:pPr>
            <a:r>
              <a:rPr lang="en-GB" sz="1700" b="1" dirty="0">
                <a:solidFill>
                  <a:schemeClr val="tx1"/>
                </a:solidFill>
              </a:rPr>
              <a:t>49.2%</a:t>
            </a:r>
            <a:r>
              <a:rPr lang="en-GB" sz="1700" dirty="0">
                <a:solidFill>
                  <a:schemeClr val="tx1"/>
                </a:solidFill>
              </a:rPr>
              <a:t> reported a negative experience of Annual Reviews with SEND Operations. </a:t>
            </a:r>
          </a:p>
          <a:p>
            <a:pPr algn="l">
              <a:spcBef>
                <a:spcPts val="0"/>
              </a:spcBef>
            </a:pPr>
            <a:endParaRPr lang="en-GB" sz="1700" dirty="0">
              <a:solidFill>
                <a:schemeClr val="tx1"/>
              </a:solidFill>
            </a:endParaRPr>
          </a:p>
          <a:p>
            <a:pPr algn="ctr"/>
            <a:r>
              <a:rPr lang="en-GB" sz="1700" b="1" i="1" dirty="0">
                <a:solidFill>
                  <a:schemeClr val="accent1"/>
                </a:solidFill>
              </a:rPr>
              <a:t>"The EHCPNA process is appalling given the delays and lack of visibility of timelines." </a:t>
            </a:r>
          </a:p>
          <a:p>
            <a:pPr algn="ctr"/>
            <a:r>
              <a:rPr lang="en-GB" sz="1700" b="1" i="1" dirty="0">
                <a:solidFill>
                  <a:schemeClr val="accent1"/>
                </a:solidFill>
              </a:rPr>
              <a:t> </a:t>
            </a:r>
          </a:p>
          <a:p>
            <a:pPr algn="ctr"/>
            <a:r>
              <a:rPr lang="en-GB" sz="1700" b="1" i="1" dirty="0">
                <a:solidFill>
                  <a:schemeClr val="accent1"/>
                </a:solidFill>
              </a:rPr>
              <a:t>"The whole process has been so traumatic. My initial paperwork was lost and I had to redo the whole thing." </a:t>
            </a:r>
          </a:p>
          <a:p>
            <a:pPr algn="ctr">
              <a:spcBef>
                <a:spcPts val="0"/>
              </a:spcBef>
            </a:pPr>
            <a:endParaRPr lang="en-GB" dirty="0">
              <a:solidFill>
                <a:schemeClr val="tx1"/>
              </a:solidFill>
            </a:endParaRPr>
          </a:p>
          <a:p>
            <a:pPr algn="ctr"/>
            <a:endParaRPr lang="en-GB"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154019"/>
            <a:ext cx="7980947" cy="5483116"/>
          </a:xfrm>
        </p:spPr>
        <p:txBody>
          <a:bodyPr>
            <a:normAutofit/>
          </a:bodyPr>
          <a:lstStyle/>
          <a:p>
            <a:pPr algn="ctr"/>
            <a:r>
              <a:rPr lang="en-GB" b="1" dirty="0">
                <a:solidFill>
                  <a:schemeClr val="tx1"/>
                </a:solidFill>
              </a:rPr>
              <a:t>Across all areas of Essex, families described very similar challenges around delays, communication and accessing support. </a:t>
            </a:r>
          </a:p>
          <a:p>
            <a:r>
              <a:rPr lang="en-GB" dirty="0"/>
              <a:t> </a:t>
            </a:r>
          </a:p>
          <a:p>
            <a:pPr algn="l">
              <a:spcBef>
                <a:spcPts val="0"/>
              </a:spcBef>
            </a:pPr>
            <a:r>
              <a:rPr lang="en-GB" b="1" dirty="0">
                <a:solidFill>
                  <a:schemeClr val="tx1"/>
                </a:solidFill>
              </a:rPr>
              <a:t>Common Themes Across All Quadrants</a:t>
            </a:r>
            <a:endParaRPr lang="en-GB" dirty="0">
              <a:solidFill>
                <a:schemeClr val="tx1"/>
              </a:solidFill>
            </a:endParaRPr>
          </a:p>
          <a:p>
            <a:pPr marL="285750" indent="-285750" algn="l">
              <a:spcBef>
                <a:spcPts val="0"/>
              </a:spcBef>
              <a:buFont typeface="Arial" panose="020B0604020202020204" pitchFamily="34" charset="0"/>
              <a:buChar char="•"/>
            </a:pPr>
            <a:r>
              <a:rPr lang="en-GB" dirty="0">
                <a:solidFill>
                  <a:schemeClr val="tx1"/>
                </a:solidFill>
              </a:rPr>
              <a:t>Delays in EHCNAs and EHCP reviews.</a:t>
            </a:r>
          </a:p>
          <a:p>
            <a:pPr marL="285750" indent="-285750" algn="l">
              <a:spcBef>
                <a:spcPts val="0"/>
              </a:spcBef>
              <a:buFont typeface="Arial" panose="020B0604020202020204" pitchFamily="34" charset="0"/>
              <a:buChar char="•"/>
            </a:pPr>
            <a:r>
              <a:rPr lang="en-GB" dirty="0">
                <a:solidFill>
                  <a:schemeClr val="tx1"/>
                </a:solidFill>
              </a:rPr>
              <a:t>Poor communication from SEND Operations.</a:t>
            </a:r>
          </a:p>
          <a:p>
            <a:pPr marL="285750" indent="-285750" algn="l">
              <a:spcBef>
                <a:spcPts val="0"/>
              </a:spcBef>
              <a:buFont typeface="Arial" panose="020B0604020202020204" pitchFamily="34" charset="0"/>
              <a:buChar char="•"/>
            </a:pPr>
            <a:r>
              <a:rPr lang="en-GB" dirty="0">
                <a:solidFill>
                  <a:schemeClr val="tx1"/>
                </a:solidFill>
              </a:rPr>
              <a:t>Lack of updates during assessment processes.</a:t>
            </a:r>
          </a:p>
          <a:p>
            <a:pPr marL="285750" indent="-285750" algn="l">
              <a:spcBef>
                <a:spcPts val="0"/>
              </a:spcBef>
              <a:buFont typeface="Arial" panose="020B0604020202020204" pitchFamily="34" charset="0"/>
              <a:buChar char="•"/>
            </a:pPr>
            <a:r>
              <a:rPr lang="en-GB" dirty="0">
                <a:solidFill>
                  <a:schemeClr val="tx1"/>
                </a:solidFill>
              </a:rPr>
              <a:t>Families feeling they must challenge decisions to secure provision.</a:t>
            </a:r>
          </a:p>
          <a:p>
            <a:pPr marL="285750" indent="-285750" algn="l">
              <a:spcBef>
                <a:spcPts val="0"/>
              </a:spcBef>
              <a:buFont typeface="Arial" panose="020B0604020202020204" pitchFamily="34" charset="0"/>
              <a:buChar char="•"/>
            </a:pPr>
            <a:r>
              <a:rPr lang="en-GB" dirty="0">
                <a:solidFill>
                  <a:schemeClr val="tx1"/>
                </a:solidFill>
              </a:rPr>
              <a:t>Concerns around Annual Reviews and EHCP implementation. </a:t>
            </a:r>
          </a:p>
          <a:p>
            <a:pPr algn="l">
              <a:spcBef>
                <a:spcPts val="0"/>
              </a:spcBef>
            </a:pPr>
            <a:r>
              <a:rPr lang="en-GB" dirty="0">
                <a:solidFill>
                  <a:schemeClr val="tx1"/>
                </a:solidFill>
              </a:rPr>
              <a:t> </a:t>
            </a:r>
          </a:p>
          <a:p>
            <a:pPr algn="l">
              <a:spcBef>
                <a:spcPts val="0"/>
              </a:spcBef>
            </a:pPr>
            <a:r>
              <a:rPr lang="en-GB" b="1" dirty="0">
                <a:solidFill>
                  <a:schemeClr val="tx1"/>
                </a:solidFill>
              </a:rPr>
              <a:t>Positive Themes Across All Quadrants</a:t>
            </a:r>
            <a:endParaRPr lang="en-GB" dirty="0">
              <a:solidFill>
                <a:schemeClr val="tx1"/>
              </a:solidFill>
            </a:endParaRPr>
          </a:p>
          <a:p>
            <a:pPr marL="285750" indent="-285750" algn="l">
              <a:spcBef>
                <a:spcPts val="0"/>
              </a:spcBef>
              <a:buFont typeface="Arial" panose="020B0604020202020204" pitchFamily="34" charset="0"/>
              <a:buChar char="•"/>
            </a:pPr>
            <a:r>
              <a:rPr lang="en-GB" dirty="0">
                <a:solidFill>
                  <a:schemeClr val="tx1"/>
                </a:solidFill>
              </a:rPr>
              <a:t>Good experiences with individual SEND Officers, schools and SENCOs.</a:t>
            </a:r>
          </a:p>
          <a:p>
            <a:pPr marL="285750" indent="-285750" algn="l">
              <a:spcBef>
                <a:spcPts val="0"/>
              </a:spcBef>
              <a:buFont typeface="Arial" panose="020B0604020202020204" pitchFamily="34" charset="0"/>
              <a:buChar char="•"/>
            </a:pPr>
            <a:r>
              <a:rPr lang="en-GB" dirty="0">
                <a:solidFill>
                  <a:schemeClr val="tx1"/>
                </a:solidFill>
              </a:rPr>
              <a:t>Strong support from charities and SENDIASS.</a:t>
            </a:r>
          </a:p>
          <a:p>
            <a:pPr marL="285750" indent="-285750" algn="l">
              <a:spcBef>
                <a:spcPts val="0"/>
              </a:spcBef>
              <a:buFont typeface="Arial" panose="020B0604020202020204" pitchFamily="34" charset="0"/>
              <a:buChar char="•"/>
            </a:pPr>
            <a:r>
              <a:rPr lang="en-GB" dirty="0">
                <a:solidFill>
                  <a:schemeClr val="tx1"/>
                </a:solidFill>
              </a:rPr>
              <a:t>Better outcomes when children accessed the right educational placement.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Our Priorities for Improvement:</a:t>
            </a:r>
          </a:p>
          <a:p>
            <a:pPr algn="ctr"/>
            <a:endParaRPr lang="en-GB" b="1" dirty="0">
              <a:solidFill>
                <a:schemeClr val="tx1"/>
              </a:solidFill>
            </a:endParaRPr>
          </a:p>
          <a:p>
            <a:pPr marL="285750" lvl="0" indent="-285750" algn="l">
              <a:buFont typeface="Arial" panose="020B0604020202020204" pitchFamily="34" charset="0"/>
              <a:buChar char="•"/>
            </a:pPr>
            <a:r>
              <a:rPr lang="en-GB" b="1" dirty="0">
                <a:solidFill>
                  <a:schemeClr val="tx1"/>
                </a:solidFill>
              </a:rPr>
              <a:t>Reduce EHCP assessment delays</a:t>
            </a:r>
            <a:r>
              <a:rPr lang="en-GB" dirty="0">
                <a:solidFill>
                  <a:schemeClr val="tx1"/>
                </a:solidFill>
              </a:rPr>
              <a:t> and improve timeliness.</a:t>
            </a:r>
          </a:p>
          <a:p>
            <a:pPr marL="285750" lvl="0" indent="-285750" algn="l">
              <a:buFont typeface="Arial" panose="020B0604020202020204" pitchFamily="34" charset="0"/>
              <a:buChar char="•"/>
            </a:pPr>
            <a:r>
              <a:rPr lang="en-GB" b="1" dirty="0">
                <a:solidFill>
                  <a:schemeClr val="tx1"/>
                </a:solidFill>
              </a:rPr>
              <a:t>Provide regular updates</a:t>
            </a:r>
            <a:r>
              <a:rPr lang="en-GB" dirty="0">
                <a:solidFill>
                  <a:schemeClr val="tx1"/>
                </a:solidFill>
              </a:rPr>
              <a:t> throughout the EHCNA process.</a:t>
            </a:r>
          </a:p>
          <a:p>
            <a:pPr marL="285750" lvl="0" indent="-285750" algn="l">
              <a:buFont typeface="Arial" panose="020B0604020202020204" pitchFamily="34" charset="0"/>
              <a:buChar char="•"/>
            </a:pPr>
            <a:r>
              <a:rPr lang="en-GB" b="1" dirty="0">
                <a:solidFill>
                  <a:schemeClr val="tx1"/>
                </a:solidFill>
              </a:rPr>
              <a:t>Improve communication</a:t>
            </a:r>
            <a:r>
              <a:rPr lang="en-GB" dirty="0">
                <a:solidFill>
                  <a:schemeClr val="tx1"/>
                </a:solidFill>
              </a:rPr>
              <a:t> between families, SEND Ops and professionals.</a:t>
            </a:r>
          </a:p>
          <a:p>
            <a:pPr marL="285750" lvl="0" indent="-285750" algn="l">
              <a:buFont typeface="Arial" panose="020B0604020202020204" pitchFamily="34" charset="0"/>
              <a:buChar char="•"/>
            </a:pPr>
            <a:r>
              <a:rPr lang="en-GB" b="1" dirty="0">
                <a:solidFill>
                  <a:schemeClr val="tx1"/>
                </a:solidFill>
              </a:rPr>
              <a:t>Ensure Annual Reviews are completed on time</a:t>
            </a:r>
            <a:r>
              <a:rPr lang="en-GB" dirty="0">
                <a:solidFill>
                  <a:schemeClr val="tx1"/>
                </a:solidFill>
              </a:rPr>
              <a:t> and lead to meaningful action.</a:t>
            </a:r>
          </a:p>
          <a:p>
            <a:pPr marL="285750" lvl="0" indent="-285750" algn="l">
              <a:buFont typeface="Arial" panose="020B0604020202020204" pitchFamily="34" charset="0"/>
              <a:buChar char="•"/>
            </a:pPr>
            <a:r>
              <a:rPr lang="en-GB" b="1" dirty="0">
                <a:solidFill>
                  <a:schemeClr val="tx1"/>
                </a:solidFill>
              </a:rPr>
              <a:t>Increase transparency</a:t>
            </a:r>
            <a:r>
              <a:rPr lang="en-GB" dirty="0">
                <a:solidFill>
                  <a:schemeClr val="tx1"/>
                </a:solidFill>
              </a:rPr>
              <a:t> around decisions and thresholds.</a:t>
            </a:r>
          </a:p>
          <a:p>
            <a:pPr marL="285750" lvl="0" indent="-285750" algn="l">
              <a:buFont typeface="Arial" panose="020B0604020202020204" pitchFamily="34" charset="0"/>
              <a:buChar char="•"/>
            </a:pPr>
            <a:r>
              <a:rPr lang="en-GB" b="1" dirty="0">
                <a:solidFill>
                  <a:schemeClr val="tx1"/>
                </a:solidFill>
              </a:rPr>
              <a:t>Focus on getting the right provision first time</a:t>
            </a:r>
            <a:r>
              <a:rPr lang="en-GB" dirty="0">
                <a:solidFill>
                  <a:schemeClr val="tx1"/>
                </a:solidFill>
              </a:rPr>
              <a:t>, reducing the need for appeals and tribunals. </a:t>
            </a: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DFFBF0-46B3-063A-D3E0-E6A522BAEE0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0366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A79754-67EF-5BBE-ACB8-C9C433DE5A56}"/>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7CEC9-270A-18B5-2547-F68410FB27B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B61237-E13B-54DB-60C1-944DB73E8F35}"/>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82833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37CFE-9818-D63A-43C5-BEAE59A0FD2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B59F6-52A4-BCF0-580A-B3F1EF74F81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50D016-E762-967A-0F0C-516A01E9F04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4750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BA5B63-3EC1-B3BB-9702-9A489808CCC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2.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629</Words>
  <Application>Microsoft Office PowerPoint</Application>
  <PresentationFormat>Widescreen</PresentationFormat>
  <Paragraphs>67</Paragraphs>
  <Slides>14</Slides>
  <Notes>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25</cp:revision>
  <dcterms:created xsi:type="dcterms:W3CDTF">2026-04-08T10:44:08Z</dcterms:created>
  <dcterms:modified xsi:type="dcterms:W3CDTF">2026-09-17T14:41:28Z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y fmtid="{D5CDD505-2E9C-101B-9397-08002B2CF9AE}" pid="3" name="MediaServiceImageTags">
    <vt:lpwstr/>
  </property>
</Properties>
</file>