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76" r:id="rId5"/>
    <p:sldId id="257" r:id="rId6"/>
    <p:sldId id="258" r:id="rId7"/>
    <p:sldId id="264" r:id="rId8"/>
    <p:sldId id="263" r:id="rId9"/>
    <p:sldId id="277" r:id="rId10"/>
    <p:sldId id="280" r:id="rId11"/>
    <p:sldId id="281" r:id="rId12"/>
    <p:sldId id="282" r:id="rId13"/>
    <p:sldId id="283" r:id="rId14"/>
    <p:sldId id="284" r:id="rId15"/>
    <p:sldId id="28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09D420-EAA0-33F7-A520-BD9B4AC9BF83}" v="71" dt="2026-09-17T14:43:50.8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7709D420-EAA0-33F7-A520-BD9B4AC9BF83}"/>
    <pc:docChg chg="modSld">
      <pc:chgData name="Stacey Gladden - Essex Family Forum" userId="S::stacey@essexfamilyforum.org::8e933201-7a74-4de8-94dc-4f1c8d94df12" providerId="AD" clId="Web-{7709D420-EAA0-33F7-A520-BD9B4AC9BF83}" dt="2026-09-17T14:43:50.814" v="37" actId="20577"/>
      <pc:docMkLst>
        <pc:docMk/>
      </pc:docMkLst>
      <pc:sldChg chg="modSp">
        <pc:chgData name="Stacey Gladden - Essex Family Forum" userId="S::stacey@essexfamilyforum.org::8e933201-7a74-4de8-94dc-4f1c8d94df12" providerId="AD" clId="Web-{7709D420-EAA0-33F7-A520-BD9B4AC9BF83}" dt="2026-09-17T14:43:50.814" v="37" actId="20577"/>
        <pc:sldMkLst>
          <pc:docMk/>
          <pc:sldMk cId="4266057871" sldId="276"/>
        </pc:sldMkLst>
        <pc:spChg chg="mod">
          <ac:chgData name="Stacey Gladden - Essex Family Forum" userId="S::stacey@essexfamilyforum.org::8e933201-7a74-4de8-94dc-4f1c8d94df12" providerId="AD" clId="Web-{7709D420-EAA0-33F7-A520-BD9B4AC9BF83}" dt="2026-09-17T14:43:50.814" v="37" actId="20577"/>
          <ac:spMkLst>
            <pc:docMk/>
            <pc:sldMk cId="4266057871" sldId="276"/>
            <ac:spMk id="10" creationId="{36284CDB-02EF-1F5E-ECA7-FB0D55DE8CD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635595"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a:t>
            </a:r>
            <a:endParaRPr lang="en-US" sz="4000" dirty="0">
              <a:solidFill>
                <a:srgbClr val="492DBF"/>
              </a:solidFill>
              <a:ea typeface="Calibri"/>
              <a:cs typeface="Calibri"/>
            </a:endParaRPr>
          </a:p>
          <a:p>
            <a:r>
              <a:rPr lang="en-US" sz="4000" dirty="0"/>
              <a:t>EOTAS/Attendance</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rgbClr val="000000"/>
                </a:solidFill>
              </a:rPr>
              <a:t>When children are placed in the right provision, particularly specialist settings, small group environments, or alternative provision, attendance, wellbeing and engagement improve significantly. </a:t>
            </a:r>
          </a:p>
          <a:p>
            <a:pPr algn="ctr"/>
            <a:r>
              <a:rPr lang="en-GB" dirty="0">
                <a:solidFill>
                  <a:srgbClr val="000000"/>
                </a:solidFill>
              </a:rPr>
              <a:t>Flexible, person‑centred approaches (such as nurture groups, reduced timetables and therapeutic input) help children remain connected to education when implemented early and consistently. </a:t>
            </a:r>
          </a:p>
          <a:p>
            <a:pPr algn="ctr"/>
            <a:r>
              <a:rPr lang="en-GB" dirty="0">
                <a:solidFill>
                  <a:srgbClr val="000000"/>
                </a:solidFill>
              </a:rPr>
              <a:t>Trusted relationships with individual professionals and support from the voluntary sector are also key strengths identified by families.</a:t>
            </a:r>
          </a:p>
          <a:p>
            <a:pPr algn="ctr"/>
            <a:endParaRPr lang="en-GB" b="1" i="1" dirty="0">
              <a:solidFill>
                <a:srgbClr val="000000"/>
              </a:solidFill>
            </a:endParaRPr>
          </a:p>
          <a:p>
            <a:pPr algn="ctr" fontAlgn="t"/>
            <a:r>
              <a:rPr lang="en-GB" i="1" dirty="0">
                <a:solidFill>
                  <a:schemeClr val="accent1"/>
                </a:solidFill>
              </a:rPr>
              <a:t>“Being in the right setting has made a huge difference in learning, safeguarding, social and emotional wellbeing.”</a:t>
            </a:r>
          </a:p>
          <a:p>
            <a:pPr algn="ctr" fontAlgn="t"/>
            <a:r>
              <a:rPr lang="en-GB" i="1" dirty="0">
                <a:solidFill>
                  <a:schemeClr val="accent1"/>
                </a:solidFill>
              </a:rPr>
              <a:t>“Education meets my son’s needs and getting a place in the right setting has seen him thrive.”</a:t>
            </a: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816074"/>
            <a:ext cx="8307169" cy="5530201"/>
          </a:xfrm>
        </p:spPr>
        <p:txBody>
          <a:bodyPr>
            <a:noAutofit/>
          </a:bodyPr>
          <a:lstStyle/>
          <a:p>
            <a:pPr algn="ctr"/>
            <a:endParaRPr lang="en-GB" dirty="0">
              <a:solidFill>
                <a:schemeClr val="tx1"/>
              </a:solidFill>
            </a:endParaRPr>
          </a:p>
          <a:p>
            <a:pPr algn="ctr"/>
            <a:r>
              <a:rPr lang="en-GB" dirty="0">
                <a:solidFill>
                  <a:srgbClr val="000000"/>
                </a:solidFill>
              </a:rPr>
              <a:t>The data highlights significant systemic delays and gaps, resulting in many children being on roll but not attending school for extended periods, often without suitable alternative provision in place. </a:t>
            </a:r>
          </a:p>
          <a:p>
            <a:pPr algn="ctr"/>
            <a:r>
              <a:rPr lang="en-GB" dirty="0">
                <a:solidFill>
                  <a:srgbClr val="000000"/>
                </a:solidFill>
              </a:rPr>
              <a:t>EBSA is frequently addressed too late, once children are already burnt out or traumatised, and EOTAS/EOTIS support is often reactive, delayed, or accessed only through tribunal. </a:t>
            </a:r>
          </a:p>
          <a:p>
            <a:pPr algn="ctr"/>
            <a:r>
              <a:rPr lang="en-GB" dirty="0">
                <a:solidFill>
                  <a:srgbClr val="000000"/>
                </a:solidFill>
              </a:rPr>
              <a:t>Families report fragmented systems, inconsistent communication, and being forced to fill gaps through home education or private provision.</a:t>
            </a:r>
          </a:p>
          <a:p>
            <a:pPr algn="ctr"/>
            <a:endParaRPr lang="en-GB" dirty="0">
              <a:solidFill>
                <a:srgbClr val="000000"/>
              </a:solidFill>
            </a:endParaRPr>
          </a:p>
          <a:p>
            <a:pPr algn="ctr" fontAlgn="t"/>
            <a:r>
              <a:rPr lang="en-GB" b="1" i="1" dirty="0">
                <a:solidFill>
                  <a:schemeClr val="accent1"/>
                </a:solidFill>
              </a:rPr>
              <a:t>“Been left with no school for over a year despite constantly working with professionals.”</a:t>
            </a:r>
          </a:p>
          <a:p>
            <a:pPr algn="ctr" fontAlgn="t"/>
            <a:r>
              <a:rPr lang="en-GB" b="1" i="1" dirty="0">
                <a:solidFill>
                  <a:schemeClr val="accent1"/>
                </a:solidFill>
              </a:rPr>
              <a:t>“SEND services only react when a child is out of school, but then it is too late.”</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a:bodyPr>
          <a:lstStyle/>
          <a:p>
            <a:pPr algn="ctr"/>
            <a:endParaRPr lang="en-GB" dirty="0">
              <a:solidFill>
                <a:srgbClr val="000000"/>
              </a:solidFill>
            </a:endParaRPr>
          </a:p>
          <a:p>
            <a:pPr algn="ctr"/>
            <a:r>
              <a:rPr lang="en-GB" dirty="0">
                <a:solidFill>
                  <a:srgbClr val="000000"/>
                </a:solidFill>
              </a:rPr>
              <a:t>Overall, the core issues are consistent across all four quadrants, with similar patterns of non‑attendance, EBSA, delays in provision, and reliance on home education as a last resort. While some local variation exists in the availability of specialist or alternative provision and access to support services, no quadrant is free from systemic challenges. This suggests countywide issues rather than isolated localised problems, with inequity driven more by service capacity than geography.</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fontAlgn="t"/>
            <a:r>
              <a:rPr lang="en-GB" b="1" dirty="0">
                <a:solidFill>
                  <a:srgbClr val="000000"/>
                </a:solidFill>
              </a:rPr>
              <a:t>Based on the survey evidence, the following actions are recommended:</a:t>
            </a:r>
          </a:p>
          <a:p>
            <a:pPr fontAlgn="t"/>
            <a:endParaRPr lang="en-GB" b="1" dirty="0">
              <a:solidFill>
                <a:srgbClr val="000000"/>
              </a:solidFill>
            </a:endParaRPr>
          </a:p>
          <a:p>
            <a:pPr marL="285750" indent="-285750" algn="l" fontAlgn="t">
              <a:buFont typeface="Arial" panose="020B0604020202020204" pitchFamily="34" charset="0"/>
              <a:buChar char="•"/>
            </a:pPr>
            <a:r>
              <a:rPr lang="en-GB" b="1" dirty="0">
                <a:solidFill>
                  <a:srgbClr val="000000"/>
                </a:solidFill>
              </a:rPr>
              <a:t>Strengthen early intervention for EBSA</a:t>
            </a:r>
            <a:r>
              <a:rPr lang="en-GB" dirty="0">
                <a:solidFill>
                  <a:srgbClr val="000000"/>
                </a:solidFill>
              </a:rPr>
              <a:t>, recognising it as an anxiety‑based need rather than an attendance issue</a:t>
            </a:r>
          </a:p>
          <a:p>
            <a:pPr marL="285750" indent="-285750" algn="l" fontAlgn="t">
              <a:buFont typeface="Arial" panose="020B0604020202020204" pitchFamily="34" charset="0"/>
              <a:buChar char="•"/>
            </a:pPr>
            <a:r>
              <a:rPr lang="en-GB" b="1" dirty="0">
                <a:solidFill>
                  <a:srgbClr val="000000"/>
                </a:solidFill>
              </a:rPr>
              <a:t>Improve timely access to EOTAS/EOTIS and alternative provision</a:t>
            </a:r>
            <a:r>
              <a:rPr lang="en-GB" dirty="0">
                <a:solidFill>
                  <a:srgbClr val="000000"/>
                </a:solidFill>
              </a:rPr>
              <a:t>, reducing reliance on crisis escalation and tribunal routes</a:t>
            </a:r>
          </a:p>
          <a:p>
            <a:pPr marL="285750" indent="-285750" algn="l" fontAlgn="t">
              <a:buFont typeface="Arial" panose="020B0604020202020204" pitchFamily="34" charset="0"/>
              <a:buChar char="•"/>
            </a:pPr>
            <a:r>
              <a:rPr lang="en-GB" b="1" dirty="0">
                <a:solidFill>
                  <a:srgbClr val="000000"/>
                </a:solidFill>
              </a:rPr>
              <a:t>Ensure Section 19 and EHCP provision is implemented consistently</a:t>
            </a:r>
            <a:r>
              <a:rPr lang="en-GB" dirty="0">
                <a:solidFill>
                  <a:srgbClr val="000000"/>
                </a:solidFill>
              </a:rPr>
              <a:t>, not just agreed</a:t>
            </a:r>
          </a:p>
          <a:p>
            <a:pPr marL="285750" indent="-285750" algn="l" fontAlgn="t">
              <a:buFont typeface="Arial" panose="020B0604020202020204" pitchFamily="34" charset="0"/>
              <a:buChar char="•"/>
            </a:pPr>
            <a:r>
              <a:rPr lang="en-GB" b="1" dirty="0">
                <a:solidFill>
                  <a:srgbClr val="000000"/>
                </a:solidFill>
              </a:rPr>
              <a:t>Expand flexible and blended education pathways</a:t>
            </a:r>
            <a:r>
              <a:rPr lang="en-GB" dirty="0">
                <a:solidFill>
                  <a:srgbClr val="000000"/>
                </a:solidFill>
              </a:rPr>
              <a:t>, including therapeutic and part‑time models</a:t>
            </a:r>
          </a:p>
          <a:p>
            <a:pPr marL="285750" indent="-285750" algn="l" fontAlgn="t">
              <a:buFont typeface="Arial" panose="020B0604020202020204" pitchFamily="34" charset="0"/>
              <a:buChar char="•"/>
            </a:pPr>
            <a:r>
              <a:rPr lang="en-GB" b="1" dirty="0">
                <a:solidFill>
                  <a:srgbClr val="000000"/>
                </a:solidFill>
              </a:rPr>
              <a:t>Improve joined‑up working across education, health and social care</a:t>
            </a:r>
            <a:r>
              <a:rPr lang="en-GB" dirty="0">
                <a:solidFill>
                  <a:srgbClr val="000000"/>
                </a:solidFill>
              </a:rPr>
              <a:t>, with clearer ownership and accountability</a:t>
            </a:r>
          </a:p>
          <a:p>
            <a:pPr marL="285750" indent="-285750" algn="l" fontAlgn="t">
              <a:buFont typeface="Arial" panose="020B0604020202020204" pitchFamily="34" charset="0"/>
              <a:buChar char="•"/>
            </a:pPr>
            <a:r>
              <a:rPr lang="en-GB" b="1" dirty="0">
                <a:solidFill>
                  <a:srgbClr val="000000"/>
                </a:solidFill>
              </a:rPr>
              <a:t>Provide clearer support and guidance for families</a:t>
            </a:r>
            <a:r>
              <a:rPr lang="en-GB" dirty="0">
                <a:solidFill>
                  <a:srgbClr val="000000"/>
                </a:solidFill>
              </a:rPr>
              <a:t>, particularly those home educating due to lack of suitable provision</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79754-67EF-5BBE-ACB8-C9C433DE5A5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CEC9-270A-18B5-2547-F68410FB27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B61237-E13B-54DB-60C1-944DB73E8F35}"/>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37CFE-9818-D63A-43C5-BEAE59A0FD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B59F6-52A4-BCF0-580A-B3F1EF74F81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BA5B63-3EC1-B3BB-9702-9A489808C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620</Words>
  <Application>Microsoft Office PowerPoint</Application>
  <PresentationFormat>Widescreen</PresentationFormat>
  <Paragraphs>49</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22</cp:revision>
  <dcterms:created xsi:type="dcterms:W3CDTF">2026-04-08T10:44:08Z</dcterms:created>
  <dcterms:modified xsi:type="dcterms:W3CDTF">2026-09-17T14:43:51Z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