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76" r:id="rId5"/>
    <p:sldId id="257" r:id="rId6"/>
    <p:sldId id="258" r:id="rId7"/>
    <p:sldId id="264" r:id="rId8"/>
    <p:sldId id="263" r:id="rId9"/>
    <p:sldId id="277" r:id="rId10"/>
    <p:sldId id="278" r:id="rId11"/>
    <p:sldId id="272" r:id="rId12"/>
    <p:sldId id="27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E28302-7B33-E51A-BA5E-090884BD5B85}" v="6" dt="2026-09-17T14:41:15.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4" d="100"/>
          <a:sy n="74" d="100"/>
        </p:scale>
        <p:origin x="119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S::stacey@essexfamilyforum.org::8e933201-7a74-4de8-94dc-4f1c8d94df12" providerId="AD" clId="Web-{57E28302-7B33-E51A-BA5E-090884BD5B85}"/>
    <pc:docChg chg="modSld">
      <pc:chgData name="Stacey Gladden - Essex Family Forum" userId="S::stacey@essexfamilyforum.org::8e933201-7a74-4de8-94dc-4f1c8d94df12" providerId="AD" clId="Web-{57E28302-7B33-E51A-BA5E-090884BD5B85}" dt="2026-09-17T14:41:13.679" v="1" actId="20577"/>
      <pc:docMkLst>
        <pc:docMk/>
      </pc:docMkLst>
      <pc:sldChg chg="modSp">
        <pc:chgData name="Stacey Gladden - Essex Family Forum" userId="S::stacey@essexfamilyforum.org::8e933201-7a74-4de8-94dc-4f1c8d94df12" providerId="AD" clId="Web-{57E28302-7B33-E51A-BA5E-090884BD5B85}" dt="2026-09-17T14:41:13.679" v="1" actId="20577"/>
        <pc:sldMkLst>
          <pc:docMk/>
          <pc:sldMk cId="4266057871" sldId="276"/>
        </pc:sldMkLst>
        <pc:spChg chg="mod">
          <ac:chgData name="Stacey Gladden - Essex Family Forum" userId="S::stacey@essexfamilyforum.org::8e933201-7a74-4de8-94dc-4f1c8d94df12" providerId="AD" clId="Web-{57E28302-7B33-E51A-BA5E-090884BD5B85}" dt="2026-09-17T14:41:13.679" v="1" actId="20577"/>
          <ac:spMkLst>
            <pc:docMk/>
            <pc:sldMk cId="4266057871" sldId="276"/>
            <ac:spMk id="10" creationId="{36284CDB-02EF-1F5E-ECA7-FB0D55DE8CD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 qsCatId="simple" csTypeId="urn:microsoft.com/office/officeart/2005/8/colors/accent2_3" csCatId="accent2" phldr="1"/>
      <dgm:spPr/>
      <dgm:t>
        <a:bodyPr/>
        <a:lstStyle/>
        <a:p>
          <a:endParaRPr lang="en-US"/>
        </a:p>
      </dgm:t>
    </dgm:pt>
    <dgm:pt modelId="{6BB87E79-FA22-417C-BB8D-7F320114AA91}">
      <dgm:prSet/>
      <dgm:spPr/>
      <dgm:t>
        <a:bodyPr/>
        <a:lstStyle/>
        <a:p>
          <a:pPr rtl="0"/>
          <a:r>
            <a:rPr lang="en-US" dirty="0"/>
            <a:t>665 parent carers responded across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665 parent carers responded across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Easy to get information on services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I would go to the following for support and advice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17/09/2026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157572337"/>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Family perspective on Education</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125133" y="1177384"/>
            <a:ext cx="7941733" cy="4699876"/>
          </a:xfrm>
        </p:spPr>
        <p:txBody>
          <a:bodyPr>
            <a:normAutofit fontScale="92500" lnSpcReduction="20000"/>
          </a:bodyPr>
          <a:lstStyle/>
          <a:p>
            <a:pPr algn="ctr"/>
            <a:r>
              <a:rPr lang="en-GB" sz="1900" dirty="0">
                <a:solidFill>
                  <a:schemeClr val="tx1"/>
                </a:solidFill>
              </a:rPr>
              <a:t>(Many families report that when children are in the right educational placement, with staff who understand SEND and are willing to make reasonable adjustments, children are able to thrive socially, emotionally and academically.) Remove – AI assumption? </a:t>
            </a:r>
          </a:p>
          <a:p>
            <a:pPr algn="ctr"/>
            <a:r>
              <a:rPr lang="en-GB" sz="1900" dirty="0">
                <a:solidFill>
                  <a:schemeClr val="tx1"/>
                </a:solidFill>
              </a:rPr>
              <a:t>Positive experiences are strongly linked to good SENCO leadership, effective communication, specialist hubs within mainstream schools, nurture provision, and schools working collaboratively with families. </a:t>
            </a:r>
          </a:p>
          <a:p>
            <a:pPr algn="ctr"/>
            <a:r>
              <a:rPr lang="en-GB" sz="1900" dirty="0">
                <a:solidFill>
                  <a:schemeClr val="tx1"/>
                </a:solidFill>
              </a:rPr>
              <a:t>Families also highlighted the value of schools that take a personalised approach, listen to parents, and focus on wellbeing as well as attainment. </a:t>
            </a:r>
          </a:p>
          <a:p>
            <a:pPr algn="ctr" fontAlgn="t"/>
            <a:endParaRPr lang="en-GB" sz="1900" b="1" dirty="0">
              <a:solidFill>
                <a:srgbClr val="000000"/>
              </a:solidFill>
            </a:endParaRPr>
          </a:p>
          <a:p>
            <a:pPr algn="ctr"/>
            <a:r>
              <a:rPr lang="en-GB" sz="1900" b="1" i="1" dirty="0">
                <a:solidFill>
                  <a:srgbClr val="000000"/>
                </a:solidFill>
              </a:rPr>
              <a:t>“</a:t>
            </a:r>
            <a:r>
              <a:rPr lang="en-GB" sz="1900" b="1" i="1" dirty="0">
                <a:solidFill>
                  <a:schemeClr val="tx1"/>
                </a:solidFill>
              </a:rPr>
              <a:t>Mainstream school have been amazing &amp; given all the support that is required. My child loves going to school &amp; that's because she has the right support &amp; her needs met." </a:t>
            </a:r>
          </a:p>
          <a:p>
            <a:pPr algn="ctr"/>
            <a:r>
              <a:rPr lang="en-GB" sz="1900" b="1" i="1" dirty="0">
                <a:solidFill>
                  <a:schemeClr val="tx1"/>
                </a:solidFill>
              </a:rPr>
              <a:t> </a:t>
            </a:r>
          </a:p>
          <a:p>
            <a:pPr algn="ctr"/>
            <a:r>
              <a:rPr lang="en-GB" sz="1900" b="1" i="1" dirty="0">
                <a:solidFill>
                  <a:schemeClr val="tx1"/>
                </a:solidFill>
              </a:rPr>
              <a:t>“(</a:t>
            </a:r>
            <a:r>
              <a:rPr lang="en-GB" sz="1900" b="1" i="1" dirty="0" err="1">
                <a:solidFill>
                  <a:schemeClr val="tx1"/>
                </a:solidFill>
              </a:rPr>
              <a:t>Maylandsea</a:t>
            </a:r>
            <a:r>
              <a:rPr lang="en-GB" sz="1900" b="1" i="1" dirty="0">
                <a:solidFill>
                  <a:schemeClr val="tx1"/>
                </a:solidFill>
              </a:rPr>
              <a:t>) Primary school has been amazing... Being in a nurture class with children similar to him is just the best. Every school should have this!" </a:t>
            </a: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r>
              <a:rPr lang="en-GB" sz="1500" dirty="0">
                <a:solidFill>
                  <a:schemeClr val="tx1"/>
                </a:solidFill>
              </a:rPr>
              <a:t>While positive examples exist, parents consistently describe a system that often requires them to fight for support. The most common issues relating to education settings were:</a:t>
            </a:r>
          </a:p>
          <a:p>
            <a:pPr marL="342900" lvl="0" indent="-342900" algn="l">
              <a:buFont typeface="Arial" panose="020B0604020202020204" pitchFamily="34" charset="0"/>
              <a:buChar char="•"/>
            </a:pPr>
            <a:r>
              <a:rPr lang="en-GB" sz="1500" dirty="0">
                <a:solidFill>
                  <a:schemeClr val="tx1"/>
                </a:solidFill>
              </a:rPr>
              <a:t>Delays and difficulties accessing appropriate provision.</a:t>
            </a:r>
          </a:p>
          <a:p>
            <a:pPr marL="342900" lvl="0" indent="-342900" algn="l">
              <a:buFont typeface="Arial" panose="020B0604020202020204" pitchFamily="34" charset="0"/>
              <a:buChar char="•"/>
            </a:pPr>
            <a:r>
              <a:rPr lang="en-GB" sz="1500" dirty="0">
                <a:solidFill>
                  <a:schemeClr val="tx1"/>
                </a:solidFill>
              </a:rPr>
              <a:t>Schools not fully understanding neurodivergence, particularly masking, autism in girls and SEMH needs.</a:t>
            </a:r>
          </a:p>
          <a:p>
            <a:pPr marL="342900" lvl="0" indent="-342900" algn="l">
              <a:buFont typeface="Arial" panose="020B0604020202020204" pitchFamily="34" charset="0"/>
              <a:buChar char="•"/>
            </a:pPr>
            <a:r>
              <a:rPr lang="en-GB" sz="1500" dirty="0">
                <a:solidFill>
                  <a:schemeClr val="tx1"/>
                </a:solidFill>
              </a:rPr>
              <a:t>EHCP processes taking too long and provision not always being delivered.</a:t>
            </a:r>
          </a:p>
          <a:p>
            <a:pPr marL="342900" lvl="0" indent="-342900" algn="l">
              <a:buFont typeface="Arial" panose="020B0604020202020204" pitchFamily="34" charset="0"/>
              <a:buChar char="•"/>
            </a:pPr>
            <a:r>
              <a:rPr lang="en-GB" sz="1500" dirty="0">
                <a:solidFill>
                  <a:schemeClr val="tx1"/>
                </a:solidFill>
              </a:rPr>
              <a:t>Children experiencing EBSA, burnout and exclusion from education due to unmet needs.</a:t>
            </a:r>
          </a:p>
          <a:p>
            <a:pPr marL="342900" lvl="0" indent="-342900" algn="l">
              <a:buFont typeface="Arial" panose="020B0604020202020204" pitchFamily="34" charset="0"/>
              <a:buChar char="•"/>
            </a:pPr>
            <a:r>
              <a:rPr lang="en-GB" sz="1500" dirty="0">
                <a:solidFill>
                  <a:schemeClr val="tx1"/>
                </a:solidFill>
              </a:rPr>
              <a:t>Limited flexibility within mainstream settings.</a:t>
            </a:r>
          </a:p>
          <a:p>
            <a:pPr marL="342900" lvl="0" indent="-342900" algn="l">
              <a:buFont typeface="Arial" panose="020B0604020202020204" pitchFamily="34" charset="0"/>
              <a:buChar char="•"/>
            </a:pPr>
            <a:r>
              <a:rPr lang="en-GB" sz="1500" dirty="0">
                <a:solidFill>
                  <a:schemeClr val="tx1"/>
                </a:solidFill>
              </a:rPr>
              <a:t>Long periods without suitable education while awaiting specialist placement, AP or EOTAS </a:t>
            </a:r>
          </a:p>
          <a:p>
            <a:pPr algn="ctr"/>
            <a:r>
              <a:rPr lang="en-GB" sz="1500" dirty="0">
                <a:solidFill>
                  <a:schemeClr val="tx1"/>
                </a:solidFill>
              </a:rPr>
              <a:t>The survey contains numerous examples of children who were out of school for months or years, awaiting appropriate provision, EOTAS packages or specialist placements. </a:t>
            </a:r>
          </a:p>
          <a:p>
            <a:pPr algn="ctr"/>
            <a:endParaRPr lang="en-GB" sz="1500" dirty="0">
              <a:solidFill>
                <a:schemeClr val="tx1"/>
              </a:solidFill>
            </a:endParaRPr>
          </a:p>
          <a:p>
            <a:pPr algn="ctr"/>
            <a:r>
              <a:rPr lang="en-GB" sz="1500" b="1" i="1" dirty="0">
                <a:solidFill>
                  <a:schemeClr val="tx1"/>
                </a:solidFill>
              </a:rPr>
              <a:t>"The message is: if my child can't adapt to the school system, there is something wrong with my child, and they must change. The system cannot be wrong and cannot change." </a:t>
            </a:r>
          </a:p>
          <a:p>
            <a:pPr algn="ctr"/>
            <a:endParaRPr lang="en-GB" sz="900" b="1" i="1" dirty="0">
              <a:solidFill>
                <a:schemeClr val="tx1"/>
              </a:solidFill>
            </a:endParaRPr>
          </a:p>
          <a:p>
            <a:pPr algn="ctr"/>
            <a:r>
              <a:rPr lang="en-GB" sz="1500" b="1" i="1" dirty="0">
                <a:solidFill>
                  <a:schemeClr val="tx1"/>
                </a:solidFill>
              </a:rPr>
              <a:t>“School did not really support our daughter leading to burnout, they need more training on autism in girls and masking."</a:t>
            </a: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63257" y="1154019"/>
            <a:ext cx="7980947" cy="5483116"/>
          </a:xfrm>
        </p:spPr>
        <p:txBody>
          <a:bodyPr>
            <a:normAutofit fontScale="25000" lnSpcReduction="20000"/>
          </a:bodyPr>
          <a:lstStyle/>
          <a:p>
            <a:pPr algn="ctr"/>
            <a:r>
              <a:rPr lang="en-GB" sz="6400" dirty="0">
                <a:solidFill>
                  <a:schemeClr val="tx1"/>
                </a:solidFill>
              </a:rPr>
              <a:t>Overall, families reported more similarities than differences across Essex. The same core issues were raised in every quadrant; </a:t>
            </a:r>
          </a:p>
          <a:p>
            <a:pPr algn="ctr"/>
            <a:r>
              <a:rPr lang="en-GB" sz="6400" dirty="0">
                <a:solidFill>
                  <a:schemeClr val="tx1"/>
                </a:solidFill>
              </a:rPr>
              <a:t>Access to the right provision; EHCP delays and communication; EBSA and unmet mental health needs; Difficulty securing specialist support; Better outcomes when schools are flexible and SEND-informed</a:t>
            </a:r>
          </a:p>
          <a:p>
            <a:pPr algn="ctr"/>
            <a:r>
              <a:rPr lang="en-GB" sz="6400" dirty="0">
                <a:solidFill>
                  <a:schemeClr val="tx1"/>
                </a:solidFill>
              </a:rPr>
              <a:t> </a:t>
            </a:r>
          </a:p>
          <a:p>
            <a:pPr algn="ctr"/>
            <a:r>
              <a:rPr lang="en-GB" sz="6400" b="1" dirty="0">
                <a:solidFill>
                  <a:schemeClr val="tx1"/>
                </a:solidFill>
              </a:rPr>
              <a:t>Notable differences:</a:t>
            </a:r>
            <a:endParaRPr lang="en-GB" sz="6400" dirty="0">
              <a:solidFill>
                <a:schemeClr val="tx1"/>
              </a:solidFill>
            </a:endParaRPr>
          </a:p>
          <a:p>
            <a:pPr algn="l"/>
            <a:r>
              <a:rPr lang="en-GB" sz="6400" b="1" dirty="0">
                <a:solidFill>
                  <a:schemeClr val="tx1"/>
                </a:solidFill>
              </a:rPr>
              <a:t>West Essex - </a:t>
            </a:r>
            <a:r>
              <a:rPr lang="en-GB" sz="6400" dirty="0">
                <a:solidFill>
                  <a:schemeClr val="tx1"/>
                </a:solidFill>
              </a:rPr>
              <a:t>More concerns about limited local SEND provision and long travel distances for support. </a:t>
            </a:r>
          </a:p>
          <a:p>
            <a:pPr algn="l"/>
            <a:r>
              <a:rPr lang="en-GB" sz="6400" b="1" dirty="0">
                <a:solidFill>
                  <a:schemeClr val="tx1"/>
                </a:solidFill>
              </a:rPr>
              <a:t>South Essex - </a:t>
            </a:r>
            <a:r>
              <a:rPr lang="en-GB" sz="6400" dirty="0">
                <a:solidFill>
                  <a:schemeClr val="tx1"/>
                </a:solidFill>
              </a:rPr>
              <a:t>More comments relating to transitions and mainstream schools struggling to meet complex needs. </a:t>
            </a:r>
          </a:p>
          <a:p>
            <a:pPr algn="l"/>
            <a:r>
              <a:rPr lang="en-GB" sz="6400" b="1" dirty="0">
                <a:solidFill>
                  <a:schemeClr val="tx1"/>
                </a:solidFill>
              </a:rPr>
              <a:t>North East Essex - </a:t>
            </a:r>
            <a:r>
              <a:rPr lang="en-GB" sz="6400" dirty="0">
                <a:solidFill>
                  <a:schemeClr val="tx1"/>
                </a:solidFill>
              </a:rPr>
              <a:t>More references to positive specialist and alternative provision experiences, alongside concerns about availability. </a:t>
            </a:r>
          </a:p>
          <a:p>
            <a:pPr algn="l"/>
            <a:r>
              <a:rPr lang="en-GB" sz="6400" b="1" dirty="0">
                <a:solidFill>
                  <a:schemeClr val="tx1"/>
                </a:solidFill>
              </a:rPr>
              <a:t>Mid Essex - </a:t>
            </a:r>
            <a:r>
              <a:rPr lang="en-GB" sz="6400" dirty="0">
                <a:solidFill>
                  <a:schemeClr val="tx1"/>
                </a:solidFill>
              </a:rPr>
              <a:t>Similar experiences to the wider county, particularly around communication and EHCP processes. </a:t>
            </a:r>
          </a:p>
          <a:p>
            <a:pPr algn="l"/>
            <a:endParaRPr lang="en-GB" sz="6400" dirty="0">
              <a:solidFill>
                <a:schemeClr val="tx1"/>
              </a:solidFill>
            </a:endParaRPr>
          </a:p>
          <a:p>
            <a:pPr algn="ctr"/>
            <a:r>
              <a:rPr lang="en-GB" sz="6400" b="1" dirty="0">
                <a:solidFill>
                  <a:schemeClr val="tx1"/>
                </a:solidFill>
              </a:rPr>
              <a:t>Key Message: </a:t>
            </a:r>
            <a:r>
              <a:rPr lang="en-GB" sz="6400" dirty="0">
                <a:solidFill>
                  <a:schemeClr val="tx1"/>
                </a:solidFill>
              </a:rPr>
              <a:t>Families consistently reported positive experiences where schools listened, understood SEND and adapted provision to meet need. </a:t>
            </a: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12406" y="530488"/>
            <a:ext cx="8178377" cy="5543309"/>
          </a:xfrm>
        </p:spPr>
        <p:txBody>
          <a:bodyPr>
            <a:noAutofit/>
          </a:bodyPr>
          <a:lstStyle/>
          <a:p>
            <a:pPr algn="ctr"/>
            <a:r>
              <a:rPr lang="en-GB" sz="1500" b="1" dirty="0">
                <a:solidFill>
                  <a:schemeClr val="tx1"/>
                </a:solidFill>
              </a:rPr>
              <a:t>What we would like education settings to focus on:</a:t>
            </a:r>
          </a:p>
          <a:p>
            <a:pPr algn="l"/>
            <a:r>
              <a:rPr lang="en-GB" sz="1500" dirty="0">
                <a:solidFill>
                  <a:schemeClr val="tx1"/>
                </a:solidFill>
              </a:rPr>
              <a:t>1. </a:t>
            </a:r>
            <a:r>
              <a:rPr lang="en-GB" sz="1500" b="1" dirty="0">
                <a:solidFill>
                  <a:schemeClr val="tx1"/>
                </a:solidFill>
              </a:rPr>
              <a:t>Understand EBSA and school trauma - </a:t>
            </a:r>
            <a:r>
              <a:rPr lang="en-GB" sz="1500" dirty="0">
                <a:solidFill>
                  <a:schemeClr val="tx1"/>
                </a:solidFill>
              </a:rPr>
              <a:t>Move away from attendance-focused responses and towards understanding the unmet needs, anxiety and burnout that sit behind EBSA. Many families described children becoming emotionally unsafe before support was put in place. </a:t>
            </a:r>
          </a:p>
          <a:p>
            <a:pPr algn="l"/>
            <a:r>
              <a:rPr lang="en-GB" sz="1500" dirty="0">
                <a:solidFill>
                  <a:schemeClr val="tx1"/>
                </a:solidFill>
              </a:rPr>
              <a:t>2. </a:t>
            </a:r>
            <a:r>
              <a:rPr lang="en-GB" sz="1500" b="1" dirty="0">
                <a:solidFill>
                  <a:schemeClr val="tx1"/>
                </a:solidFill>
              </a:rPr>
              <a:t>Listen to parents earlier </a:t>
            </a:r>
            <a:r>
              <a:rPr lang="en-GB" sz="1500" dirty="0">
                <a:solidFill>
                  <a:schemeClr val="tx1"/>
                </a:solidFill>
              </a:rPr>
              <a:t>- Parents repeatedly told us they felt unheard and had to fight for support. Families are experts in their child and should be treated as equal partners. </a:t>
            </a:r>
          </a:p>
          <a:p>
            <a:pPr algn="l"/>
            <a:r>
              <a:rPr lang="en-GB" sz="1500" dirty="0">
                <a:solidFill>
                  <a:schemeClr val="tx1"/>
                </a:solidFill>
              </a:rPr>
              <a:t>3. </a:t>
            </a:r>
            <a:r>
              <a:rPr lang="en-GB" sz="1500" b="1" dirty="0">
                <a:solidFill>
                  <a:schemeClr val="tx1"/>
                </a:solidFill>
              </a:rPr>
              <a:t>Improve SEND understanding in mainstream settings </a:t>
            </a:r>
            <a:r>
              <a:rPr lang="en-GB" sz="1500" dirty="0">
                <a:solidFill>
                  <a:schemeClr val="tx1"/>
                </a:solidFill>
              </a:rPr>
              <a:t>- Increase training around:</a:t>
            </a:r>
            <a:r>
              <a:rPr lang="en-GB" sz="800" dirty="0">
                <a:solidFill>
                  <a:schemeClr val="tx1"/>
                </a:solidFill>
              </a:rPr>
              <a:t>      </a:t>
            </a:r>
            <a:r>
              <a:rPr lang="en-GB" sz="1500" b="1" dirty="0">
                <a:solidFill>
                  <a:schemeClr val="tx1"/>
                </a:solidFill>
              </a:rPr>
              <a:t>Autism in girls; Masking; Demand avoidance; SEMH needs; Neurodivergent communication styles</a:t>
            </a:r>
            <a:r>
              <a:rPr lang="en-GB" sz="1500" dirty="0">
                <a:solidFill>
                  <a:schemeClr val="tx1"/>
                </a:solidFill>
              </a:rPr>
              <a:t>. (These themes featured heavily throughout family feedback)</a:t>
            </a:r>
          </a:p>
          <a:p>
            <a:pPr algn="l"/>
            <a:r>
              <a:rPr lang="en-GB" sz="1500" dirty="0">
                <a:solidFill>
                  <a:schemeClr val="tx1"/>
                </a:solidFill>
              </a:rPr>
              <a:t>4. </a:t>
            </a:r>
            <a:r>
              <a:rPr lang="en-GB" sz="1500" b="1" dirty="0">
                <a:solidFill>
                  <a:schemeClr val="tx1"/>
                </a:solidFill>
              </a:rPr>
              <a:t>Be flexible before crisis point </a:t>
            </a:r>
            <a:r>
              <a:rPr lang="en-GB" sz="1500" dirty="0">
                <a:solidFill>
                  <a:schemeClr val="tx1"/>
                </a:solidFill>
              </a:rPr>
              <a:t>- Use reduced timetables, nurture provision, sensory adaptations, quiet spaces, hybrid learning and personalised approaches before children disengage from education. </a:t>
            </a:r>
          </a:p>
          <a:p>
            <a:pPr algn="l"/>
            <a:r>
              <a:rPr lang="en-GB" sz="1500" dirty="0">
                <a:solidFill>
                  <a:schemeClr val="tx1"/>
                </a:solidFill>
              </a:rPr>
              <a:t>5. </a:t>
            </a:r>
            <a:r>
              <a:rPr lang="en-GB" sz="1500" b="1" dirty="0">
                <a:solidFill>
                  <a:schemeClr val="tx1"/>
                </a:solidFill>
              </a:rPr>
              <a:t>Focus on outcomes, not processes </a:t>
            </a:r>
            <a:r>
              <a:rPr lang="en-GB" sz="1500" dirty="0">
                <a:solidFill>
                  <a:schemeClr val="tx1"/>
                </a:solidFill>
              </a:rPr>
              <a:t>- Families want support that works, not endless meetings, referrals and paperwork. Review whether provision is making a real difference to the child's experience. </a:t>
            </a:r>
          </a:p>
          <a:p>
            <a:pPr algn="l"/>
            <a:r>
              <a:rPr lang="en-GB" sz="1500" dirty="0">
                <a:solidFill>
                  <a:schemeClr val="tx1"/>
                </a:solidFill>
              </a:rPr>
              <a:t>6. </a:t>
            </a:r>
            <a:r>
              <a:rPr lang="en-GB" sz="1500" b="1" dirty="0">
                <a:solidFill>
                  <a:schemeClr val="tx1"/>
                </a:solidFill>
              </a:rPr>
              <a:t>Ensure no child is left without education </a:t>
            </a:r>
            <a:r>
              <a:rPr lang="en-GB" sz="1500" dirty="0">
                <a:solidFill>
                  <a:schemeClr val="tx1"/>
                </a:solidFill>
              </a:rPr>
              <a:t>- The survey contained multiple examples of children waiting months or years for suitable placements, AP, specialist provision or EOTAS. Early intervention and timely planning are essential to prevent children becoming NEET or disconnected from education. </a:t>
            </a: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25DD4E-CF86-4090-D055-70C9C563B8F2}"/>
              </a:ext>
            </a:extLst>
          </p:cNvPr>
          <p:cNvPicPr>
            <a:picLocks noChangeAspect="1"/>
          </p:cNvPicPr>
          <p:nvPr/>
        </p:nvPicPr>
        <p:blipFill>
          <a:blip r:embed="rId2"/>
          <a:stretch>
            <a:fillRect/>
          </a:stretch>
        </p:blipFill>
        <p:spPr>
          <a:xfrm>
            <a:off x="4053" y="0"/>
            <a:ext cx="12183893" cy="6858000"/>
          </a:xfrm>
          <a:prstGeom prst="rect">
            <a:avLst/>
          </a:prstGeom>
        </p:spPr>
      </p:pic>
    </p:spTree>
    <p:extLst>
      <p:ext uri="{BB962C8B-B14F-4D97-AF65-F5344CB8AC3E}">
        <p14:creationId xmlns:p14="http://schemas.microsoft.com/office/powerpoint/2010/main" val="2725999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Health ,Social Care ,Education ,Health ,Social Care ,textbox ,textbox.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Monitoring/Targets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Health ,Social Care ,Easy to get information on services ,textbox ,textbox ,SEND Team ,I would go to the following for support and advice.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Comms/Info</a:t>
            </a:r>
          </a:p>
        </p:txBody>
      </p:sp>
    </p:spTree>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6B30BA-88C1-424A-A005-CF0A914A5D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3.xml><?xml version="1.0" encoding="utf-8"?>
<ds:datastoreItem xmlns:ds="http://schemas.openxmlformats.org/officeDocument/2006/customXml" ds:itemID="{D89570A0-E084-431C-96FB-466EB4F19F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102</TotalTime>
  <Words>1034</Words>
  <Application>Microsoft Office PowerPoint</Application>
  <PresentationFormat>Widescreen</PresentationFormat>
  <Paragraphs>115</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Monitoring/Targets</vt:lpstr>
      <vt:lpstr>Comms/Info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Claire McConnell</cp:lastModifiedBy>
  <cp:revision>13</cp:revision>
  <dcterms:created xsi:type="dcterms:W3CDTF">2026-04-08T10:44:08Z</dcterms:created>
  <dcterms:modified xsi:type="dcterms:W3CDTF">2026-09-17T14:41:17Z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y fmtid="{D5CDD505-2E9C-101B-9397-08002B2CF9AE}" pid="3" name="MediaServiceImageTags">
    <vt:lpwstr/>
  </property>
</Properties>
</file>