
<file path=[Content_Types].xml><?xml version="1.0" encoding="utf-8"?>
<Types xmlns="http://schemas.openxmlformats.org/package/2006/content-types">
  <Default Extension="jpe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diagrams/data1.xml" ContentType="application/vnd.openxmlformats-officedocument.drawingml.diagramData+xml"/>
  <Override PartName="/ppt/diagrams/layout1.xml" ContentType="application/vnd.openxmlformats-officedocument.drawingml.diagramLayout+xml"/>
  <Override PartName="/ppt/diagrams/quickStyle1.xml" ContentType="application/vnd.openxmlformats-officedocument.drawingml.diagramStyle+xml"/>
  <Override PartName="/ppt/diagrams/colors1.xml" ContentType="application/vnd.openxmlformats-officedocument.drawingml.diagramColors+xml"/>
  <Override PartName="/ppt/diagrams/drawing1.xml" ContentType="application/vnd.ms-office.drawingml.diagramDrawing+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changesInfos/changesInfo1.xml" ContentType="application/vnd.ms-powerpoint.changesinfo+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4"/>
  </p:sldMasterIdLst>
  <p:notesMasterIdLst>
    <p:notesMasterId r:id="rId23"/>
  </p:notesMasterIdLst>
  <p:sldIdLst>
    <p:sldId id="256" r:id="rId5"/>
    <p:sldId id="276" r:id="rId6"/>
    <p:sldId id="257" r:id="rId7"/>
    <p:sldId id="258" r:id="rId8"/>
    <p:sldId id="269" r:id="rId9"/>
    <p:sldId id="270" r:id="rId10"/>
    <p:sldId id="271" r:id="rId11"/>
    <p:sldId id="259" r:id="rId12"/>
    <p:sldId id="260" r:id="rId13"/>
    <p:sldId id="261" r:id="rId14"/>
    <p:sldId id="262" r:id="rId15"/>
    <p:sldId id="263" r:id="rId16"/>
    <p:sldId id="264" r:id="rId17"/>
    <p:sldId id="277" r:id="rId18"/>
    <p:sldId id="272" r:id="rId19"/>
    <p:sldId id="273" r:id="rId20"/>
    <p:sldId id="274" r:id="rId21"/>
    <p:sldId id="275" r:id="rId22"/>
  </p:sldIdLst>
  <p:sldSz cx="12192000" cy="6858000"/>
  <p:notesSz cx="7315200" cy="9601200"/>
  <p:defaultText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1651" autoAdjust="0"/>
    <p:restoredTop sz="94660"/>
  </p:normalViewPr>
  <p:slideViewPr>
    <p:cSldViewPr snapToGrid="0">
      <p:cViewPr varScale="1">
        <p:scale>
          <a:sx n="74" d="100"/>
          <a:sy n="74" d="100"/>
        </p:scale>
        <p:origin x="1195" y="67"/>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slide" Target="slides/slide9.xml"/><Relationship Id="rId18" Type="http://schemas.openxmlformats.org/officeDocument/2006/relationships/slide" Target="slides/slide14.xml"/><Relationship Id="rId26" Type="http://schemas.openxmlformats.org/officeDocument/2006/relationships/theme" Target="theme/theme1.xml"/><Relationship Id="rId3" Type="http://schemas.openxmlformats.org/officeDocument/2006/relationships/customXml" Target="../customXml/item3.xml"/><Relationship Id="rId21" Type="http://schemas.openxmlformats.org/officeDocument/2006/relationships/slide" Target="slides/slide17.xml"/><Relationship Id="rId7" Type="http://schemas.openxmlformats.org/officeDocument/2006/relationships/slide" Target="slides/slide3.xml"/><Relationship Id="rId12" Type="http://schemas.openxmlformats.org/officeDocument/2006/relationships/slide" Target="slides/slide8.xml"/><Relationship Id="rId17" Type="http://schemas.openxmlformats.org/officeDocument/2006/relationships/slide" Target="slides/slide13.xml"/><Relationship Id="rId25" Type="http://schemas.openxmlformats.org/officeDocument/2006/relationships/viewProps" Target="viewProps.xml"/><Relationship Id="rId2" Type="http://schemas.openxmlformats.org/officeDocument/2006/relationships/customXml" Target="../customXml/item2.xml"/><Relationship Id="rId16" Type="http://schemas.openxmlformats.org/officeDocument/2006/relationships/slide" Target="slides/slide12.xml"/><Relationship Id="rId20" Type="http://schemas.openxmlformats.org/officeDocument/2006/relationships/slide" Target="slides/slide16.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slide" Target="slides/slide7.xml"/><Relationship Id="rId24" Type="http://schemas.openxmlformats.org/officeDocument/2006/relationships/presProps" Target="presProps.xml"/><Relationship Id="rId5" Type="http://schemas.openxmlformats.org/officeDocument/2006/relationships/slide" Target="slides/slide1.xml"/><Relationship Id="rId15" Type="http://schemas.openxmlformats.org/officeDocument/2006/relationships/slide" Target="slides/slide11.xml"/><Relationship Id="rId23" Type="http://schemas.openxmlformats.org/officeDocument/2006/relationships/notesMaster" Target="notesMasters/notesMaster1.xml"/><Relationship Id="rId28" Type="http://schemas.microsoft.com/office/2016/11/relationships/changesInfo" Target="changesInfos/changesInfo1.xml"/><Relationship Id="rId10" Type="http://schemas.openxmlformats.org/officeDocument/2006/relationships/slide" Target="slides/slide6.xml"/><Relationship Id="rId19" Type="http://schemas.openxmlformats.org/officeDocument/2006/relationships/slide" Target="slides/slide15.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slide" Target="slides/slide10.xml"/><Relationship Id="rId22" Type="http://schemas.openxmlformats.org/officeDocument/2006/relationships/slide" Target="slides/slide18.xml"/><Relationship Id="rId27" Type="http://schemas.openxmlformats.org/officeDocument/2006/relationships/tableStyles" Target="tableStyles.xml"/></Relationships>
</file>

<file path=ppt/changesInfos/changesInfo1.xml><?xml version="1.0" encoding="utf-8"?>
<pc:chgInfo xmlns:a="http://schemas.openxmlformats.org/drawingml/2006/main" xmlns:r="http://schemas.openxmlformats.org/officeDocument/2006/relationships" xmlns:ac="http://schemas.microsoft.com/office/drawing/2013/main/command" xmlns:pc="http://schemas.microsoft.com/office/powerpoint/2013/main/command">
  <pc:docChgLst>
    <pc:chgData name="Sarah Abeyratne" userId="88a43cce50ba6840" providerId="LiveId" clId="{436EE1AD-1482-4642-B2C8-6554F19BDF81}"/>
    <pc:docChg chg="modSld">
      <pc:chgData name="Sarah Abeyratne" userId="88a43cce50ba6840" providerId="LiveId" clId="{436EE1AD-1482-4642-B2C8-6554F19BDF81}" dt="2026-05-22T11:29:01.527" v="0" actId="1076"/>
      <pc:docMkLst>
        <pc:docMk/>
      </pc:docMkLst>
      <pc:sldChg chg="modSp mod">
        <pc:chgData name="Sarah Abeyratne" userId="88a43cce50ba6840" providerId="LiveId" clId="{436EE1AD-1482-4642-B2C8-6554F19BDF81}" dt="2026-05-22T11:29:01.527" v="0" actId="1076"/>
        <pc:sldMkLst>
          <pc:docMk/>
          <pc:sldMk cId="4112745342" sldId="256"/>
        </pc:sldMkLst>
        <pc:spChg chg="mod">
          <ac:chgData name="Sarah Abeyratne" userId="88a43cce50ba6840" providerId="LiveId" clId="{436EE1AD-1482-4642-B2C8-6554F19BDF81}" dt="2026-05-22T11:29:01.527" v="0" actId="1076"/>
          <ac:spMkLst>
            <pc:docMk/>
            <pc:sldMk cId="4112745342" sldId="256"/>
            <ac:spMk id="3" creationId="{6D08B0D7-E71F-17F0-F0ED-1D473406FC78}"/>
          </ac:spMkLst>
        </pc:spChg>
      </pc:sldChg>
    </pc:docChg>
  </pc:docChgLst>
</pc:chgInfo>
</file>

<file path=ppt/diagrams/colors1.xml><?xml version="1.0" encoding="utf-8"?>
<dgm:colorsDef xmlns:dgm="http://schemas.openxmlformats.org/drawingml/2006/diagram" xmlns:a="http://schemas.openxmlformats.org/drawingml/2006/main" uniqueId="urn:microsoft.com/office/officeart/2005/8/colors/accent2_3#1">
  <dgm:title val=""/>
  <dgm:desc val=""/>
  <dgm:catLst>
    <dgm:cat type="accent2" pri="11300"/>
  </dgm:catLst>
  <dgm:styleLbl name="node0">
    <dgm:fillClrLst meth="repeat">
      <a:schemeClr val="accent2">
        <a:shade val="80000"/>
      </a:schemeClr>
    </dgm:fillClrLst>
    <dgm:linClrLst meth="repeat">
      <a:schemeClr val="lt1"/>
    </dgm:linClrLst>
    <dgm:effectClrLst/>
    <dgm:txLinClrLst/>
    <dgm:txFillClrLst/>
    <dgm:txEffectClrLst/>
  </dgm:styleLbl>
  <dgm:styleLbl name="node1">
    <dgm:fillClrLst>
      <a:schemeClr val="accent2">
        <a:shade val="80000"/>
      </a:schemeClr>
      <a:schemeClr val="accent2">
        <a:tint val="70000"/>
      </a:schemeClr>
    </dgm:fillClrLst>
    <dgm:linClrLst meth="repeat">
      <a:schemeClr val="lt1"/>
    </dgm:linClrLst>
    <dgm:effectClrLst/>
    <dgm:txLinClrLst/>
    <dgm:txFillClrLst/>
    <dgm:txEffectClrLst/>
  </dgm:styleLbl>
  <dgm:styleLbl name="alignNode1">
    <dgm:fillClrLst>
      <a:schemeClr val="accent2">
        <a:shade val="80000"/>
      </a:schemeClr>
      <a:schemeClr val="accent2">
        <a:tint val="70000"/>
      </a:schemeClr>
    </dgm:fillClrLst>
    <dgm:linClrLst>
      <a:schemeClr val="accent2">
        <a:shade val="80000"/>
      </a:schemeClr>
      <a:schemeClr val="accent2">
        <a:tint val="70000"/>
      </a:schemeClr>
    </dgm:linClrLst>
    <dgm:effectClrLst/>
    <dgm:txLinClrLst/>
    <dgm:txFillClrLst/>
    <dgm:txEffectClrLst/>
  </dgm:styleLbl>
  <dgm:styleLbl name="lnNode1">
    <dgm:fillClrLst>
      <a:schemeClr val="accent2">
        <a:shade val="80000"/>
      </a:schemeClr>
      <a:schemeClr val="accent2">
        <a:tint val="70000"/>
      </a:schemeClr>
    </dgm:fillClrLst>
    <dgm:linClrLst meth="repeat">
      <a:schemeClr val="lt1"/>
    </dgm:linClrLst>
    <dgm:effectClrLst/>
    <dgm:txLinClrLst/>
    <dgm:txFillClrLst/>
    <dgm:txEffectClrLst/>
  </dgm:styleLbl>
  <dgm:styleLbl name="vennNode1">
    <dgm:fillClrLst>
      <a:schemeClr val="accent2">
        <a:shade val="80000"/>
        <a:alpha val="50000"/>
      </a:schemeClr>
      <a:schemeClr val="accent2">
        <a:tint val="70000"/>
        <a:alpha val="50000"/>
      </a:schemeClr>
    </dgm:fillClrLst>
    <dgm:linClrLst meth="repeat">
      <a:schemeClr val="lt1"/>
    </dgm:linClrLst>
    <dgm:effectClrLst/>
    <dgm:txLinClrLst/>
    <dgm:txFillClrLst/>
    <dgm:txEffectClrLst/>
  </dgm:styleLbl>
  <dgm:styleLbl name="node2">
    <dgm:fillClrLst>
      <a:schemeClr val="accent2">
        <a:tint val="99000"/>
      </a:schemeClr>
    </dgm:fillClrLst>
    <dgm:linClrLst meth="repeat">
      <a:schemeClr val="lt1"/>
    </dgm:linClrLst>
    <dgm:effectClrLst/>
    <dgm:txLinClrLst/>
    <dgm:txFillClrLst/>
    <dgm:txEffectClrLst/>
  </dgm:styleLbl>
  <dgm:styleLbl name="node3">
    <dgm:fillClrLst>
      <a:schemeClr val="accent2">
        <a:tint val="80000"/>
      </a:schemeClr>
    </dgm:fillClrLst>
    <dgm:linClrLst meth="repeat">
      <a:schemeClr val="lt1"/>
    </dgm:linClrLst>
    <dgm:effectClrLst/>
    <dgm:txLinClrLst/>
    <dgm:txFillClrLst/>
    <dgm:txEffectClrLst/>
  </dgm:styleLbl>
  <dgm:styleLbl name="node4">
    <dgm:fillClrLst>
      <a:schemeClr val="accent2">
        <a:tint val="70000"/>
      </a:schemeClr>
    </dgm:fillClrLst>
    <dgm:linClrLst meth="repeat">
      <a:schemeClr val="lt1"/>
    </dgm:linClrLst>
    <dgm:effectClrLst/>
    <dgm:txLinClrLst/>
    <dgm:txFillClrLst/>
    <dgm:txEffectClrLst/>
  </dgm:styleLbl>
  <dgm:styleLbl name="f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align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bgImgPlace1">
    <dgm:fillClrLst>
      <a:schemeClr val="accent2">
        <a:tint val="50000"/>
      </a:schemeClr>
      <a:schemeClr val="accent2">
        <a:tint val="20000"/>
      </a:schemeClr>
    </dgm:fillClrLst>
    <dgm:linClrLst meth="repeat">
      <a:schemeClr val="lt1"/>
    </dgm:linClrLst>
    <dgm:effectClrLst/>
    <dgm:txLinClrLst/>
    <dgm:txFillClrLst meth="repeat">
      <a:schemeClr val="lt1"/>
    </dgm:txFillClrLst>
    <dgm:txEffectClrLst/>
  </dgm:styleLbl>
  <dgm:styleLbl name="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dgm:txEffectClrLst/>
  </dgm:styleLbl>
  <dgm:styleLbl name="f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bgSibTrans2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lt1"/>
    </dgm:txFillClrLst>
    <dgm:txEffectClrLst/>
  </dgm:styleLbl>
  <dgm:styleLbl name="sibTrans1D1">
    <dgm:fillClrLst>
      <a:schemeClr val="accent2">
        <a:shade val="90000"/>
      </a:schemeClr>
      <a:schemeClr val="accent2">
        <a:tint val="70000"/>
      </a:schemeClr>
    </dgm:fillClrLst>
    <dgm:linClrLst>
      <a:schemeClr val="accent2">
        <a:shade val="90000"/>
      </a:schemeClr>
      <a:schemeClr val="accent2">
        <a:tint val="70000"/>
      </a:schemeClr>
    </dgm:linClrLst>
    <dgm:effectClrLst/>
    <dgm:txLinClrLst/>
    <dgm:txFillClrLst meth="repeat">
      <a:schemeClr val="tx1"/>
    </dgm:txFillClrLst>
    <dgm:txEffectClrLst/>
  </dgm:styleLbl>
  <dgm:styleLbl name="callout">
    <dgm:fillClrLst meth="repeat">
      <a:schemeClr val="accent2"/>
    </dgm:fillClrLst>
    <dgm:linClrLst meth="repeat">
      <a:schemeClr val="accent2"/>
    </dgm:linClrLst>
    <dgm:effectClrLst/>
    <dgm:txLinClrLst/>
    <dgm:txFillClrLst meth="repeat">
      <a:schemeClr val="tx1"/>
    </dgm:txFillClrLst>
    <dgm:txEffectClrLst/>
  </dgm:styleLbl>
  <dgm:styleLbl name="asst0">
    <dgm:fillClrLst meth="repeat">
      <a:schemeClr val="accent2">
        <a:shade val="80000"/>
      </a:schemeClr>
    </dgm:fillClrLst>
    <dgm:linClrLst meth="repeat">
      <a:schemeClr val="lt1"/>
    </dgm:linClrLst>
    <dgm:effectClrLst/>
    <dgm:txLinClrLst/>
    <dgm:txFillClrLst/>
    <dgm:txEffectClrLst/>
  </dgm:styleLbl>
  <dgm:styleLbl name="asst1">
    <dgm:fillClrLst meth="repeat">
      <a:schemeClr val="accent2">
        <a:shade val="80000"/>
      </a:schemeClr>
    </dgm:fillClrLst>
    <dgm:linClrLst meth="repeat">
      <a:schemeClr val="lt1"/>
    </dgm:linClrLst>
    <dgm:effectClrLst/>
    <dgm:txLinClrLst/>
    <dgm:txFillClrLst/>
    <dgm:txEffectClrLst/>
  </dgm:styleLbl>
  <dgm:styleLbl name="asst2">
    <dgm:fillClrLst>
      <a:schemeClr val="accent2">
        <a:tint val="99000"/>
      </a:schemeClr>
    </dgm:fillClrLst>
    <dgm:linClrLst meth="repeat">
      <a:schemeClr val="lt1"/>
    </dgm:linClrLst>
    <dgm:effectClrLst/>
    <dgm:txLinClrLst/>
    <dgm:txFillClrLst/>
    <dgm:txEffectClrLst/>
  </dgm:styleLbl>
  <dgm:styleLbl name="asst3">
    <dgm:fillClrLst>
      <a:schemeClr val="accent2">
        <a:tint val="80000"/>
      </a:schemeClr>
    </dgm:fillClrLst>
    <dgm:linClrLst meth="repeat">
      <a:schemeClr val="lt1"/>
    </dgm:linClrLst>
    <dgm:effectClrLst/>
    <dgm:txLinClrLst/>
    <dgm:txFillClrLst/>
    <dgm:txEffectClrLst/>
  </dgm:styleLbl>
  <dgm:styleLbl name="asst4">
    <dgm:fillClrLst>
      <a:schemeClr val="accent2">
        <a:tint val="70000"/>
      </a:schemeClr>
    </dgm:fillClrLst>
    <dgm:linClrLst meth="repeat">
      <a:schemeClr val="lt1"/>
    </dgm:linClrLst>
    <dgm:effectClrLst/>
    <dgm:txLinClrLst/>
    <dgm:txFillClrLst/>
    <dgm:txEffectClrLst/>
  </dgm:styleLbl>
  <dgm:styleLbl name="parChTrans2D1">
    <dgm:fillClrLst meth="repeat">
      <a:schemeClr val="accent2">
        <a:tint val="60000"/>
      </a:schemeClr>
    </dgm:fillClrLst>
    <dgm:linClrLst meth="repeat">
      <a:schemeClr val="accent2">
        <a:tint val="60000"/>
      </a:schemeClr>
    </dgm:linClrLst>
    <dgm:effectClrLst/>
    <dgm:txLinClrLst/>
    <dgm:txFillClrLst meth="repeat">
      <a:schemeClr val="lt1"/>
    </dgm:txFillClrLst>
    <dgm:txEffectClrLst/>
  </dgm:styleLbl>
  <dgm:styleLbl name="parChTrans2D2">
    <dgm:fillClrLst meth="repeat">
      <a:schemeClr val="accent2">
        <a:tint val="90000"/>
      </a:schemeClr>
    </dgm:fillClrLst>
    <dgm:linClrLst meth="repeat">
      <a:schemeClr val="accent2">
        <a:tint val="90000"/>
      </a:schemeClr>
    </dgm:linClrLst>
    <dgm:effectClrLst/>
    <dgm:txLinClrLst/>
    <dgm:txFillClrLst/>
    <dgm:txEffectClrLst/>
  </dgm:styleLbl>
  <dgm:styleLbl name="parChTrans2D3">
    <dgm:fillClrLst meth="repeat">
      <a:schemeClr val="accent2">
        <a:tint val="70000"/>
      </a:schemeClr>
    </dgm:fillClrLst>
    <dgm:linClrLst meth="repeat">
      <a:schemeClr val="accent2">
        <a:tint val="70000"/>
      </a:schemeClr>
    </dgm:linClrLst>
    <dgm:effectClrLst/>
    <dgm:txLinClrLst/>
    <dgm:txFillClrLst/>
    <dgm:txEffectClrLst/>
  </dgm:styleLbl>
  <dgm:styleLbl name="parChTrans2D4">
    <dgm:fillClrLst meth="repeat">
      <a:schemeClr val="accent2">
        <a:tint val="50000"/>
      </a:schemeClr>
    </dgm:fillClrLst>
    <dgm:linClrLst meth="repeat">
      <a:schemeClr val="accent2">
        <a:tint val="50000"/>
      </a:schemeClr>
    </dgm:linClrLst>
    <dgm:effectClrLst/>
    <dgm:txLinClrLst/>
    <dgm:txFillClrLst meth="repeat">
      <a:schemeClr val="lt1"/>
    </dgm:txFillClrLst>
    <dgm:txEffectClrLst/>
  </dgm:styleLbl>
  <dgm:styleLbl name="parChTrans1D1">
    <dgm:fillClrLst meth="repeat">
      <a:schemeClr val="accent2">
        <a:shade val="80000"/>
      </a:schemeClr>
    </dgm:fillClrLst>
    <dgm:linClrLst meth="repeat">
      <a:schemeClr val="accent2">
        <a:shade val="80000"/>
      </a:schemeClr>
    </dgm:linClrLst>
    <dgm:effectClrLst/>
    <dgm:txLinClrLst/>
    <dgm:txFillClrLst meth="repeat">
      <a:schemeClr val="tx1"/>
    </dgm:txFillClrLst>
    <dgm:txEffectClrLst/>
  </dgm:styleLbl>
  <dgm:styleLbl name="parChTrans1D2">
    <dgm:fillClrLst meth="repeat">
      <a:schemeClr val="accent2">
        <a:tint val="99000"/>
      </a:schemeClr>
    </dgm:fillClrLst>
    <dgm:linClrLst meth="repeat">
      <a:schemeClr val="accent2">
        <a:tint val="99000"/>
      </a:schemeClr>
    </dgm:linClrLst>
    <dgm:effectClrLst/>
    <dgm:txLinClrLst/>
    <dgm:txFillClrLst meth="repeat">
      <a:schemeClr val="tx1"/>
    </dgm:txFillClrLst>
    <dgm:txEffectClrLst/>
  </dgm:styleLbl>
  <dgm:styleLbl name="parChTrans1D3">
    <dgm:fillClrLst meth="repeat">
      <a:schemeClr val="accent2">
        <a:tint val="80000"/>
      </a:schemeClr>
    </dgm:fillClrLst>
    <dgm:linClrLst meth="repeat">
      <a:schemeClr val="accent2">
        <a:tint val="80000"/>
      </a:schemeClr>
    </dgm:linClrLst>
    <dgm:effectClrLst/>
    <dgm:txLinClrLst/>
    <dgm:txFillClrLst meth="repeat">
      <a:schemeClr val="tx1"/>
    </dgm:txFillClrLst>
    <dgm:txEffectClrLst/>
  </dgm:styleLbl>
  <dgm:styleLbl name="parChTrans1D4">
    <dgm:fillClrLst meth="repeat">
      <a:schemeClr val="accent2">
        <a:tint val="70000"/>
      </a:schemeClr>
    </dgm:fillClrLst>
    <dgm:linClrLst meth="repeat">
      <a:schemeClr val="accent2">
        <a:tint val="70000"/>
      </a:schemeClr>
    </dgm:linClrLst>
    <dgm:effectClrLst/>
    <dgm:txLinClrLst/>
    <dgm:txFillClrLst meth="repeat">
      <a:schemeClr val="tx1"/>
    </dgm:txFillClrLst>
    <dgm:txEffectClrLst/>
  </dgm:styleLbl>
  <dgm:styleLbl name="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conF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align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trAlignAcc1">
    <dgm:fillClrLst meth="repeat">
      <a:schemeClr val="lt1">
        <a:alpha val="40000"/>
      </a:schemeClr>
    </dgm:fillClrLst>
    <dgm:linClrLst meth="repeat">
      <a:schemeClr val="accent2"/>
    </dgm:linClrLst>
    <dgm:effectClrLst/>
    <dgm:txLinClrLst/>
    <dgm:txFillClrLst meth="repeat">
      <a:schemeClr val="dk1"/>
    </dgm:txFillClrLst>
    <dgm:txEffectClrLst/>
  </dgm:styleLbl>
  <dgm:styleLbl name="bgAcc1">
    <dgm:fillClrLst meth="repeat">
      <a:schemeClr val="lt1">
        <a:alpha val="90000"/>
      </a:schemeClr>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FgAcc1">
    <dgm:fillClrLst meth="repeat">
      <a:schemeClr val="lt1"/>
    </dgm:fillClrLst>
    <dgm:linClrLst>
      <a:schemeClr val="accent2">
        <a:shade val="80000"/>
      </a:schemeClr>
      <a:schemeClr val="accent2">
        <a:tint val="70000"/>
      </a:schemeClr>
    </dgm:linClrLst>
    <dgm:effectClrLst/>
    <dgm:txLinClrLst/>
    <dgm:txFillClrLst meth="repeat">
      <a:schemeClr val="dk1"/>
    </dgm:txFillClrLst>
    <dgm:txEffectClrLst/>
  </dgm:styleLbl>
  <dgm:styleLbl name="solidAlignAcc1">
    <dgm:fillClrLst meth="repeat">
      <a:schemeClr val="lt1"/>
    </dgm:fillClrLst>
    <dgm:linClrLst meth="repeat">
      <a:schemeClr val="accent2"/>
    </dgm:linClrLst>
    <dgm:effectClrLst/>
    <dgm:txLinClrLst/>
    <dgm:txFillClrLst meth="repeat">
      <a:schemeClr val="dk1"/>
    </dgm:txFillClrLst>
    <dgm:txEffectClrLst/>
  </dgm:styleLbl>
  <dgm:styleLbl name="solidBgAcc1">
    <dgm:fillClrLst meth="repeat">
      <a:schemeClr val="lt1"/>
    </dgm:fillClrLst>
    <dgm:linClrLst meth="repeat">
      <a:schemeClr val="accent2"/>
    </dgm:linClrLst>
    <dgm:effectClrLst/>
    <dgm:txLinClrLst/>
    <dgm:txFillClrLst meth="repeat">
      <a:schemeClr val="dk1"/>
    </dgm:txFillClrLst>
    <dgm:txEffectClrLst/>
  </dgm:styleLbl>
  <dgm:styleLbl name="fg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alignAccFollowNode1">
    <dgm:fillClrLst meth="repeat">
      <a:schemeClr val="accent2">
        <a:alpha val="90000"/>
        <a:tint val="40000"/>
      </a:schemeClr>
    </dgm:fillClrLst>
    <dgm:linClrLst meth="repeat">
      <a:schemeClr val="accent2">
        <a:alpha val="90000"/>
        <a:tint val="40000"/>
      </a:schemeClr>
    </dgm:linClrLst>
    <dgm:effectClrLst/>
    <dgm:txLinClrLst/>
    <dgm:txFillClrLst meth="repeat">
      <a:schemeClr val="dk1"/>
    </dgm:txFillClrLst>
    <dgm:txEffectClrLst/>
  </dgm:styleLbl>
  <dgm:styleLbl name="bgAccFollowNode1">
    <dgm:fillClrLst meth="repeat">
      <a:schemeClr val="accent2">
        <a:alpha val="90000"/>
        <a:tint val="40000"/>
      </a:schemeClr>
    </dgm:fillClrLst>
    <dgm:linClrLst meth="repeat">
      <a:schemeClr val="lt1"/>
    </dgm:linClrLst>
    <dgm:effectClrLst/>
    <dgm:txLinClrLst/>
    <dgm:txFillClrLst meth="repeat">
      <a:schemeClr val="dk1"/>
    </dgm:txFillClrLst>
    <dgm:txEffectClrLst/>
  </dgm:styleLbl>
  <dgm:styleLbl name="fgAcc0">
    <dgm:fillClrLst meth="repeat">
      <a:schemeClr val="lt1">
        <a:alpha val="90000"/>
      </a:schemeClr>
    </dgm:fillClrLst>
    <dgm:linClrLst meth="repeat">
      <a:schemeClr val="accent2">
        <a:shade val="80000"/>
      </a:schemeClr>
    </dgm:linClrLst>
    <dgm:effectClrLst/>
    <dgm:txLinClrLst/>
    <dgm:txFillClrLst meth="repeat">
      <a:schemeClr val="dk1"/>
    </dgm:txFillClrLst>
    <dgm:txEffectClrLst/>
  </dgm:styleLbl>
  <dgm:styleLbl name="fgAcc2">
    <dgm:fillClrLst meth="repeat">
      <a:schemeClr val="lt1">
        <a:alpha val="90000"/>
      </a:schemeClr>
    </dgm:fillClrLst>
    <dgm:linClrLst meth="repeat">
      <a:schemeClr val="accent2">
        <a:tint val="99000"/>
      </a:schemeClr>
    </dgm:linClrLst>
    <dgm:effectClrLst/>
    <dgm:txLinClrLst/>
    <dgm:txFillClrLst meth="repeat">
      <a:schemeClr val="dk1"/>
    </dgm:txFillClrLst>
    <dgm:txEffectClrLst/>
  </dgm:styleLbl>
  <dgm:styleLbl name="fgAcc3">
    <dgm:fillClrLst meth="repeat">
      <a:schemeClr val="lt1">
        <a:alpha val="90000"/>
      </a:schemeClr>
    </dgm:fillClrLst>
    <dgm:linClrLst meth="repeat">
      <a:schemeClr val="accent2">
        <a:tint val="80000"/>
      </a:schemeClr>
    </dgm:linClrLst>
    <dgm:effectClrLst/>
    <dgm:txLinClrLst/>
    <dgm:txFillClrLst meth="repeat">
      <a:schemeClr val="dk1"/>
    </dgm:txFillClrLst>
    <dgm:txEffectClrLst/>
  </dgm:styleLbl>
  <dgm:styleLbl name="fgAcc4">
    <dgm:fillClrLst meth="repeat">
      <a:schemeClr val="lt1">
        <a:alpha val="90000"/>
      </a:schemeClr>
    </dgm:fillClrLst>
    <dgm:linClrLst meth="repeat">
      <a:schemeClr val="accent2">
        <a:tint val="70000"/>
      </a:schemeClr>
    </dgm:linClrLst>
    <dgm:effectClrLst/>
    <dgm:txLinClrLst/>
    <dgm:txFillClrLst meth="repeat">
      <a:schemeClr val="dk1"/>
    </dgm:txFillClrLst>
    <dgm:txEffectClrLst/>
  </dgm:styleLbl>
  <dgm:styleLbl name="bgShp">
    <dgm:fillClrLst meth="repeat">
      <a:schemeClr val="accent2">
        <a:tint val="40000"/>
      </a:schemeClr>
    </dgm:fillClrLst>
    <dgm:linClrLst meth="repeat">
      <a:schemeClr val="dk1"/>
    </dgm:linClrLst>
    <dgm:effectClrLst/>
    <dgm:txLinClrLst/>
    <dgm:txFillClrLst meth="repeat">
      <a:schemeClr val="dk1"/>
    </dgm:txFillClrLst>
    <dgm:txEffectClrLst/>
  </dgm:styleLbl>
  <dgm:styleLbl name="dkBgShp">
    <dgm:fillClrLst meth="repeat">
      <a:schemeClr val="accent2">
        <a:shade val="90000"/>
      </a:schemeClr>
    </dgm:fillClrLst>
    <dgm:linClrLst meth="repeat">
      <a:schemeClr val="dk1"/>
    </dgm:linClrLst>
    <dgm:effectClrLst/>
    <dgm:txLinClrLst/>
    <dgm:txFillClrLst meth="repeat">
      <a:schemeClr val="lt1"/>
    </dgm:txFillClrLst>
    <dgm:txEffectClrLst/>
  </dgm:styleLbl>
  <dgm:styleLbl name="trBgShp">
    <dgm:fillClrLst meth="repeat">
      <a:schemeClr val="accent2">
        <a:tint val="50000"/>
        <a:alpha val="40000"/>
      </a:schemeClr>
    </dgm:fillClrLst>
    <dgm:linClrLst meth="repeat">
      <a:schemeClr val="accent2"/>
    </dgm:linClrLst>
    <dgm:effectClrLst/>
    <dgm:txLinClrLst/>
    <dgm:txFillClrLst meth="repeat">
      <a:schemeClr val="lt1"/>
    </dgm:txFillClrLst>
    <dgm:txEffectClrLst/>
  </dgm:styleLbl>
  <dgm:styleLbl name="fgShp">
    <dgm:fillClrLst meth="repeat">
      <a:schemeClr val="accent2">
        <a:tint val="40000"/>
      </a:schemeClr>
    </dgm:fillClrLst>
    <dgm:linClrLst meth="repeat">
      <a:schemeClr val="lt1"/>
    </dgm:linClrLst>
    <dgm:effectClrLst/>
    <dgm:txLinClrLst/>
    <dgm:txFillClrLst meth="repeat">
      <a:schemeClr val="dk1"/>
    </dgm:txFillClrLst>
    <dgm:txEffectClrLst/>
  </dgm:styleLbl>
  <dgm:styleLbl name="revTx">
    <dgm:fillClrLst meth="repeat">
      <a:schemeClr val="lt1">
        <a:alpha val="0"/>
      </a:schemeClr>
    </dgm:fillClrLst>
    <dgm:linClrLst meth="repeat">
      <a:schemeClr val="dk1">
        <a:alpha val="0"/>
      </a:schemeClr>
    </dgm:linClrLst>
    <dgm:effectClrLst/>
    <dgm:txLinClrLst/>
    <dgm:txFillClrLst meth="repeat">
      <a:schemeClr val="tx1"/>
    </dgm:txFillClrLst>
    <dgm:txEffectClrLst/>
  </dgm:styleLbl>
</dgm:colorsDef>
</file>

<file path=ppt/diagrams/data1.xml><?xml version="1.0" encoding="utf-8"?>
<dgm:dataModel xmlns:dgm="http://schemas.openxmlformats.org/drawingml/2006/diagram" xmlns:a="http://schemas.openxmlformats.org/drawingml/2006/main">
  <dgm:ptLst>
    <dgm:pt modelId="{12DE80C4-D55C-4978-BC80-D2BCB05BCB71}" type="doc">
      <dgm:prSet loTypeId="urn:microsoft.com/office/officeart/2005/8/layout/matrix3" loCatId="matrix" qsTypeId="urn:microsoft.com/office/officeart/2005/8/quickstyle/simple3#1" qsCatId="simple" csTypeId="urn:microsoft.com/office/officeart/2005/8/colors/accent2_3#1" csCatId="accent2" phldr="1"/>
      <dgm:spPr/>
      <dgm:t>
        <a:bodyPr/>
        <a:lstStyle/>
        <a:p>
          <a:endParaRPr lang="en-US"/>
        </a:p>
      </dgm:t>
    </dgm:pt>
    <dgm:pt modelId="{6BB87E79-FA22-417C-BB8D-7F320114AA91}">
      <dgm:prSet/>
      <dgm:spPr/>
      <dgm:t>
        <a:bodyPr/>
        <a:lstStyle/>
        <a:p>
          <a:pPr rtl="0"/>
          <a:r>
            <a:rPr lang="en-US" dirty="0"/>
            <a:t>665 parent carers responded across Essex</a:t>
          </a:r>
        </a:p>
      </dgm:t>
    </dgm:pt>
    <dgm:pt modelId="{2F3EFBAE-F73D-4291-AF58-2AD10D9DDABF}" type="parTrans" cxnId="{C348F085-0109-4096-8AA2-51C8019B21F1}">
      <dgm:prSet/>
      <dgm:spPr/>
      <dgm:t>
        <a:bodyPr/>
        <a:lstStyle/>
        <a:p>
          <a:endParaRPr lang="en-US"/>
        </a:p>
      </dgm:t>
    </dgm:pt>
    <dgm:pt modelId="{9A3B1941-7346-4E08-AE5A-5C33DDB54602}" type="sibTrans" cxnId="{C348F085-0109-4096-8AA2-51C8019B21F1}">
      <dgm:prSet/>
      <dgm:spPr/>
      <dgm:t>
        <a:bodyPr/>
        <a:lstStyle/>
        <a:p>
          <a:endParaRPr lang="en-US"/>
        </a:p>
      </dgm:t>
    </dgm:pt>
    <dgm:pt modelId="{2DC10348-E572-4233-A5F6-E4899772CFF7}">
      <dgm:prSet/>
      <dgm:spPr/>
      <dgm:t>
        <a:bodyPr/>
        <a:lstStyle/>
        <a:p>
          <a:r>
            <a:rPr lang="en-US" dirty="0"/>
            <a:t>Children mainly aged 5–15 years</a:t>
          </a:r>
        </a:p>
      </dgm:t>
    </dgm:pt>
    <dgm:pt modelId="{614D47A5-9CF8-42CE-86B6-D7F06B7AF6B6}" type="parTrans" cxnId="{AF798830-61AD-45E9-9A38-EAF0BE44C670}">
      <dgm:prSet/>
      <dgm:spPr/>
      <dgm:t>
        <a:bodyPr/>
        <a:lstStyle/>
        <a:p>
          <a:endParaRPr lang="en-US"/>
        </a:p>
      </dgm:t>
    </dgm:pt>
    <dgm:pt modelId="{CF17E5E9-6399-4C6F-90B7-955CCBC495D9}" type="sibTrans" cxnId="{AF798830-61AD-45E9-9A38-EAF0BE44C670}">
      <dgm:prSet/>
      <dgm:spPr/>
      <dgm:t>
        <a:bodyPr/>
        <a:lstStyle/>
        <a:p>
          <a:endParaRPr lang="en-US"/>
        </a:p>
      </dgm:t>
    </dgm:pt>
    <dgm:pt modelId="{21310FFC-9EFD-4E62-A988-59A58F6AF54D}">
      <dgm:prSet/>
      <dgm:spPr/>
      <dgm:t>
        <a:bodyPr/>
        <a:lstStyle/>
        <a:p>
          <a:pPr rtl="0"/>
          <a:r>
            <a:rPr lang="en-US" dirty="0"/>
            <a:t>Most common needs: Autism (ASD</a:t>
          </a:r>
          <a:r>
            <a:rPr lang="en-US" dirty="0">
              <a:latin typeface="Calibri"/>
            </a:rPr>
            <a:t>),</a:t>
          </a:r>
          <a:r>
            <a:rPr lang="en-US" dirty="0"/>
            <a:t> ADHD</a:t>
          </a:r>
          <a:r>
            <a:rPr lang="en-US" dirty="0">
              <a:latin typeface="Calibri"/>
            </a:rPr>
            <a:t>, SEMH and Speech, Language and communication needs </a:t>
          </a:r>
          <a:endParaRPr lang="en-US" dirty="0"/>
        </a:p>
      </dgm:t>
    </dgm:pt>
    <dgm:pt modelId="{1AF7F812-E193-4A55-B3D5-E6510DA04483}" type="parTrans" cxnId="{C6322166-5EED-4090-BA6E-D734E5643B4D}">
      <dgm:prSet/>
      <dgm:spPr/>
      <dgm:t>
        <a:bodyPr/>
        <a:lstStyle/>
        <a:p>
          <a:endParaRPr lang="en-US"/>
        </a:p>
      </dgm:t>
    </dgm:pt>
    <dgm:pt modelId="{78FBCED1-D9D1-453E-835F-511F1AFB5E9E}" type="sibTrans" cxnId="{C6322166-5EED-4090-BA6E-D734E5643B4D}">
      <dgm:prSet/>
      <dgm:spPr/>
      <dgm:t>
        <a:bodyPr/>
        <a:lstStyle/>
        <a:p>
          <a:endParaRPr lang="en-US"/>
        </a:p>
      </dgm:t>
    </dgm:pt>
    <dgm:pt modelId="{929245CA-AC06-457B-A8E9-70B5615A8443}">
      <dgm:prSet/>
      <dgm:spPr/>
      <dgm:t>
        <a:bodyPr/>
        <a:lstStyle/>
        <a:p>
          <a:pPr rtl="0"/>
          <a:r>
            <a:rPr lang="en-US" dirty="0">
              <a:latin typeface="Calibri"/>
            </a:rPr>
            <a:t>Majority of participants had children in mainstream settings</a:t>
          </a:r>
          <a:endParaRPr lang="en-US" dirty="0"/>
        </a:p>
      </dgm:t>
    </dgm:pt>
    <dgm:pt modelId="{80AFF0B8-694B-4C34-81D1-969F589DCD46}" type="parTrans" cxnId="{F4000ADB-DF0C-49CC-9992-9CE76E0C5F89}">
      <dgm:prSet/>
      <dgm:spPr/>
      <dgm:t>
        <a:bodyPr/>
        <a:lstStyle/>
        <a:p>
          <a:endParaRPr lang="en-US"/>
        </a:p>
      </dgm:t>
    </dgm:pt>
    <dgm:pt modelId="{7F57AD25-569E-4371-9C0C-C4DC55EEC6DE}" type="sibTrans" cxnId="{F4000ADB-DF0C-49CC-9992-9CE76E0C5F89}">
      <dgm:prSet/>
      <dgm:spPr/>
      <dgm:t>
        <a:bodyPr/>
        <a:lstStyle/>
        <a:p>
          <a:endParaRPr lang="en-US"/>
        </a:p>
      </dgm:t>
    </dgm:pt>
    <dgm:pt modelId="{A67E2730-AB24-5D43-AEB6-77B2465151F3}" type="pres">
      <dgm:prSet presAssocID="{12DE80C4-D55C-4978-BC80-D2BCB05BCB71}" presName="matrix" presStyleCnt="0">
        <dgm:presLayoutVars>
          <dgm:chMax val="1"/>
          <dgm:dir/>
          <dgm:resizeHandles val="exact"/>
        </dgm:presLayoutVars>
      </dgm:prSet>
      <dgm:spPr/>
    </dgm:pt>
    <dgm:pt modelId="{084270F4-996E-B543-9BF4-039A74F9FA3B}" type="pres">
      <dgm:prSet presAssocID="{12DE80C4-D55C-4978-BC80-D2BCB05BCB71}" presName="diamond" presStyleLbl="bgShp" presStyleIdx="0" presStyleCnt="1"/>
      <dgm:spPr/>
    </dgm:pt>
    <dgm:pt modelId="{2A185C82-ABB2-7B4C-A033-E631E16E726B}" type="pres">
      <dgm:prSet presAssocID="{12DE80C4-D55C-4978-BC80-D2BCB05BCB71}" presName="quad1" presStyleLbl="node1" presStyleIdx="0" presStyleCnt="4">
        <dgm:presLayoutVars>
          <dgm:chMax val="0"/>
          <dgm:chPref val="0"/>
          <dgm:bulletEnabled val="1"/>
        </dgm:presLayoutVars>
      </dgm:prSet>
      <dgm:spPr/>
    </dgm:pt>
    <dgm:pt modelId="{C48AAB6B-A2B3-5A4D-B030-AB512E1D615F}" type="pres">
      <dgm:prSet presAssocID="{12DE80C4-D55C-4978-BC80-D2BCB05BCB71}" presName="quad2" presStyleLbl="node1" presStyleIdx="1" presStyleCnt="4">
        <dgm:presLayoutVars>
          <dgm:chMax val="0"/>
          <dgm:chPref val="0"/>
          <dgm:bulletEnabled val="1"/>
        </dgm:presLayoutVars>
      </dgm:prSet>
      <dgm:spPr/>
    </dgm:pt>
    <dgm:pt modelId="{449AA3FB-2222-D94A-919F-074122B0628B}" type="pres">
      <dgm:prSet presAssocID="{12DE80C4-D55C-4978-BC80-D2BCB05BCB71}" presName="quad3" presStyleLbl="node1" presStyleIdx="2" presStyleCnt="4">
        <dgm:presLayoutVars>
          <dgm:chMax val="0"/>
          <dgm:chPref val="0"/>
          <dgm:bulletEnabled val="1"/>
        </dgm:presLayoutVars>
      </dgm:prSet>
      <dgm:spPr/>
    </dgm:pt>
    <dgm:pt modelId="{F04EEC42-8899-D04D-8017-1AD4F401937A}" type="pres">
      <dgm:prSet presAssocID="{12DE80C4-D55C-4978-BC80-D2BCB05BCB71}" presName="quad4" presStyleLbl="node1" presStyleIdx="3" presStyleCnt="4">
        <dgm:presLayoutVars>
          <dgm:chMax val="0"/>
          <dgm:chPref val="0"/>
          <dgm:bulletEnabled val="1"/>
        </dgm:presLayoutVars>
      </dgm:prSet>
      <dgm:spPr/>
    </dgm:pt>
  </dgm:ptLst>
  <dgm:cxnLst>
    <dgm:cxn modelId="{5B00880B-3F50-3D4E-B338-E1C598F21480}" type="presOf" srcId="{21310FFC-9EFD-4E62-A988-59A58F6AF54D}" destId="{449AA3FB-2222-D94A-919F-074122B0628B}" srcOrd="0" destOrd="0" presId="urn:microsoft.com/office/officeart/2005/8/layout/matrix3"/>
    <dgm:cxn modelId="{63AA840D-F76B-DB44-A3D3-B62566E2B308}" type="presOf" srcId="{12DE80C4-D55C-4978-BC80-D2BCB05BCB71}" destId="{A67E2730-AB24-5D43-AEB6-77B2465151F3}" srcOrd="0" destOrd="0" presId="urn:microsoft.com/office/officeart/2005/8/layout/matrix3"/>
    <dgm:cxn modelId="{D615B429-99A3-7A48-8CE9-9A2896D5ABB3}" type="presOf" srcId="{2DC10348-E572-4233-A5F6-E4899772CFF7}" destId="{C48AAB6B-A2B3-5A4D-B030-AB512E1D615F}" srcOrd="0" destOrd="0" presId="urn:microsoft.com/office/officeart/2005/8/layout/matrix3"/>
    <dgm:cxn modelId="{AF798830-61AD-45E9-9A38-EAF0BE44C670}" srcId="{12DE80C4-D55C-4978-BC80-D2BCB05BCB71}" destId="{2DC10348-E572-4233-A5F6-E4899772CFF7}" srcOrd="1" destOrd="0" parTransId="{614D47A5-9CF8-42CE-86B6-D7F06B7AF6B6}" sibTransId="{CF17E5E9-6399-4C6F-90B7-955CCBC495D9}"/>
    <dgm:cxn modelId="{CEE28E5B-4FAC-7C46-A6FB-03466420D989}" type="presOf" srcId="{929245CA-AC06-457B-A8E9-70B5615A8443}" destId="{F04EEC42-8899-D04D-8017-1AD4F401937A}" srcOrd="0" destOrd="0" presId="urn:microsoft.com/office/officeart/2005/8/layout/matrix3"/>
    <dgm:cxn modelId="{C6322166-5EED-4090-BA6E-D734E5643B4D}" srcId="{12DE80C4-D55C-4978-BC80-D2BCB05BCB71}" destId="{21310FFC-9EFD-4E62-A988-59A58F6AF54D}" srcOrd="2" destOrd="0" parTransId="{1AF7F812-E193-4A55-B3D5-E6510DA04483}" sibTransId="{78FBCED1-D9D1-453E-835F-511F1AFB5E9E}"/>
    <dgm:cxn modelId="{C348F085-0109-4096-8AA2-51C8019B21F1}" srcId="{12DE80C4-D55C-4978-BC80-D2BCB05BCB71}" destId="{6BB87E79-FA22-417C-BB8D-7F320114AA91}" srcOrd="0" destOrd="0" parTransId="{2F3EFBAE-F73D-4291-AF58-2AD10D9DDABF}" sibTransId="{9A3B1941-7346-4E08-AE5A-5C33DDB54602}"/>
    <dgm:cxn modelId="{CFB47DCA-03E8-D243-AD45-A1DCA1E19B73}" type="presOf" srcId="{6BB87E79-FA22-417C-BB8D-7F320114AA91}" destId="{2A185C82-ABB2-7B4C-A033-E631E16E726B}" srcOrd="0" destOrd="0" presId="urn:microsoft.com/office/officeart/2005/8/layout/matrix3"/>
    <dgm:cxn modelId="{F4000ADB-DF0C-49CC-9992-9CE76E0C5F89}" srcId="{12DE80C4-D55C-4978-BC80-D2BCB05BCB71}" destId="{929245CA-AC06-457B-A8E9-70B5615A8443}" srcOrd="3" destOrd="0" parTransId="{80AFF0B8-694B-4C34-81D1-969F589DCD46}" sibTransId="{7F57AD25-569E-4371-9C0C-C4DC55EEC6DE}"/>
    <dgm:cxn modelId="{47C4619D-B23E-864A-9208-DA8C46FFD13B}" type="presParOf" srcId="{A67E2730-AB24-5D43-AEB6-77B2465151F3}" destId="{084270F4-996E-B543-9BF4-039A74F9FA3B}" srcOrd="0" destOrd="0" presId="urn:microsoft.com/office/officeart/2005/8/layout/matrix3"/>
    <dgm:cxn modelId="{D1173455-3595-C440-81E3-D812D7D94A66}" type="presParOf" srcId="{A67E2730-AB24-5D43-AEB6-77B2465151F3}" destId="{2A185C82-ABB2-7B4C-A033-E631E16E726B}" srcOrd="1" destOrd="0" presId="urn:microsoft.com/office/officeart/2005/8/layout/matrix3"/>
    <dgm:cxn modelId="{A346CE52-698D-5642-9E18-BEDAD0E89FF6}" type="presParOf" srcId="{A67E2730-AB24-5D43-AEB6-77B2465151F3}" destId="{C48AAB6B-A2B3-5A4D-B030-AB512E1D615F}" srcOrd="2" destOrd="0" presId="urn:microsoft.com/office/officeart/2005/8/layout/matrix3"/>
    <dgm:cxn modelId="{5CF088E3-1448-A64F-8E97-92A24E3F5692}" type="presParOf" srcId="{A67E2730-AB24-5D43-AEB6-77B2465151F3}" destId="{449AA3FB-2222-D94A-919F-074122B0628B}" srcOrd="3" destOrd="0" presId="urn:microsoft.com/office/officeart/2005/8/layout/matrix3"/>
    <dgm:cxn modelId="{412CAF64-C8CC-714D-9B2E-BA16C4F75951}" type="presParOf" srcId="{A67E2730-AB24-5D43-AEB6-77B2465151F3}" destId="{F04EEC42-8899-D04D-8017-1AD4F401937A}" srcOrd="4" destOrd="0" presId="urn:microsoft.com/office/officeart/2005/8/layout/matrix3"/>
  </dgm:cxnLst>
  <dgm:bg/>
  <dgm:whole/>
  <dgm:extLst>
    <a:ext uri="http://schemas.microsoft.com/office/drawing/2008/diagram">
      <dsp:dataModelExt xmlns:dsp="http://schemas.microsoft.com/office/drawing/2008/diagram" relId="rId7" minVer="http://schemas.openxmlformats.org/drawingml/2006/diagram"/>
    </a:ext>
  </dgm:extLst>
</dgm:dataModel>
</file>

<file path=ppt/diagrams/drawing1.xml><?xml version="1.0" encoding="utf-8"?>
<dsp:drawing xmlns:dgm="http://schemas.openxmlformats.org/drawingml/2006/diagram" xmlns:dsp="http://schemas.microsoft.com/office/drawing/2008/diagram" xmlns:a="http://schemas.openxmlformats.org/drawingml/2006/main">
  <dsp:spTree>
    <dsp:nvGrpSpPr>
      <dsp:cNvPr id="0" name=""/>
      <dsp:cNvGrpSpPr/>
    </dsp:nvGrpSpPr>
    <dsp:grpSpPr/>
    <dsp:sp modelId="{084270F4-996E-B543-9BF4-039A74F9FA3B}">
      <dsp:nvSpPr>
        <dsp:cNvPr id="0" name=""/>
        <dsp:cNvSpPr/>
      </dsp:nvSpPr>
      <dsp:spPr>
        <a:xfrm>
          <a:off x="0" y="732298"/>
          <a:ext cx="5134658" cy="5134658"/>
        </a:xfrm>
        <a:prstGeom prst="diamond">
          <a:avLst/>
        </a:prstGeom>
        <a:solidFill>
          <a:schemeClr val="accent2">
            <a:tint val="40000"/>
            <a:hueOff val="0"/>
            <a:satOff val="0"/>
            <a:lumOff val="0"/>
            <a:alphaOff val="0"/>
          </a:schemeClr>
        </a:solidFill>
        <a:ln>
          <a:noFill/>
        </a:ln>
        <a:effectLst/>
      </dsp:spPr>
      <dsp:style>
        <a:lnRef idx="0">
          <a:scrgbClr r="0" g="0" b="0"/>
        </a:lnRef>
        <a:fillRef idx="1">
          <a:scrgbClr r="0" g="0" b="0"/>
        </a:fillRef>
        <a:effectRef idx="1">
          <a:scrgbClr r="0" g="0" b="0"/>
        </a:effectRef>
        <a:fontRef idx="minor"/>
      </dsp:style>
    </dsp:sp>
    <dsp:sp modelId="{2A185C82-ABB2-7B4C-A033-E631E16E726B}">
      <dsp:nvSpPr>
        <dsp:cNvPr id="0" name=""/>
        <dsp:cNvSpPr/>
      </dsp:nvSpPr>
      <dsp:spPr>
        <a:xfrm>
          <a:off x="487792" y="1220090"/>
          <a:ext cx="2002516" cy="2002516"/>
        </a:xfrm>
        <a:prstGeom prst="roundRect">
          <a:avLst/>
        </a:prstGeom>
        <a:gradFill rotWithShape="0">
          <a:gsLst>
            <a:gs pos="0">
              <a:schemeClr val="accent2">
                <a:shade val="80000"/>
                <a:hueOff val="0"/>
                <a:satOff val="0"/>
                <a:lumOff val="0"/>
                <a:alphaOff val="0"/>
                <a:tint val="65000"/>
                <a:lumMod val="110000"/>
              </a:schemeClr>
            </a:gs>
            <a:gs pos="88000">
              <a:schemeClr val="accent2">
                <a:shade val="80000"/>
                <a:hueOff val="0"/>
                <a:satOff val="0"/>
                <a:lumOff val="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665 parent carers responded across Essex</a:t>
          </a:r>
        </a:p>
      </dsp:txBody>
      <dsp:txXfrm>
        <a:off x="585547" y="1317845"/>
        <a:ext cx="1807006" cy="1807006"/>
      </dsp:txXfrm>
    </dsp:sp>
    <dsp:sp modelId="{C48AAB6B-A2B3-5A4D-B030-AB512E1D615F}">
      <dsp:nvSpPr>
        <dsp:cNvPr id="0" name=""/>
        <dsp:cNvSpPr/>
      </dsp:nvSpPr>
      <dsp:spPr>
        <a:xfrm>
          <a:off x="2644348" y="1220090"/>
          <a:ext cx="2002516" cy="2002516"/>
        </a:xfrm>
        <a:prstGeom prst="roundRect">
          <a:avLst/>
        </a:prstGeom>
        <a:gradFill rotWithShape="0">
          <a:gsLst>
            <a:gs pos="0">
              <a:schemeClr val="accent2">
                <a:shade val="80000"/>
                <a:hueOff val="-94031"/>
                <a:satOff val="1462"/>
                <a:lumOff val="7807"/>
                <a:alphaOff val="0"/>
                <a:tint val="65000"/>
                <a:lumMod val="110000"/>
              </a:schemeClr>
            </a:gs>
            <a:gs pos="88000">
              <a:schemeClr val="accent2">
                <a:shade val="80000"/>
                <a:hueOff val="-94031"/>
                <a:satOff val="1462"/>
                <a:lumOff val="7807"/>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a:lnSpc>
              <a:spcPct val="90000"/>
            </a:lnSpc>
            <a:spcBef>
              <a:spcPct val="0"/>
            </a:spcBef>
            <a:spcAft>
              <a:spcPct val="35000"/>
            </a:spcAft>
            <a:buNone/>
          </a:pPr>
          <a:r>
            <a:rPr lang="en-US" sz="1700" kern="1200" dirty="0"/>
            <a:t>Children mainly aged 5–15 years</a:t>
          </a:r>
        </a:p>
      </dsp:txBody>
      <dsp:txXfrm>
        <a:off x="2742103" y="1317845"/>
        <a:ext cx="1807006" cy="1807006"/>
      </dsp:txXfrm>
    </dsp:sp>
    <dsp:sp modelId="{449AA3FB-2222-D94A-919F-074122B0628B}">
      <dsp:nvSpPr>
        <dsp:cNvPr id="0" name=""/>
        <dsp:cNvSpPr/>
      </dsp:nvSpPr>
      <dsp:spPr>
        <a:xfrm>
          <a:off x="487792" y="3376646"/>
          <a:ext cx="2002516" cy="2002516"/>
        </a:xfrm>
        <a:prstGeom prst="roundRect">
          <a:avLst/>
        </a:prstGeom>
        <a:gradFill rotWithShape="0">
          <a:gsLst>
            <a:gs pos="0">
              <a:schemeClr val="accent2">
                <a:shade val="80000"/>
                <a:hueOff val="-188062"/>
                <a:satOff val="2925"/>
                <a:lumOff val="15613"/>
                <a:alphaOff val="0"/>
                <a:tint val="65000"/>
                <a:lumMod val="110000"/>
              </a:schemeClr>
            </a:gs>
            <a:gs pos="88000">
              <a:schemeClr val="accent2">
                <a:shade val="80000"/>
                <a:hueOff val="-188062"/>
                <a:satOff val="2925"/>
                <a:lumOff val="15613"/>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t>Most common needs: Autism (ASD</a:t>
          </a:r>
          <a:r>
            <a:rPr lang="en-US" sz="1700" kern="1200" dirty="0">
              <a:latin typeface="Calibri"/>
            </a:rPr>
            <a:t>),</a:t>
          </a:r>
          <a:r>
            <a:rPr lang="en-US" sz="1700" kern="1200" dirty="0"/>
            <a:t> ADHD</a:t>
          </a:r>
          <a:r>
            <a:rPr lang="en-US" sz="1700" kern="1200" dirty="0">
              <a:latin typeface="Calibri"/>
            </a:rPr>
            <a:t>, SEMH and Speech, Language and communication needs </a:t>
          </a:r>
          <a:endParaRPr lang="en-US" sz="1700" kern="1200" dirty="0"/>
        </a:p>
      </dsp:txBody>
      <dsp:txXfrm>
        <a:off x="585547" y="3474401"/>
        <a:ext cx="1807006" cy="1807006"/>
      </dsp:txXfrm>
    </dsp:sp>
    <dsp:sp modelId="{F04EEC42-8899-D04D-8017-1AD4F401937A}">
      <dsp:nvSpPr>
        <dsp:cNvPr id="0" name=""/>
        <dsp:cNvSpPr/>
      </dsp:nvSpPr>
      <dsp:spPr>
        <a:xfrm>
          <a:off x="2644348" y="3376646"/>
          <a:ext cx="2002516" cy="2002516"/>
        </a:xfrm>
        <a:prstGeom prst="roundRect">
          <a:avLst/>
        </a:prstGeom>
        <a:gradFill rotWithShape="0">
          <a:gsLst>
            <a:gs pos="0">
              <a:schemeClr val="accent2">
                <a:shade val="80000"/>
                <a:hueOff val="-282092"/>
                <a:satOff val="4387"/>
                <a:lumOff val="23420"/>
                <a:alphaOff val="0"/>
                <a:tint val="65000"/>
                <a:lumMod val="110000"/>
              </a:schemeClr>
            </a:gs>
            <a:gs pos="88000">
              <a:schemeClr val="accent2">
                <a:shade val="80000"/>
                <a:hueOff val="-282092"/>
                <a:satOff val="4387"/>
                <a:lumOff val="23420"/>
                <a:alphaOff val="0"/>
                <a:tint val="90000"/>
              </a:schemeClr>
            </a:gs>
          </a:gsLst>
          <a:lin ang="5400000" scaled="0"/>
        </a:gradFill>
        <a:ln>
          <a:noFill/>
        </a:ln>
        <a:effectLst/>
        <a:scene3d>
          <a:camera prst="orthographicFront"/>
          <a:lightRig rig="flat" dir="t"/>
        </a:scene3d>
        <a:sp3d prstMaterial="dkEdge">
          <a:bevelT w="8200" h="38100"/>
        </a:sp3d>
      </dsp:spPr>
      <dsp:style>
        <a:lnRef idx="0">
          <a:scrgbClr r="0" g="0" b="0"/>
        </a:lnRef>
        <a:fillRef idx="2">
          <a:scrgbClr r="0" g="0" b="0"/>
        </a:fillRef>
        <a:effectRef idx="1">
          <a:scrgbClr r="0" g="0" b="0"/>
        </a:effectRef>
        <a:fontRef idx="minor">
          <a:schemeClr val="dk1"/>
        </a:fontRef>
      </dsp:style>
      <dsp:txBody>
        <a:bodyPr spcFirstLastPara="0" vert="horz" wrap="square" lIns="64770" tIns="64770" rIns="64770" bIns="64770" numCol="1" spcCol="1270" anchor="ctr" anchorCtr="0">
          <a:noAutofit/>
        </a:bodyPr>
        <a:lstStyle/>
        <a:p>
          <a:pPr marL="0" lvl="0" indent="0" algn="ctr" defTabSz="755650" rtl="0">
            <a:lnSpc>
              <a:spcPct val="90000"/>
            </a:lnSpc>
            <a:spcBef>
              <a:spcPct val="0"/>
            </a:spcBef>
            <a:spcAft>
              <a:spcPct val="35000"/>
            </a:spcAft>
            <a:buNone/>
          </a:pPr>
          <a:r>
            <a:rPr lang="en-US" sz="1700" kern="1200" dirty="0">
              <a:latin typeface="Calibri"/>
            </a:rPr>
            <a:t>Majority of participants had children in mainstream settings</a:t>
          </a:r>
          <a:endParaRPr lang="en-US" sz="1700" kern="1200" dirty="0"/>
        </a:p>
      </dsp:txBody>
      <dsp:txXfrm>
        <a:off x="2742103" y="3474401"/>
        <a:ext cx="1807006" cy="1807006"/>
      </dsp:txXfrm>
    </dsp:sp>
  </dsp:spTree>
</dsp:drawing>
</file>

<file path=ppt/diagrams/layout1.xml><?xml version="1.0" encoding="utf-8"?>
<dgm:layoutDef xmlns:dgm="http://schemas.openxmlformats.org/drawingml/2006/diagram" xmlns:a="http://schemas.openxmlformats.org/drawingml/2006/main" uniqueId="urn:microsoft.com/office/officeart/2005/8/layout/matrix3">
  <dgm:title val=""/>
  <dgm:desc val=""/>
  <dgm:catLst>
    <dgm:cat type="matrix" pri="1000"/>
    <dgm:cat type="convert" pri="18000"/>
  </dgm:catLst>
  <dgm:sampData>
    <dgm:dataModel>
      <dgm:ptLst>
        <dgm:pt modelId="0" type="doc"/>
        <dgm:pt modelId="1">
          <dgm:prSet phldr="1"/>
        </dgm:pt>
        <dgm:pt modelId="2">
          <dgm:prSet phldr="1"/>
        </dgm:pt>
        <dgm:pt modelId="3">
          <dgm:prSet phldr="1"/>
        </dgm:pt>
        <dgm:pt modelId="4">
          <dgm:prSet phldr="1"/>
        </dgm:pt>
      </dgm:ptLst>
      <dgm:cxnLst>
        <dgm:cxn modelId="5" srcId="0" destId="1" srcOrd="0" destOrd="0"/>
        <dgm:cxn modelId="6" srcId="0" destId="2" srcOrd="1" destOrd="0"/>
        <dgm:cxn modelId="7" srcId="0" destId="3" srcOrd="0" destOrd="0"/>
        <dgm:cxn modelId="8" srcId="0" destId="4" srcOrd="1" destOrd="0"/>
      </dgm:cxnLst>
      <dgm:bg/>
      <dgm:whole/>
    </dgm:dataModel>
  </dgm:sampData>
  <dgm:styleData useDef="1">
    <dgm:dataModel>
      <dgm:ptLst/>
      <dgm:bg/>
      <dgm:whole/>
    </dgm:dataModel>
  </dgm:styleData>
  <dgm:clrData useDef="1">
    <dgm:dataModel>
      <dgm:ptLst/>
      <dgm:bg/>
      <dgm:whole/>
    </dgm:dataModel>
  </dgm:clrData>
  <dgm:layoutNode name="matrix">
    <dgm:varLst>
      <dgm:chMax val="1"/>
      <dgm:dir/>
      <dgm:resizeHandles val="exact"/>
    </dgm:varLst>
    <dgm:alg type="composite">
      <dgm:param type="ar" val="1"/>
    </dgm:alg>
    <dgm:shape xmlns:r="http://schemas.openxmlformats.org/officeDocument/2006/relationships" r:blip="">
      <dgm:adjLst/>
    </dgm:shape>
    <dgm:presOf/>
    <dgm:choose name="Name0">
      <dgm:if name="Name1" func="var" arg="dir" op="equ" val="norm">
        <dgm:constrLst>
          <dgm:constr type="w" for="ch" forName="diamond" refType="w"/>
          <dgm:constr type="h" for="ch" forName="diamond" refType="h"/>
          <dgm:constr type="w" for="ch" forName="quad1" refType="w" fact="0.39"/>
          <dgm:constr type="h" for="ch" forName="quad1" refType="h" fact="0.39"/>
          <dgm:constr type="ctrX" for="ch" forName="quad1" refType="w" fact="0.29"/>
          <dgm:constr type="ctrY" for="ch" forName="quad1" refType="h" fact="0.29"/>
          <dgm:constr type="w" for="ch" forName="quad2" refType="w" fact="0.39"/>
          <dgm:constr type="h" for="ch" forName="quad2" refType="h" fact="0.39"/>
          <dgm:constr type="ctrX" for="ch" forName="quad2" refType="w" fact="0.71"/>
          <dgm:constr type="ctrY" for="ch" forName="quad2" refType="h" fact="0.29"/>
          <dgm:constr type="w" for="ch" forName="quad3" refType="w" fact="0.39"/>
          <dgm:constr type="h" for="ch" forName="quad3" refType="h" fact="0.39"/>
          <dgm:constr type="ctrX" for="ch" forName="quad3" refType="w" fact="0.29"/>
          <dgm:constr type="ctrY" for="ch" forName="quad3" refType="h" fact="0.71"/>
          <dgm:constr type="w" for="ch" forName="quad4" refType="w" fact="0.39"/>
          <dgm:constr type="h" for="ch" forName="quad4" refType="h" fact="0.39"/>
          <dgm:constr type="ctrX" for="ch" forName="quad4" refType="w" fact="0.71"/>
          <dgm:constr type="ctrY" for="ch" forName="quad4" refType="h" fact="0.71"/>
          <dgm:constr type="primFontSz" for="des" ptType="node" op="equ" val="65"/>
        </dgm:constrLst>
      </dgm:if>
      <dgm:else name="Name2">
        <dgm:constrLst>
          <dgm:constr type="w" for="ch" forName="diamond" refType="w"/>
          <dgm:constr type="h" for="ch" forName="diamond" refType="h"/>
          <dgm:constr type="w" for="ch" forName="quad1" refType="w" fact="0.39"/>
          <dgm:constr type="h" for="ch" forName="quad1" refType="h" fact="0.39"/>
          <dgm:constr type="ctrX" for="ch" forName="quad1" refType="w" fact="0.71"/>
          <dgm:constr type="ctrY" for="ch" forName="quad1" refType="h" fact="0.29"/>
          <dgm:constr type="w" for="ch" forName="quad2" refType="w" fact="0.39"/>
          <dgm:constr type="h" for="ch" forName="quad2" refType="h" fact="0.39"/>
          <dgm:constr type="ctrX" for="ch" forName="quad2" refType="w" fact="0.29"/>
          <dgm:constr type="ctrY" for="ch" forName="quad2" refType="h" fact="0.29"/>
          <dgm:constr type="w" for="ch" forName="quad3" refType="w" fact="0.39"/>
          <dgm:constr type="h" for="ch" forName="quad3" refType="h" fact="0.39"/>
          <dgm:constr type="ctrX" for="ch" forName="quad3" refType="w" fact="0.71"/>
          <dgm:constr type="ctrY" for="ch" forName="quad3" refType="h" fact="0.71"/>
          <dgm:constr type="w" for="ch" forName="quad4" refType="w" fact="0.39"/>
          <dgm:constr type="h" for="ch" forName="quad4" refType="h" fact="0.39"/>
          <dgm:constr type="ctrX" for="ch" forName="quad4" refType="w" fact="0.29"/>
          <dgm:constr type="ctrY" for="ch" forName="quad4" refType="h" fact="0.71"/>
          <dgm:constr type="primFontSz" for="des" ptType="node" op="equ" val="65"/>
        </dgm:constrLst>
      </dgm:else>
    </dgm:choose>
    <dgm:ruleLst/>
    <dgm:choose name="Name3">
      <dgm:if name="Name4" axis="ch" ptType="node" func="cnt" op="gte" val="1">
        <dgm:layoutNode name="diamond" styleLbl="bgShp">
          <dgm:alg type="sp"/>
          <dgm:shape xmlns:r="http://schemas.openxmlformats.org/officeDocument/2006/relationships" type="diamond" r:blip="">
            <dgm:adjLst/>
          </dgm:shape>
          <dgm:presOf/>
          <dgm:constrLst>
            <dgm:constr type="w" refType="h" op="equ"/>
          </dgm:constrLst>
          <dgm:ruleLst/>
        </dgm:layoutNode>
        <dgm:layoutNode name="quad1">
          <dgm:varLst>
            <dgm:chMax val="0"/>
            <dgm:chPref val="0"/>
            <dgm:bulletEnabled val="1"/>
          </dgm:varLst>
          <dgm:alg type="tx"/>
          <dgm:shape xmlns:r="http://schemas.openxmlformats.org/officeDocument/2006/relationships" type="roundRect" r:blip="">
            <dgm:adjLst/>
          </dgm:shape>
          <dgm:presOf axis="ch desOrSelf" ptType="node node" st="1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2">
          <dgm:varLst>
            <dgm:chMax val="0"/>
            <dgm:chPref val="0"/>
            <dgm:bulletEnabled val="1"/>
          </dgm:varLst>
          <dgm:alg type="tx"/>
          <dgm:shape xmlns:r="http://schemas.openxmlformats.org/officeDocument/2006/relationships" type="roundRect" r:blip="">
            <dgm:adjLst/>
          </dgm:shape>
          <dgm:presOf axis="ch desOrSelf" ptType="node node" st="2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3">
          <dgm:varLst>
            <dgm:chMax val="0"/>
            <dgm:chPref val="0"/>
            <dgm:bulletEnabled val="1"/>
          </dgm:varLst>
          <dgm:alg type="tx"/>
          <dgm:shape xmlns:r="http://schemas.openxmlformats.org/officeDocument/2006/relationships" type="roundRect" r:blip="">
            <dgm:adjLst/>
          </dgm:shape>
          <dgm:presOf axis="ch desOrSelf" ptType="node node" st="3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layoutNode name="quad4">
          <dgm:varLst>
            <dgm:chMax val="0"/>
            <dgm:chPref val="0"/>
            <dgm:bulletEnabled val="1"/>
          </dgm:varLst>
          <dgm:alg type="tx"/>
          <dgm:shape xmlns:r="http://schemas.openxmlformats.org/officeDocument/2006/relationships" type="roundRect" r:blip="">
            <dgm:adjLst/>
          </dgm:shape>
          <dgm:presOf axis="ch desOrSelf" ptType="node node" st="4 1" cnt="1 0"/>
          <dgm:constrLst>
            <dgm:constr type="w" refType="h" op="equ"/>
            <dgm:constr type="tMarg" refType="primFontSz" fact="0.3"/>
            <dgm:constr type="bMarg" refType="primFontSz" fact="0.3"/>
            <dgm:constr type="lMarg" refType="primFontSz" fact="0.3"/>
            <dgm:constr type="rMarg" refType="primFontSz" fact="0.3"/>
          </dgm:constrLst>
          <dgm:ruleLst>
            <dgm:rule type="primFontSz" val="5" fact="NaN" max="NaN"/>
          </dgm:ruleLst>
        </dgm:layoutNode>
      </dgm:if>
      <dgm:else name="Name5"/>
    </dgm:choose>
  </dgm:layoutNode>
</dgm:layoutDef>
</file>

<file path=ppt/diagrams/quickStyle1.xml><?xml version="1.0" encoding="utf-8"?>
<dgm:styleDef xmlns:dgm="http://schemas.openxmlformats.org/drawingml/2006/diagram" xmlns:a="http://schemas.openxmlformats.org/drawingml/2006/main" uniqueId="urn:microsoft.com/office/officeart/2005/8/quickstyle/simple3#1">
  <dgm:title val=""/>
  <dgm:desc val=""/>
  <dgm:catLst>
    <dgm:cat type="simple" pri="10300"/>
  </dgm:catLst>
  <dgm:scene3d>
    <a:camera prst="orthographicFront"/>
    <a:lightRig rig="threePt" dir="t"/>
  </dgm:scene3d>
  <dgm:styleLbl name="node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lnNode1">
    <dgm:scene3d>
      <a:camera prst="orthographicFront"/>
      <a:lightRig rig="flat" dir="t"/>
    </dgm:scene3d>
    <dgm:sp3d prstMaterial="dkEdge">
      <a:bevelT w="8200" h="38100"/>
    </dgm:sp3d>
    <dgm:txPr/>
    <dgm:style>
      <a:lnRef idx="1">
        <a:scrgbClr r="0" g="0" b="0"/>
      </a:lnRef>
      <a:fillRef idx="2">
        <a:scrgbClr r="0" g="0" b="0"/>
      </a:fillRef>
      <a:effectRef idx="0">
        <a:scrgbClr r="0" g="0" b="0"/>
      </a:effectRef>
      <a:fontRef idx="minor">
        <a:schemeClr val="dk1"/>
      </a:fontRef>
    </dgm:style>
  </dgm:styleLbl>
  <dgm:styleLbl name="vennNode1">
    <dgm:scene3d>
      <a:camera prst="orthographicFront"/>
      <a:lightRig rig="flat" dir="t"/>
    </dgm:scene3d>
    <dgm:sp3d prstMaterial="dkEdge">
      <a:bevelT w="8200" h="38100"/>
    </dgm:sp3d>
    <dgm:txPr/>
    <dgm:style>
      <a:lnRef idx="0">
        <a:scrgbClr r="0" g="0" b="0"/>
      </a:lnRef>
      <a:fillRef idx="2">
        <a:scrgbClr r="0" g="0" b="0"/>
      </a:fillRef>
      <a:effectRef idx="0">
        <a:scrgbClr r="0" g="0" b="0"/>
      </a:effectRef>
      <a:fontRef idx="minor">
        <a:schemeClr val="tx1"/>
      </a:fontRef>
    </dgm:style>
  </dgm:styleLbl>
  <dgm:styleLbl name="alignNode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node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node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f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align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bgImgPlace1">
    <dgm:scene3d>
      <a:camera prst="orthographicFront"/>
      <a:lightRig rig="threePt" dir="t"/>
    </dgm:scene3d>
    <dgm:sp3d/>
    <dgm:txPr/>
    <dgm:style>
      <a:lnRef idx="1">
        <a:scrgbClr r="0" g="0" b="0"/>
      </a:lnRef>
      <a:fillRef idx="1">
        <a:scrgbClr r="0" g="0" b="0"/>
      </a:fillRef>
      <a:effectRef idx="1">
        <a:scrgbClr r="0" g="0" b="0"/>
      </a:effectRef>
      <a:fontRef idx="minor"/>
    </dgm:style>
  </dgm:styleLbl>
  <dgm:styleLbl name="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f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bgSibTrans2D1">
    <dgm:scene3d>
      <a:camera prst="orthographicFront"/>
      <a:lightRig rig="threePt" dir="t"/>
    </dgm:scene3d>
    <dgm:sp3d/>
    <dgm:txPr/>
    <dgm:style>
      <a:lnRef idx="0">
        <a:scrgbClr r="0" g="0" b="0"/>
      </a:lnRef>
      <a:fillRef idx="2">
        <a:scrgbClr r="0" g="0" b="0"/>
      </a:fillRef>
      <a:effectRef idx="1">
        <a:scrgbClr r="0" g="0" b="0"/>
      </a:effectRef>
      <a:fontRef idx="minor">
        <a:schemeClr val="dk1"/>
      </a:fontRef>
    </dgm:style>
  </dgm:styleLbl>
  <dgm:styleLbl name="sibTrans1D1">
    <dgm:scene3d>
      <a:camera prst="orthographicFront"/>
      <a:lightRig rig="threePt" dir="t"/>
    </dgm:scene3d>
    <dgm:sp3d/>
    <dgm:txPr/>
    <dgm:style>
      <a:lnRef idx="1">
        <a:scrgbClr r="0" g="0" b="0"/>
      </a:lnRef>
      <a:fillRef idx="0">
        <a:scrgbClr r="0" g="0" b="0"/>
      </a:fillRef>
      <a:effectRef idx="0">
        <a:scrgbClr r="0" g="0" b="0"/>
      </a:effectRef>
      <a:fontRef idx="minor"/>
    </dgm:style>
  </dgm:styleLbl>
  <dgm:styleLbl name="callout">
    <dgm:scene3d>
      <a:camera prst="orthographicFront"/>
      <a:lightRig rig="threePt" dir="t"/>
    </dgm:scene3d>
    <dgm:sp3d/>
    <dgm:txPr/>
    <dgm:style>
      <a:lnRef idx="1">
        <a:scrgbClr r="0" g="0" b="0"/>
      </a:lnRef>
      <a:fillRef idx="2">
        <a:scrgbClr r="0" g="0" b="0"/>
      </a:fillRef>
      <a:effectRef idx="1">
        <a:scrgbClr r="0" g="0" b="0"/>
      </a:effectRef>
      <a:fontRef idx="minor"/>
    </dgm:style>
  </dgm:styleLbl>
  <dgm:styleLbl name="asst0">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1">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2">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3">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asst4">
    <dgm:scene3d>
      <a:camera prst="orthographicFront"/>
      <a:lightRig rig="flat" dir="t"/>
    </dgm:scene3d>
    <dgm:sp3d prstMaterial="dkEdge">
      <a:bevelT w="8200" h="38100"/>
    </dgm:sp3d>
    <dgm:txPr/>
    <dgm:style>
      <a:lnRef idx="0">
        <a:scrgbClr r="0" g="0" b="0"/>
      </a:lnRef>
      <a:fillRef idx="2">
        <a:scrgbClr r="0" g="0" b="0"/>
      </a:fillRef>
      <a:effectRef idx="1">
        <a:scrgbClr r="0" g="0" b="0"/>
      </a:effectRef>
      <a:fontRef idx="minor">
        <a:schemeClr val="dk1"/>
      </a:fontRef>
    </dgm:style>
  </dgm:styleLbl>
  <dgm:styleLbl name="parChTrans2D1">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2">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3">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2D4">
    <dgm:scene3d>
      <a:camera prst="orthographicFront"/>
      <a:lightRig rig="threePt" dir="t"/>
    </dgm:scene3d>
    <dgm:sp3d/>
    <dgm:txPr/>
    <dgm:style>
      <a:lnRef idx="1">
        <a:scrgbClr r="0" g="0" b="0"/>
      </a:lnRef>
      <a:fillRef idx="2">
        <a:scrgbClr r="0" g="0" b="0"/>
      </a:fillRef>
      <a:effectRef idx="1">
        <a:scrgbClr r="0" g="0" b="0"/>
      </a:effectRef>
      <a:fontRef idx="minor">
        <a:schemeClr val="dk1"/>
      </a:fontRef>
    </dgm:style>
  </dgm:styleLbl>
  <dgm:styleLbl name="parChTrans1D1">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2">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3">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parChTrans1D4">
    <dgm:scene3d>
      <a:camera prst="orthographicFront"/>
      <a:lightRig rig="threePt" dir="t"/>
    </dgm:scene3d>
    <dgm:sp3d/>
    <dgm:txPr/>
    <dgm:style>
      <a:lnRef idx="2">
        <a:scrgbClr r="0" g="0" b="0"/>
      </a:lnRef>
      <a:fillRef idx="0">
        <a:scrgbClr r="0" g="0" b="0"/>
      </a:fillRef>
      <a:effectRef idx="0">
        <a:scrgbClr r="0" g="0" b="0"/>
      </a:effectRef>
      <a:fontRef idx="minor"/>
    </dgm:style>
  </dgm:styleLbl>
  <dgm:styleLbl name="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conF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tr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FgAcc1">
    <dgm:scene3d>
      <a:camera prst="orthographicFront"/>
      <a:lightRig rig="threePt" dir="t"/>
    </dgm:scene3d>
    <dgm:sp3d/>
    <dgm:txPr/>
    <dgm:style>
      <a:lnRef idx="1">
        <a:scrgbClr r="0" g="0" b="0"/>
      </a:lnRef>
      <a:fillRef idx="2">
        <a:scrgbClr r="0" g="0" b="0"/>
      </a:fillRef>
      <a:effectRef idx="0">
        <a:scrgbClr r="0" g="0" b="0"/>
      </a:effectRef>
      <a:fontRef idx="minor"/>
    </dgm:style>
  </dgm:styleLbl>
  <dgm:styleLbl name="solidAlign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solidBgAcc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align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AccFollowNode1">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0">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2">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3">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fgAcc4">
    <dgm:scene3d>
      <a:camera prst="orthographicFront"/>
      <a:lightRig rig="threePt" dir="t"/>
    </dgm:scene3d>
    <dgm:sp3d/>
    <dgm:txPr/>
    <dgm:style>
      <a:lnRef idx="1">
        <a:scrgbClr r="0" g="0" b="0"/>
      </a:lnRef>
      <a:fillRef idx="1">
        <a:scrgbClr r="0" g="0" b="0"/>
      </a:fillRef>
      <a:effectRef idx="0">
        <a:scrgbClr r="0" g="0" b="0"/>
      </a:effectRef>
      <a:fontRef idx="minor"/>
    </dgm:style>
  </dgm:styleLbl>
  <dgm:styleLbl name="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dkBgShp">
    <dgm:scene3d>
      <a:camera prst="orthographicFront"/>
      <a:lightRig rig="threePt" dir="t"/>
    </dgm:scene3d>
    <dgm:sp3d/>
    <dgm:txPr/>
    <dgm:style>
      <a:lnRef idx="0">
        <a:scrgbClr r="0" g="0" b="0"/>
      </a:lnRef>
      <a:fillRef idx="1">
        <a:scrgbClr r="0" g="0" b="0"/>
      </a:fillRef>
      <a:effectRef idx="1">
        <a:scrgbClr r="0" g="0" b="0"/>
      </a:effectRef>
      <a:fontRef idx="minor"/>
    </dgm:style>
  </dgm:styleLbl>
  <dgm:styleLbl name="trBgShp">
    <dgm:scene3d>
      <a:camera prst="orthographicFront"/>
      <a:lightRig rig="threePt" dir="t"/>
    </dgm:scene3d>
    <dgm:sp3d/>
    <dgm:txPr/>
    <dgm:style>
      <a:lnRef idx="0">
        <a:scrgbClr r="0" g="0" b="0"/>
      </a:lnRef>
      <a:fillRef idx="1">
        <a:scrgbClr r="0" g="0" b="0"/>
      </a:fillRef>
      <a:effectRef idx="0">
        <a:scrgbClr r="0" g="0" b="0"/>
      </a:effectRef>
      <a:fontRef idx="minor"/>
    </dgm:style>
  </dgm:styleLbl>
  <dgm:styleLbl name="fgShp">
    <dgm:scene3d>
      <a:camera prst="orthographicFront"/>
      <a:lightRig rig="flat" dir="t"/>
    </dgm:scene3d>
    <dgm:sp3d prstMaterial="dkEdge">
      <a:bevelT w="8200" h="38100"/>
    </dgm:sp3d>
    <dgm:txPr/>
    <dgm:style>
      <a:lnRef idx="1">
        <a:scrgbClr r="0" g="0" b="0"/>
      </a:lnRef>
      <a:fillRef idx="2">
        <a:scrgbClr r="0" g="0" b="0"/>
      </a:fillRef>
      <a:effectRef idx="1">
        <a:scrgbClr r="0" g="0" b="0"/>
      </a:effectRef>
      <a:fontRef idx="minor"/>
    </dgm:style>
  </dgm:styleLbl>
  <dgm:styleLbl name="revTx">
    <dgm:scene3d>
      <a:camera prst="orthographicFront"/>
      <a:lightRig rig="threePt" dir="t"/>
    </dgm:scene3d>
    <dgm:sp3d/>
    <dgm:txPr/>
    <dgm:style>
      <a:lnRef idx="0">
        <a:scrgbClr r="0" g="0" b="0"/>
      </a:lnRef>
      <a:fillRef idx="0">
        <a:scrgbClr r="0" g="0" b="0"/>
      </a:fillRef>
      <a:effectRef idx="0">
        <a:scrgbClr r="0" g="0" b="0"/>
      </a:effectRef>
      <a:fontRef idx="minor"/>
    </dgm:style>
  </dgm:styleLbl>
</dgm:styleDef>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169920" cy="481727"/>
          </a:xfrm>
          <a:prstGeom prst="rect">
            <a:avLst/>
          </a:prstGeom>
        </p:spPr>
        <p:txBody>
          <a:bodyPr vert="horz" lIns="96661" tIns="48331" rIns="96661" bIns="48331" rtlCol="0"/>
          <a:lstStyle>
            <a:lvl1pPr algn="l">
              <a:defRPr sz="1300"/>
            </a:lvl1pPr>
          </a:lstStyle>
          <a:p>
            <a:endParaRPr lang="en-GB"/>
          </a:p>
        </p:txBody>
      </p:sp>
      <p:sp>
        <p:nvSpPr>
          <p:cNvPr id="3" name="Date Placeholder 2"/>
          <p:cNvSpPr>
            <a:spLocks noGrp="1"/>
          </p:cNvSpPr>
          <p:nvPr>
            <p:ph type="dt" idx="1"/>
          </p:nvPr>
        </p:nvSpPr>
        <p:spPr>
          <a:xfrm>
            <a:off x="4143587" y="0"/>
            <a:ext cx="3169920" cy="481727"/>
          </a:xfrm>
          <a:prstGeom prst="rect">
            <a:avLst/>
          </a:prstGeom>
        </p:spPr>
        <p:txBody>
          <a:bodyPr vert="horz" lIns="96661" tIns="48331" rIns="96661" bIns="48331" rtlCol="0"/>
          <a:lstStyle>
            <a:lvl1pPr algn="r">
              <a:defRPr sz="1300"/>
            </a:lvl1pPr>
          </a:lstStyle>
          <a:p>
            <a:fld id="{5764A637-983C-4365-9A0A-6C4B09047060}" type="datetimeFigureOut">
              <a:rPr lang="en-GB" smtClean="0"/>
              <a:t>22/09/2026</a:t>
            </a:fld>
            <a:endParaRPr lang="en-GB"/>
          </a:p>
        </p:txBody>
      </p:sp>
      <p:sp>
        <p:nvSpPr>
          <p:cNvPr id="4" name="Slide Image Placeholder 3"/>
          <p:cNvSpPr>
            <a:spLocks noGrp="1" noRot="1" noChangeAspect="1"/>
          </p:cNvSpPr>
          <p:nvPr>
            <p:ph type="sldImg" idx="2"/>
          </p:nvPr>
        </p:nvSpPr>
        <p:spPr>
          <a:xfrm>
            <a:off x="777875" y="1200150"/>
            <a:ext cx="5759450" cy="3240088"/>
          </a:xfrm>
          <a:prstGeom prst="rect">
            <a:avLst/>
          </a:prstGeom>
          <a:noFill/>
          <a:ln w="12700">
            <a:solidFill>
              <a:prstClr val="black"/>
            </a:solidFill>
          </a:ln>
        </p:spPr>
        <p:txBody>
          <a:bodyPr vert="horz" lIns="96661" tIns="48331" rIns="96661" bIns="48331" rtlCol="0" anchor="ctr"/>
          <a:lstStyle/>
          <a:p>
            <a:endParaRPr lang="en-GB"/>
          </a:p>
        </p:txBody>
      </p:sp>
      <p:sp>
        <p:nvSpPr>
          <p:cNvPr id="5" name="Notes Placeholder 4"/>
          <p:cNvSpPr>
            <a:spLocks noGrp="1"/>
          </p:cNvSpPr>
          <p:nvPr>
            <p:ph type="body" sz="quarter" idx="3"/>
          </p:nvPr>
        </p:nvSpPr>
        <p:spPr>
          <a:xfrm>
            <a:off x="731520" y="4620577"/>
            <a:ext cx="5852160" cy="3780473"/>
          </a:xfrm>
          <a:prstGeom prst="rect">
            <a:avLst/>
          </a:prstGeom>
        </p:spPr>
        <p:txBody>
          <a:bodyPr vert="horz" lIns="96661" tIns="48331" rIns="96661" bIns="48331" rtlCol="0"/>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GB"/>
          </a:p>
        </p:txBody>
      </p:sp>
      <p:sp>
        <p:nvSpPr>
          <p:cNvPr id="6" name="Footer Placeholder 5"/>
          <p:cNvSpPr>
            <a:spLocks noGrp="1"/>
          </p:cNvSpPr>
          <p:nvPr>
            <p:ph type="ftr" sz="quarter" idx="4"/>
          </p:nvPr>
        </p:nvSpPr>
        <p:spPr>
          <a:xfrm>
            <a:off x="0" y="9119474"/>
            <a:ext cx="3169920" cy="481726"/>
          </a:xfrm>
          <a:prstGeom prst="rect">
            <a:avLst/>
          </a:prstGeom>
        </p:spPr>
        <p:txBody>
          <a:bodyPr vert="horz" lIns="96661" tIns="48331" rIns="96661" bIns="48331" rtlCol="0" anchor="b"/>
          <a:lstStyle>
            <a:lvl1pPr algn="l">
              <a:defRPr sz="1300"/>
            </a:lvl1pPr>
          </a:lstStyle>
          <a:p>
            <a:endParaRPr lang="en-GB"/>
          </a:p>
        </p:txBody>
      </p:sp>
      <p:sp>
        <p:nvSpPr>
          <p:cNvPr id="7" name="Slide Number Placeholder 6"/>
          <p:cNvSpPr>
            <a:spLocks noGrp="1"/>
          </p:cNvSpPr>
          <p:nvPr>
            <p:ph type="sldNum" sz="quarter" idx="5"/>
          </p:nvPr>
        </p:nvSpPr>
        <p:spPr>
          <a:xfrm>
            <a:off x="4143587" y="9119474"/>
            <a:ext cx="3169920" cy="481726"/>
          </a:xfrm>
          <a:prstGeom prst="rect">
            <a:avLst/>
          </a:prstGeom>
        </p:spPr>
        <p:txBody>
          <a:bodyPr vert="horz" lIns="96661" tIns="48331" rIns="96661" bIns="48331" rtlCol="0" anchor="b"/>
          <a:lstStyle>
            <a:lvl1pPr algn="r">
              <a:defRPr sz="1300"/>
            </a:lvl1pPr>
          </a:lstStyle>
          <a:p>
            <a:fld id="{CC1CE113-C085-4951-8376-D569FA49A968}" type="slidenum">
              <a:rPr lang="en-GB" smtClean="0"/>
              <a:t>‹#›</a:t>
            </a:fld>
            <a:endParaRPr lang="en-GB"/>
          </a:p>
        </p:txBody>
      </p:sp>
    </p:spTree>
    <p:extLst>
      <p:ext uri="{BB962C8B-B14F-4D97-AF65-F5344CB8AC3E}">
        <p14:creationId xmlns:p14="http://schemas.microsoft.com/office/powerpoint/2010/main" val="2882230108"/>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5.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6.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7.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a:spcBef>
                <a:spcPts val="1057"/>
              </a:spcBef>
            </a:pPr>
            <a:r>
              <a:rPr lang="en-GB"/>
              <a:t>The 2025 FIS received 665 responses from across Essex</a:t>
            </a:r>
            <a:endParaRPr lang="en-GB">
              <a:ea typeface="Calibri"/>
              <a:cs typeface="Calibri"/>
            </a:endParaRPr>
          </a:p>
          <a:p>
            <a:pPr>
              <a:spcBef>
                <a:spcPts val="1057"/>
              </a:spcBef>
            </a:pPr>
            <a:endParaRPr lang="en-GB" dirty="0">
              <a:ea typeface="Calibri"/>
              <a:cs typeface="Calibri"/>
            </a:endParaRPr>
          </a:p>
          <a:p>
            <a:pPr>
              <a:spcBef>
                <a:spcPts val="1057"/>
              </a:spcBef>
            </a:pPr>
            <a:r>
              <a:rPr lang="en-GB" dirty="0">
                <a:ea typeface="Calibri"/>
                <a:cs typeface="Calibri"/>
              </a:rPr>
              <a:t>This presentation looks to highlight the responses and data relating to North East Essex.</a:t>
            </a:r>
          </a:p>
          <a:p>
            <a:pPr algn="ctr">
              <a:spcBef>
                <a:spcPts val="1057"/>
              </a:spcBef>
            </a:pPr>
            <a:endParaRPr lang="en-GB" dirty="0"/>
          </a:p>
          <a:p>
            <a:pPr marL="302066" indent="-302066">
              <a:buFont typeface="Arial"/>
              <a:buChar char="•"/>
            </a:pPr>
            <a:r>
              <a:rPr lang="en-US" b="1" dirty="0"/>
              <a:t>We received 130 responses from </a:t>
            </a:r>
            <a:r>
              <a:rPr lang="en-US" b="1"/>
              <a:t>parents/carers from NEE </a:t>
            </a:r>
            <a:endParaRPr lang="en-US">
              <a:ea typeface="Calibri" panose="020F0502020204030204"/>
              <a:cs typeface="Calibri" panose="020F0502020204030204"/>
            </a:endParaRPr>
          </a:p>
          <a:p>
            <a:pPr marL="302066" indent="-302066">
              <a:buFont typeface="Arial"/>
              <a:buChar char="•"/>
            </a:pPr>
            <a:r>
              <a:rPr lang="en-US">
                <a:ea typeface="Calibri" panose="020F0502020204030204"/>
                <a:cs typeface="Calibri" panose="020F0502020204030204"/>
              </a:rPr>
              <a:t>Respondents were evenly split between Tendring and Colchester</a:t>
            </a:r>
            <a:endParaRPr lang="en-US" dirty="0"/>
          </a:p>
          <a:p>
            <a:pPr marL="302066" indent="-302066">
              <a:buFont typeface="Arial"/>
              <a:buChar char="•"/>
            </a:pPr>
            <a:r>
              <a:rPr lang="en-US" dirty="0">
                <a:ea typeface="Calibri"/>
                <a:cs typeface="Calibri"/>
              </a:rPr>
              <a:t>The majority of children and young people represented were aged 5-15</a:t>
            </a:r>
          </a:p>
          <a:p>
            <a:pPr marL="302066" indent="-302066">
              <a:buFont typeface="Arial"/>
              <a:buChar char="•"/>
            </a:pPr>
            <a:r>
              <a:rPr lang="en-US" dirty="0">
                <a:ea typeface="Calibri"/>
                <a:cs typeface="Calibri"/>
              </a:rPr>
              <a:t>35% Female, 63% Male split remaining classified as other</a:t>
            </a:r>
          </a:p>
          <a:p>
            <a:pPr marL="302066" indent="-302066">
              <a:buFont typeface="Arial"/>
              <a:buChar char="•"/>
            </a:pPr>
            <a:r>
              <a:rPr lang="en-US" dirty="0">
                <a:ea typeface="Calibri"/>
                <a:cs typeface="Calibri"/>
              </a:rPr>
              <a:t>Of those children that were repre</a:t>
            </a:r>
            <a:r>
              <a:rPr lang="en-US">
                <a:ea typeface="Calibri"/>
                <a:cs typeface="Calibri"/>
              </a:rPr>
              <a:t>sented in the survey 50 had an EHCP (50) 39 registered being on SEND support (for example One Plans) and 23 were undergoing assessment.</a:t>
            </a:r>
            <a:endParaRPr lang="en-US" dirty="0">
              <a:ea typeface="Calibri"/>
              <a:cs typeface="Calibri"/>
            </a:endParaRPr>
          </a:p>
          <a:p>
            <a:endParaRPr lang="en-US" dirty="0">
              <a:ea typeface="Calibri"/>
              <a:cs typeface="Calibri"/>
            </a:endParaRPr>
          </a:p>
          <a:p>
            <a:endParaRPr lang="en-US" dirty="0">
              <a:ea typeface="Calibri"/>
              <a:cs typeface="Calibri"/>
            </a:endParaRPr>
          </a:p>
        </p:txBody>
      </p:sp>
      <p:sp>
        <p:nvSpPr>
          <p:cNvPr id="4" name="Slide Number Placeholder 3"/>
          <p:cNvSpPr>
            <a:spLocks noGrp="1"/>
          </p:cNvSpPr>
          <p:nvPr>
            <p:ph type="sldNum" sz="quarter" idx="5"/>
          </p:nvPr>
        </p:nvSpPr>
        <p:spPr/>
        <p:txBody>
          <a:bodyPr/>
          <a:lstStyle/>
          <a:p>
            <a:fld id="{0375EE00-3910-483D-B113-13C664D7120F}" type="slidenum">
              <a:t>2</a:t>
            </a:fld>
            <a:endParaRPr lang="en-US"/>
          </a:p>
        </p:txBody>
      </p:sp>
    </p:spTree>
    <p:extLst>
      <p:ext uri="{BB962C8B-B14F-4D97-AF65-F5344CB8AC3E}">
        <p14:creationId xmlns:p14="http://schemas.microsoft.com/office/powerpoint/2010/main" val="3683763404"/>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Been through the EHCNA within the last 12 months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Speech &amp; language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Occupational therapy</a:t>
            </a:r>
            <a:endParaRPr dirty="0"/>
          </a:p>
          <a:p>
            <a:r>
              <a:rPr b="0" dirty="0"/>
              <a:t>No alt text provided</a:t>
            </a:r>
            <a:endParaRPr dirty="0"/>
          </a:p>
          <a:p>
            <a:endParaRPr dirty="0"/>
          </a:p>
          <a:p>
            <a:r>
              <a:rPr b="1" dirty="0"/>
              <a:t>Physiotherapy</a:t>
            </a:r>
            <a:endParaRPr dirty="0"/>
          </a:p>
          <a:p>
            <a:r>
              <a:rPr b="0" dirty="0"/>
              <a:t>No alt text provided</a:t>
            </a:r>
            <a:endParaRPr dirty="0"/>
          </a:p>
          <a:p>
            <a:endParaRPr dirty="0"/>
          </a:p>
          <a:p>
            <a:r>
              <a:rPr b="1" dirty="0"/>
              <a:t>CAMHS</a:t>
            </a:r>
            <a:endParaRPr dirty="0"/>
          </a:p>
          <a:p>
            <a:r>
              <a:rPr b="0" dirty="0"/>
              <a:t>No alt text provided</a:t>
            </a:r>
            <a:endParaRPr dirty="0"/>
          </a:p>
          <a:p>
            <a:endParaRPr dirty="0"/>
          </a:p>
          <a:p>
            <a:r>
              <a:rPr b="1" dirty="0"/>
              <a:t>Community Paed</a:t>
            </a:r>
            <a:endParaRPr dirty="0"/>
          </a:p>
          <a:p>
            <a:r>
              <a:rPr b="0" dirty="0"/>
              <a:t>No alt text provided</a:t>
            </a:r>
            <a:endParaRPr dirty="0"/>
          </a:p>
          <a:p>
            <a:endParaRPr dirty="0"/>
          </a:p>
          <a:p>
            <a:r>
              <a:rPr b="1" dirty="0"/>
              <a:t>Continence Team</a:t>
            </a:r>
            <a:endParaRPr dirty="0"/>
          </a:p>
          <a:p>
            <a:r>
              <a:rPr b="0" dirty="0"/>
              <a:t>No alt text provided</a:t>
            </a:r>
            <a:endParaRPr dirty="0"/>
          </a:p>
          <a:p>
            <a:endParaRPr dirty="0"/>
          </a:p>
          <a:p>
            <a:r>
              <a:rPr b="1" dirty="0"/>
              <a:t>GP</a:t>
            </a:r>
            <a:endParaRPr dirty="0"/>
          </a:p>
          <a:p>
            <a:r>
              <a:rPr b="0" dirty="0"/>
              <a:t>No alt text provided</a:t>
            </a:r>
            <a:endParaRPr dirty="0"/>
          </a:p>
          <a:p>
            <a:endParaRPr dirty="0"/>
          </a:p>
          <a:p>
            <a:r>
              <a:rPr b="1" dirty="0"/>
              <a:t>Dentist</a:t>
            </a:r>
            <a:endParaRPr dirty="0"/>
          </a:p>
          <a:p>
            <a:r>
              <a:rPr b="0" dirty="0"/>
              <a:t>No alt text provided</a:t>
            </a:r>
            <a:endParaRPr dirty="0"/>
          </a:p>
          <a:p>
            <a:endParaRPr dirty="0"/>
          </a:p>
          <a:p>
            <a:r>
              <a:rPr b="1" dirty="0"/>
              <a:t>ND Pathways</a:t>
            </a:r>
            <a:endParaRPr dirty="0"/>
          </a:p>
          <a:p>
            <a:r>
              <a:rPr b="0" dirty="0"/>
              <a:t>No alt text provided</a:t>
            </a:r>
            <a:endParaRPr dirty="0"/>
          </a:p>
          <a:p>
            <a:endParaRPr dirty="0"/>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Been through the EHCNA within the last 12 months</a:t>
            </a:r>
            <a:endParaRPr dirty="0"/>
          </a:p>
          <a:p>
            <a:r>
              <a:rPr b="0" dirty="0"/>
              <a:t>No alt text provided</a:t>
            </a:r>
            <a:endParaRPr dirty="0"/>
          </a:p>
          <a:p>
            <a:endParaRPr dirty="0"/>
          </a:p>
          <a:p>
            <a:r>
              <a:rPr b="1" dirty="0"/>
              <a:t>My experience of the EHCP(Educational Health Care Plan): Needs assessment was positive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EHCP provision meets needs</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EHCP provision being delivered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Positive experience of AR process with SEND Operations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Positive experience of AR process with setting</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CAMHS</a:t>
            </a:r>
            <a:endParaRPr dirty="0"/>
          </a:p>
          <a:p>
            <a:r>
              <a:rPr b="0" dirty="0"/>
              <a:t>No alt text provided</a:t>
            </a:r>
            <a:endParaRPr dirty="0"/>
          </a:p>
          <a:p>
            <a:endParaRPr dirty="0"/>
          </a:p>
          <a:p>
            <a:r>
              <a:rPr b="1" dirty="0"/>
              <a:t>Community Pediatrician</a:t>
            </a:r>
            <a:endParaRPr dirty="0"/>
          </a:p>
          <a:p>
            <a:r>
              <a:rPr b="0" dirty="0"/>
              <a:t>No alt text provided</a:t>
            </a:r>
            <a:endParaRPr dirty="0"/>
          </a:p>
          <a:p>
            <a:endParaRPr dirty="0"/>
          </a:p>
          <a:p>
            <a:r>
              <a:rPr b="1" dirty="0"/>
              <a:t>Continence Team</a:t>
            </a:r>
            <a:endParaRPr dirty="0"/>
          </a:p>
          <a:p>
            <a:r>
              <a:rPr b="0" dirty="0"/>
              <a:t>No alt text provided</a:t>
            </a:r>
            <a:endParaRPr dirty="0"/>
          </a:p>
          <a:p>
            <a:endParaRPr dirty="0"/>
          </a:p>
          <a:p>
            <a:r>
              <a:rPr b="1" dirty="0"/>
              <a:t>ND Pathways</a:t>
            </a:r>
            <a:endParaRPr dirty="0"/>
          </a:p>
          <a:p>
            <a:r>
              <a:rPr b="0" dirty="0"/>
              <a:t>No alt text provided</a:t>
            </a:r>
            <a:endParaRPr dirty="0"/>
          </a:p>
          <a:p>
            <a:endParaRPr dirty="0"/>
          </a:p>
          <a:p>
            <a:r>
              <a:rPr b="1" dirty="0"/>
              <a:t>Occupational Therapy</a:t>
            </a:r>
            <a:endParaRPr dirty="0"/>
          </a:p>
          <a:p>
            <a:r>
              <a:rPr b="0" dirty="0"/>
              <a:t>No alt text provided</a:t>
            </a:r>
            <a:endParaRPr dirty="0"/>
          </a:p>
          <a:p>
            <a:endParaRPr dirty="0"/>
          </a:p>
          <a:p>
            <a:r>
              <a:rPr b="1" dirty="0"/>
              <a:t>Physiotherapy</a:t>
            </a:r>
            <a:endParaRPr dirty="0"/>
          </a:p>
          <a:p>
            <a:r>
              <a:rPr b="0" dirty="0"/>
              <a:t>No alt text provided</a:t>
            </a:r>
            <a:endParaRPr dirty="0"/>
          </a:p>
          <a:p>
            <a:endParaRPr dirty="0"/>
          </a:p>
          <a:p>
            <a:r>
              <a:rPr b="1" dirty="0"/>
              <a:t>Private Therapies</a:t>
            </a:r>
            <a:endParaRPr dirty="0"/>
          </a:p>
          <a:p>
            <a:r>
              <a:rPr b="0" dirty="0"/>
              <a:t>No alt text provided</a:t>
            </a:r>
            <a:endParaRPr dirty="0"/>
          </a:p>
          <a:p>
            <a:endParaRPr dirty="0"/>
          </a:p>
          <a:p>
            <a:r>
              <a:rPr b="1" dirty="0"/>
              <a:t>Speech Therapy</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Direct Payments</a:t>
            </a:r>
            <a:endParaRPr dirty="0"/>
          </a:p>
          <a:p>
            <a:r>
              <a:rPr b="0" dirty="0"/>
              <a:t>No alt text provided</a:t>
            </a:r>
            <a:endParaRPr dirty="0"/>
          </a:p>
          <a:p>
            <a:endParaRPr dirty="0"/>
          </a:p>
          <a:p>
            <a:r>
              <a:rPr b="1" dirty="0"/>
              <a:t>Mainstream Activities with Support</a:t>
            </a:r>
            <a:endParaRPr dirty="0"/>
          </a:p>
          <a:p>
            <a:r>
              <a:rPr b="0" dirty="0"/>
              <a:t>No alt text provided</a:t>
            </a:r>
            <a:endParaRPr dirty="0"/>
          </a:p>
          <a:p>
            <a:endParaRPr dirty="0"/>
          </a:p>
          <a:p>
            <a:r>
              <a:rPr b="1" dirty="0"/>
              <a:t>Short Breaks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Children with Disabilities Team</a:t>
            </a:r>
            <a:endParaRPr dirty="0"/>
          </a:p>
          <a:p>
            <a:r>
              <a:rPr b="0" dirty="0"/>
              <a:t>No alt text provided</a:t>
            </a:r>
            <a:endParaRPr dirty="0"/>
          </a:p>
          <a:p>
            <a:endParaRPr dirty="0"/>
          </a:p>
          <a:p>
            <a:r>
              <a:rPr b="1" dirty="0"/>
              <a:t>Family Solutions</a:t>
            </a:r>
            <a:endParaRPr dirty="0"/>
          </a:p>
          <a:p>
            <a:r>
              <a:rPr b="0" dirty="0"/>
              <a:t>No alt text provided</a:t>
            </a:r>
            <a:endParaRPr dirty="0"/>
          </a:p>
          <a:p>
            <a:endParaRPr dirty="0"/>
          </a:p>
        </p:txBody>
      </p:sp>
    </p:spTree>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GB" dirty="0"/>
          </a:p>
        </p:txBody>
      </p:sp>
      <p:sp>
        <p:nvSpPr>
          <p:cNvPr id="4" name="Slide Number Placeholder 3"/>
          <p:cNvSpPr>
            <a:spLocks noGrp="1"/>
          </p:cNvSpPr>
          <p:nvPr>
            <p:ph type="sldNum" sz="quarter" idx="5"/>
          </p:nvPr>
        </p:nvSpPr>
        <p:spPr/>
        <p:txBody>
          <a:bodyPr/>
          <a:lstStyle/>
          <a:p>
            <a:fld id="{CC1CE113-C085-4951-8376-D569FA49A968}" type="slidenum">
              <a:rPr lang="en-GB" smtClean="0"/>
              <a:t>13</a:t>
            </a:fld>
            <a:endParaRPr lang="en-GB"/>
          </a:p>
        </p:txBody>
      </p:sp>
    </p:spTree>
    <p:extLst>
      <p:ext uri="{BB962C8B-B14F-4D97-AF65-F5344CB8AC3E}">
        <p14:creationId xmlns:p14="http://schemas.microsoft.com/office/powerpoint/2010/main" val="3466837385"/>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D212EA2-5AB8-09FF-83E5-4B8640634A51}"/>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2AA53BB2-67DF-28AF-D99C-921EDBFA78CF}"/>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32716CA-30D6-F82A-E617-1D20652F4746}"/>
              </a:ext>
            </a:extLst>
          </p:cNvPr>
          <p:cNvSpPr>
            <a:spLocks noGrp="1"/>
          </p:cNvSpPr>
          <p:nvPr>
            <p:ph type="body" idx="1"/>
          </p:nvPr>
        </p:nvSpPr>
        <p:spPr/>
        <p:txBody>
          <a:bodyPr/>
          <a:lstStyle/>
          <a:p>
            <a:endParaRPr lang="en-GB" dirty="0"/>
          </a:p>
        </p:txBody>
      </p:sp>
      <p:sp>
        <p:nvSpPr>
          <p:cNvPr id="4" name="Slide Number Placeholder 3">
            <a:extLst>
              <a:ext uri="{FF2B5EF4-FFF2-40B4-BE49-F238E27FC236}">
                <a16:creationId xmlns:a16="http://schemas.microsoft.com/office/drawing/2014/main" id="{2E99D169-46AF-D8B4-217A-5022381AE3C0}"/>
              </a:ext>
            </a:extLst>
          </p:cNvPr>
          <p:cNvSpPr>
            <a:spLocks noGrp="1"/>
          </p:cNvSpPr>
          <p:nvPr>
            <p:ph type="sldNum" sz="quarter" idx="5"/>
          </p:nvPr>
        </p:nvSpPr>
        <p:spPr/>
        <p:txBody>
          <a:bodyPr/>
          <a:lstStyle/>
          <a:p>
            <a:fld id="{CC1CE113-C085-4951-8376-D569FA49A968}" type="slidenum">
              <a:rPr lang="en-GB" smtClean="0"/>
              <a:t>14</a:t>
            </a:fld>
            <a:endParaRPr lang="en-GB"/>
          </a:p>
        </p:txBody>
      </p:sp>
    </p:spTree>
    <p:extLst>
      <p:ext uri="{BB962C8B-B14F-4D97-AF65-F5344CB8AC3E}">
        <p14:creationId xmlns:p14="http://schemas.microsoft.com/office/powerpoint/2010/main" val="2448861025"/>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p:txBody>
      </p:sp>
    </p:spTree>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Easy to get information on services</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I would go to the following for support and advice</a:t>
            </a:r>
            <a:endParaRPr dirty="0"/>
          </a:p>
          <a:p>
            <a:r>
              <a:rPr b="0" dirty="0"/>
              <a:t>No alt text provided</a:t>
            </a:r>
            <a:endParaRPr dirty="0"/>
          </a:p>
          <a:p>
            <a:endParaRPr dirty="0"/>
          </a:p>
        </p:txBody>
      </p:sp>
    </p:spTree>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Education</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Education</a:t>
            </a:r>
            <a:endParaRPr dirty="0"/>
          </a:p>
          <a:p>
            <a:r>
              <a:rPr b="0" dirty="0"/>
              <a:t>No alt text provided</a:t>
            </a:r>
            <a:endParaRPr dirty="0"/>
          </a:p>
          <a:p>
            <a:endParaRPr dirty="0"/>
          </a:p>
          <a:p>
            <a:r>
              <a:rPr b="1" dirty="0"/>
              <a:t>Health</a:t>
            </a:r>
            <a:endParaRPr dirty="0"/>
          </a:p>
          <a:p>
            <a:r>
              <a:rPr b="0" dirty="0"/>
              <a:t>No alt text provided</a:t>
            </a:r>
            <a:endParaRPr dirty="0"/>
          </a:p>
          <a:p>
            <a:endParaRPr dirty="0"/>
          </a:p>
          <a:p>
            <a:r>
              <a:rPr b="1" dirty="0"/>
              <a:t>Social Care</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a:p>
            <a:r>
              <a:rPr b="1" dirty="0"/>
              <a:t>SEND Team</a:t>
            </a:r>
            <a:endParaRPr dirty="0"/>
          </a:p>
          <a:p>
            <a:r>
              <a:rPr b="0" dirty="0"/>
              <a:t>No alt text provided</a:t>
            </a:r>
            <a:endParaRPr dirty="0"/>
          </a:p>
          <a:p>
            <a:endParaRPr dirty="0"/>
          </a:p>
        </p:txBody>
      </p:sp>
    </p:spTree>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Text"/>
          <p:cNvSpPr>
            <a:spLocks noGrp="1"/>
          </p:cNvSpPr>
          <p:nvPr>
            <p:ph type="body" idx="1"/>
          </p:nvPr>
        </p:nvSpPr>
        <p:spPr/>
        <p:txBody>
          <a:bodyPr/>
          <a:lstStyle/>
          <a:p>
            <a:r>
              <a:rPr b="1" dirty="0"/>
              <a:t>Local Offer Website easy to use</a:t>
            </a:r>
            <a:endParaRPr dirty="0"/>
          </a:p>
          <a:p>
            <a:r>
              <a:rPr b="0" dirty="0"/>
              <a:t>No alt text provided</a:t>
            </a:r>
            <a:endParaRPr dirty="0"/>
          </a:p>
          <a:p>
            <a:endParaRPr dirty="0"/>
          </a:p>
          <a:p>
            <a:r>
              <a:rPr b="1" dirty="0"/>
              <a:t>image</a:t>
            </a:r>
            <a:endParaRPr dirty="0"/>
          </a:p>
          <a:p>
            <a:r>
              <a:rPr b="0" dirty="0"/>
              <a:t>No alt text provided</a:t>
            </a:r>
            <a:endParaRPr dirty="0"/>
          </a:p>
          <a:p>
            <a:endParaRPr dirty="0"/>
          </a:p>
          <a:p>
            <a:r>
              <a:rPr b="1" dirty="0"/>
              <a:t>Feel confident needs will be met when transitioning to adulthood</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textbox</a:t>
            </a:r>
            <a:endParaRPr dirty="0"/>
          </a:p>
          <a:p>
            <a:r>
              <a:rPr b="0" dirty="0"/>
              <a:t>No alt text provided</a:t>
            </a:r>
            <a:endParaRPr dirty="0"/>
          </a:p>
          <a:p>
            <a:endParaRPr dirty="0"/>
          </a:p>
          <a:p>
            <a:r>
              <a:rPr b="1" dirty="0"/>
              <a:t>Preferred method of general communication</a:t>
            </a:r>
            <a:endParaRPr dirty="0"/>
          </a:p>
          <a:p>
            <a:r>
              <a:rPr b="0" dirty="0"/>
              <a:t>No alt text provided</a:t>
            </a:r>
            <a:endParaRPr dirty="0"/>
          </a:p>
          <a:p>
            <a:endParaRPr dirty="0"/>
          </a:p>
          <a:p>
            <a:r>
              <a:rPr b="1" dirty="0"/>
              <a:t>Satisfied with child/young person's transport service</a:t>
            </a:r>
            <a:endParaRPr dirty="0"/>
          </a:p>
          <a:p>
            <a:r>
              <a:rPr b="0" dirty="0"/>
              <a:t>No alt text provided</a:t>
            </a:r>
            <a:endParaRPr dirty="0"/>
          </a:p>
          <a:p>
            <a:endParaRPr dirty="0"/>
          </a:p>
        </p:txBody>
      </p:sp>
    </p:spTree>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32" name="Straight Connector 31"/>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4"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Isosceles Triangle 26"/>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0"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31" name="Isosceles Triangle 30"/>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19" name="Isosceles Triangle 18"/>
            <p:cNvSpPr/>
            <p:nvPr/>
          </p:nvSpPr>
          <p:spPr>
            <a:xfrm rot="10800000">
              <a:off x="0" y="0"/>
              <a:ext cx="842596" cy="5666154"/>
            </a:xfrm>
            <a:prstGeom prst="triangle">
              <a:avLst>
                <a:gd name="adj" fmla="val 10000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1"/>
          <p:cNvSpPr>
            <a:spLocks noGrp="1"/>
          </p:cNvSpPr>
          <p:nvPr>
            <p:ph type="ctrTitle"/>
          </p:nvPr>
        </p:nvSpPr>
        <p:spPr>
          <a:xfrm>
            <a:off x="1507067" y="2404534"/>
            <a:ext cx="7766936" cy="1646302"/>
          </a:xfrm>
        </p:spPr>
        <p:txBody>
          <a:bodyPr anchor="b">
            <a:noAutofit/>
          </a:bodyPr>
          <a:lstStyle>
            <a:lvl1pPr algn="r">
              <a:defRPr sz="5400">
                <a:solidFill>
                  <a:schemeClr val="accent1"/>
                </a:solidFill>
              </a:defRPr>
            </a:lvl1pPr>
          </a:lstStyle>
          <a:p>
            <a:r>
              <a:rPr lang="en-US"/>
              <a:t>Click to edit Master title style</a:t>
            </a:r>
            <a:endParaRPr lang="en-US" dirty="0"/>
          </a:p>
        </p:txBody>
      </p:sp>
      <p:sp>
        <p:nvSpPr>
          <p:cNvPr id="3" name="Subtitle 2"/>
          <p:cNvSpPr>
            <a:spLocks noGrp="1"/>
          </p:cNvSpPr>
          <p:nvPr>
            <p:ph type="subTitle" idx="1"/>
          </p:nvPr>
        </p:nvSpPr>
        <p:spPr>
          <a:xfrm>
            <a:off x="1507067" y="4050833"/>
            <a:ext cx="7766936" cy="1096899"/>
          </a:xfrm>
        </p:spPr>
        <p:txBody>
          <a:bodyPr anchor="t"/>
          <a:lstStyle>
            <a:lvl1pPr marL="0" indent="0" algn="r">
              <a:buNone/>
              <a:defRPr>
                <a:solidFill>
                  <a:schemeClr val="tx1">
                    <a:lumMod val="50000"/>
                    <a:lumOff val="50000"/>
                  </a:schemeClr>
                </a:solidFill>
              </a:defRPr>
            </a:lvl1pPr>
            <a:lvl2pPr marL="457200" indent="0" algn="ctr">
              <a:buNone/>
              <a:defRPr>
                <a:solidFill>
                  <a:schemeClr val="tx1">
                    <a:tint val="75000"/>
                  </a:schemeClr>
                </a:solidFill>
              </a:defRPr>
            </a:lvl2pPr>
            <a:lvl3pPr marL="914400" indent="0" algn="ctr">
              <a:buNone/>
              <a:defRPr>
                <a:solidFill>
                  <a:schemeClr val="tx1">
                    <a:tint val="75000"/>
                  </a:schemeClr>
                </a:solidFill>
              </a:defRPr>
            </a:lvl3pPr>
            <a:lvl4pPr marL="1371600" indent="0" algn="ctr">
              <a:buNone/>
              <a:defRPr>
                <a:solidFill>
                  <a:schemeClr val="tx1">
                    <a:tint val="75000"/>
                  </a:schemeClr>
                </a:solidFill>
              </a:defRPr>
            </a:lvl4pPr>
            <a:lvl5pPr marL="1828800" indent="0" algn="ctr">
              <a:buNone/>
              <a:defRPr>
                <a:solidFill>
                  <a:schemeClr val="tx1">
                    <a:tint val="75000"/>
                  </a:schemeClr>
                </a:solidFill>
              </a:defRPr>
            </a:lvl5pPr>
            <a:lvl6pPr marL="2286000" indent="0" algn="ctr">
              <a:buNone/>
              <a:defRPr>
                <a:solidFill>
                  <a:schemeClr val="tx1">
                    <a:tint val="75000"/>
                  </a:schemeClr>
                </a:solidFill>
              </a:defRPr>
            </a:lvl6pPr>
            <a:lvl7pPr marL="2743200" indent="0" algn="ctr">
              <a:buNone/>
              <a:defRPr>
                <a:solidFill>
                  <a:schemeClr val="tx1">
                    <a:tint val="75000"/>
                  </a:schemeClr>
                </a:solidFill>
              </a:defRPr>
            </a:lvl7pPr>
            <a:lvl8pPr marL="3200400" indent="0" algn="ctr">
              <a:buNone/>
              <a:defRPr>
                <a:solidFill>
                  <a:schemeClr val="tx1">
                    <a:tint val="75000"/>
                  </a:schemeClr>
                </a:solidFill>
              </a:defRPr>
            </a:lvl8pPr>
            <a:lvl9pPr marL="3657600" indent="0" algn="ctr">
              <a:buNone/>
              <a:defRPr>
                <a:solidFill>
                  <a:schemeClr val="tx1">
                    <a:tint val="75000"/>
                  </a:schemeClr>
                </a:solidFill>
              </a:defRPr>
            </a:lvl9pPr>
          </a:lstStyle>
          <a:p>
            <a:r>
              <a:rPr lang="en-US"/>
              <a:t>Click to edit Master subtitle style</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0294897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showMasterSp="0"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normAutofit/>
          </a:bodyPr>
          <a:lstStyle>
            <a:lvl1pPr>
              <a:defRPr sz="3600"/>
            </a:lvl1pPr>
          </a:lstStyle>
          <a:p>
            <a:r>
              <a:rPr lang="en-US"/>
              <a:t>Click to edit Master title style</a:t>
            </a:r>
            <a:endParaRPr lang="en-US" dirty="0"/>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094127030"/>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showMasterSp="0"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677335" y="2700867"/>
            <a:ext cx="8596668" cy="1826581"/>
          </a:xfrm>
        </p:spPr>
        <p:txBody>
          <a:bodyPr anchor="b"/>
          <a:lstStyle>
            <a:lvl1pPr algn="l">
              <a:defRPr sz="40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860400"/>
          </a:xfrm>
        </p:spPr>
        <p:txBody>
          <a:bodyPr anchor="t"/>
          <a:lstStyle>
            <a:lvl1pPr marL="0" indent="0" algn="l">
              <a:buNone/>
              <a:defRPr sz="20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64526650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showMasterSp="0"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Content Placeholder 2"/>
          <p:cNvSpPr>
            <a:spLocks noGrp="1"/>
          </p:cNvSpPr>
          <p:nvPr>
            <p:ph sz="half" idx="1"/>
          </p:nvPr>
        </p:nvSpPr>
        <p:spPr>
          <a:xfrm>
            <a:off x="677334" y="2160589"/>
            <a:ext cx="4184035" cy="3880772"/>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Content Placeholder 3"/>
          <p:cNvSpPr>
            <a:spLocks noGrp="1"/>
          </p:cNvSpPr>
          <p:nvPr>
            <p:ph sz="half" idx="2"/>
          </p:nvPr>
        </p:nvSpPr>
        <p:spPr>
          <a:xfrm>
            <a:off x="5089970" y="2160589"/>
            <a:ext cx="4184034" cy="388077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Date Placeholder 4"/>
          <p:cNvSpPr>
            <a:spLocks noGrp="1"/>
          </p:cNvSpPr>
          <p:nvPr>
            <p:ph type="dt" sz="half" idx="10"/>
          </p:nvPr>
        </p:nvSpPr>
        <p:spPr/>
        <p:txBody>
          <a:bodyPr/>
          <a:lstStyle/>
          <a:p>
            <a:fld id="{2DE14FC2-6938-431C-8D4B-918B4E1EF2E3}"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0346587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showMasterSp="0"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endParaRPr lang="en-US" dirty="0"/>
          </a:p>
        </p:txBody>
      </p:sp>
      <p:sp>
        <p:nvSpPr>
          <p:cNvPr id="3" name="Text Placeholder 2"/>
          <p:cNvSpPr>
            <a:spLocks noGrp="1"/>
          </p:cNvSpPr>
          <p:nvPr>
            <p:ph type="body" idx="1"/>
          </p:nvPr>
        </p:nvSpPr>
        <p:spPr>
          <a:xfrm>
            <a:off x="675745" y="2160983"/>
            <a:ext cx="4185623"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75745" y="2737245"/>
            <a:ext cx="4185623"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5" name="Text Placeholder 4"/>
          <p:cNvSpPr>
            <a:spLocks noGrp="1"/>
          </p:cNvSpPr>
          <p:nvPr>
            <p:ph type="body" sz="quarter" idx="3"/>
          </p:nvPr>
        </p:nvSpPr>
        <p:spPr>
          <a:xfrm>
            <a:off x="5088383" y="2160983"/>
            <a:ext cx="4185618" cy="576262"/>
          </a:xfrm>
        </p:spPr>
        <p:txBody>
          <a:bodyPr anchor="b">
            <a:noAutofit/>
          </a:bodyPr>
          <a:lstStyle>
            <a:lvl1pPr marL="0" indent="0">
              <a:buNone/>
              <a:defRPr sz="2400" b="0"/>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5088384" y="2737245"/>
            <a:ext cx="4185617" cy="330411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7" name="Date Placeholder 6"/>
          <p:cNvSpPr>
            <a:spLocks noGrp="1"/>
          </p:cNvSpPr>
          <p:nvPr>
            <p:ph type="dt" sz="half" idx="10"/>
          </p:nvPr>
        </p:nvSpPr>
        <p:spPr/>
        <p:txBody>
          <a:bodyPr/>
          <a:lstStyle/>
          <a:p>
            <a:fld id="{2DE14FC2-6938-431C-8D4B-918B4E1EF2E3}" type="datetimeFigureOut">
              <a:rPr lang="en-GB" smtClean="0"/>
              <a:t>22/09/2026</a:t>
            </a:fld>
            <a:endParaRPr lang="en-GB"/>
          </a:p>
        </p:txBody>
      </p:sp>
      <p:sp>
        <p:nvSpPr>
          <p:cNvPr id="8" name="Footer Placeholder 7"/>
          <p:cNvSpPr>
            <a:spLocks noGrp="1"/>
          </p:cNvSpPr>
          <p:nvPr>
            <p:ph type="ftr" sz="quarter" idx="11"/>
          </p:nvPr>
        </p:nvSpPr>
        <p:spPr/>
        <p:txBody>
          <a:bodyPr/>
          <a:lstStyle/>
          <a:p>
            <a:endParaRPr lang="en-GB"/>
          </a:p>
        </p:txBody>
      </p:sp>
      <p:sp>
        <p:nvSpPr>
          <p:cNvPr id="9" name="Slide Number Placeholder 8"/>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262010522"/>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showMasterSp="0"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a:xfrm>
            <a:off x="677334" y="609600"/>
            <a:ext cx="8596668" cy="1320800"/>
          </a:xfrm>
        </p:spPr>
        <p:txBody>
          <a:bodyPr/>
          <a:lstStyle/>
          <a:p>
            <a:r>
              <a:rPr lang="en-US"/>
              <a:t>Click to edit Master title style</a:t>
            </a:r>
            <a:endParaRPr lang="en-US" dirty="0"/>
          </a:p>
        </p:txBody>
      </p:sp>
      <p:sp>
        <p:nvSpPr>
          <p:cNvPr id="3" name="Date Placeholder 2"/>
          <p:cNvSpPr>
            <a:spLocks noGrp="1"/>
          </p:cNvSpPr>
          <p:nvPr>
            <p:ph type="dt" sz="half" idx="10"/>
          </p:nvPr>
        </p:nvSpPr>
        <p:spPr/>
        <p:txBody>
          <a:bodyPr/>
          <a:lstStyle/>
          <a:p>
            <a:fld id="{2DE14FC2-6938-431C-8D4B-918B4E1EF2E3}" type="datetimeFigureOut">
              <a:rPr lang="en-GB" smtClean="0"/>
              <a:t>22/09/2026</a:t>
            </a:fld>
            <a:endParaRPr lang="en-GB"/>
          </a:p>
        </p:txBody>
      </p:sp>
      <p:sp>
        <p:nvSpPr>
          <p:cNvPr id="4" name="Footer Placeholder 3"/>
          <p:cNvSpPr>
            <a:spLocks noGrp="1"/>
          </p:cNvSpPr>
          <p:nvPr>
            <p:ph type="ftr" sz="quarter" idx="11"/>
          </p:nvPr>
        </p:nvSpPr>
        <p:spPr/>
        <p:txBody>
          <a:bodyPr/>
          <a:lstStyle/>
          <a:p>
            <a:endParaRPr lang="en-GB"/>
          </a:p>
        </p:txBody>
      </p:sp>
      <p:sp>
        <p:nvSpPr>
          <p:cNvPr id="5" name="Slide Number Placeholder 4"/>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290635152"/>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showMasterSp="0"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2DE14FC2-6938-431C-8D4B-918B4E1EF2E3}" type="datetimeFigureOut">
              <a:rPr lang="en-GB" smtClean="0"/>
              <a:t>22/09/2026</a:t>
            </a:fld>
            <a:endParaRPr lang="en-GB"/>
          </a:p>
        </p:txBody>
      </p:sp>
      <p:sp>
        <p:nvSpPr>
          <p:cNvPr id="3" name="Footer Placeholder 2"/>
          <p:cNvSpPr>
            <a:spLocks noGrp="1"/>
          </p:cNvSpPr>
          <p:nvPr>
            <p:ph type="ftr" sz="quarter" idx="11"/>
          </p:nvPr>
        </p:nvSpPr>
        <p:spPr/>
        <p:txBody>
          <a:bodyPr/>
          <a:lstStyle/>
          <a:p>
            <a:endParaRPr lang="en-GB"/>
          </a:p>
        </p:txBody>
      </p:sp>
      <p:sp>
        <p:nvSpPr>
          <p:cNvPr id="4" name="Slide Number Placeholder 3"/>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436516287"/>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showMasterSp="0"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1498604"/>
            <a:ext cx="3854528" cy="1278466"/>
          </a:xfrm>
        </p:spPr>
        <p:txBody>
          <a:bodyPr anchor="b">
            <a:normAutofit/>
          </a:bodyPr>
          <a:lstStyle>
            <a:lvl1pPr>
              <a:defRPr sz="2000"/>
            </a:lvl1pPr>
          </a:lstStyle>
          <a:p>
            <a:r>
              <a:rPr lang="en-US"/>
              <a:t>Click to edit Master title style</a:t>
            </a:r>
            <a:endParaRPr lang="en-US" dirty="0"/>
          </a:p>
        </p:txBody>
      </p:sp>
      <p:sp>
        <p:nvSpPr>
          <p:cNvPr id="3" name="Content Placeholder 2"/>
          <p:cNvSpPr>
            <a:spLocks noGrp="1"/>
          </p:cNvSpPr>
          <p:nvPr>
            <p:ph idx="1"/>
          </p:nvPr>
        </p:nvSpPr>
        <p:spPr>
          <a:xfrm>
            <a:off x="4760461" y="514924"/>
            <a:ext cx="4513541" cy="5526437"/>
          </a:xfrm>
        </p:spPr>
        <p:txBody>
          <a:bodyPr>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Text Placeholder 3"/>
          <p:cNvSpPr>
            <a:spLocks noGrp="1"/>
          </p:cNvSpPr>
          <p:nvPr>
            <p:ph type="body" sz="half" idx="2"/>
          </p:nvPr>
        </p:nvSpPr>
        <p:spPr>
          <a:xfrm>
            <a:off x="677334" y="2777069"/>
            <a:ext cx="3854528" cy="2584449"/>
          </a:xfrm>
        </p:spPr>
        <p:txBody>
          <a:bodyPr>
            <a:normAutofit/>
          </a:bodyPr>
          <a:lstStyle>
            <a:lvl1pPr marL="0" indent="0">
              <a:buNone/>
              <a:defRPr sz="1400"/>
            </a:lvl1pPr>
            <a:lvl2pPr marL="457063" indent="0">
              <a:buNone/>
              <a:defRPr sz="1400"/>
            </a:lvl2pPr>
            <a:lvl3pPr marL="914126" indent="0">
              <a:buNone/>
              <a:defRPr sz="1200"/>
            </a:lvl3pPr>
            <a:lvl4pPr marL="1371189" indent="0">
              <a:buNone/>
              <a:defRPr sz="1000"/>
            </a:lvl4pPr>
            <a:lvl5pPr marL="1828251" indent="0">
              <a:buNone/>
              <a:defRPr sz="1000"/>
            </a:lvl5pPr>
            <a:lvl6pPr marL="2285314" indent="0">
              <a:buNone/>
              <a:defRPr sz="1000"/>
            </a:lvl6pPr>
            <a:lvl7pPr marL="2742377" indent="0">
              <a:buNone/>
              <a:defRPr sz="1000"/>
            </a:lvl7pPr>
            <a:lvl8pPr marL="3199440" indent="0">
              <a:buNone/>
              <a:defRPr sz="1000"/>
            </a:lvl8pPr>
            <a:lvl9pPr marL="3656503"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42365745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showMasterSp="0"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4" y="4800600"/>
            <a:ext cx="8596667" cy="566738"/>
          </a:xfrm>
        </p:spPr>
        <p:txBody>
          <a:bodyPr anchor="b">
            <a:normAutofit/>
          </a:bodyPr>
          <a:lstStyle>
            <a:lvl1pPr algn="l">
              <a:defRPr sz="2400" b="0"/>
            </a:lvl1pPr>
          </a:lstStyle>
          <a:p>
            <a:r>
              <a:rPr lang="en-US"/>
              <a:t>Click to edit Master title style</a:t>
            </a:r>
            <a:endParaRPr lang="en-US" dirty="0"/>
          </a:p>
        </p:txBody>
      </p:sp>
      <p:sp>
        <p:nvSpPr>
          <p:cNvPr id="3" name="Picture Placeholder 2"/>
          <p:cNvSpPr>
            <a:spLocks noGrp="1" noChangeAspect="1"/>
          </p:cNvSpPr>
          <p:nvPr>
            <p:ph type="pic" idx="1"/>
          </p:nvPr>
        </p:nvSpPr>
        <p:spPr>
          <a:xfrm>
            <a:off x="677334" y="609600"/>
            <a:ext cx="8596668" cy="3845718"/>
          </a:xfrm>
        </p:spPr>
        <p:txBody>
          <a:bodyPr anchor="t">
            <a:normAutofit/>
          </a:bodyPr>
          <a:lstStyle>
            <a:lvl1pPr marL="0" indent="0" algn="ctr">
              <a:buNone/>
              <a:defRPr sz="1600"/>
            </a:lvl1pPr>
            <a:lvl2pPr marL="457200" indent="0">
              <a:buNone/>
              <a:defRPr sz="1600"/>
            </a:lvl2pPr>
            <a:lvl3pPr marL="914400" indent="0">
              <a:buNone/>
              <a:defRPr sz="1600"/>
            </a:lvl3pPr>
            <a:lvl4pPr marL="1371600" indent="0">
              <a:buNone/>
              <a:defRPr sz="1600"/>
            </a:lvl4pPr>
            <a:lvl5pPr marL="1828800" indent="0">
              <a:buNone/>
              <a:defRPr sz="1600"/>
            </a:lvl5pPr>
            <a:lvl6pPr marL="2286000" indent="0">
              <a:buNone/>
              <a:defRPr sz="1600"/>
            </a:lvl6pPr>
            <a:lvl7pPr marL="2743200" indent="0">
              <a:buNone/>
              <a:defRPr sz="1600"/>
            </a:lvl7pPr>
            <a:lvl8pPr marL="3200400" indent="0">
              <a:buNone/>
              <a:defRPr sz="1600"/>
            </a:lvl8pPr>
            <a:lvl9pPr marL="3657600" indent="0">
              <a:buNone/>
              <a:defRPr sz="1600"/>
            </a:lvl9pPr>
          </a:lstStyle>
          <a:p>
            <a:r>
              <a:rPr lang="en-US"/>
              <a:t>Click icon to add picture</a:t>
            </a:r>
            <a:endParaRPr lang="en-US" dirty="0"/>
          </a:p>
        </p:txBody>
      </p:sp>
      <p:sp>
        <p:nvSpPr>
          <p:cNvPr id="4" name="Text Placeholder 3"/>
          <p:cNvSpPr>
            <a:spLocks noGrp="1"/>
          </p:cNvSpPr>
          <p:nvPr>
            <p:ph type="body" sz="half" idx="2"/>
          </p:nvPr>
        </p:nvSpPr>
        <p:spPr>
          <a:xfrm>
            <a:off x="677334" y="5367338"/>
            <a:ext cx="8596667" cy="674024"/>
          </a:xfrm>
        </p:spPr>
        <p:txBody>
          <a:bodyPr>
            <a:normAutofit/>
          </a:bodyPr>
          <a:lstStyle>
            <a:lvl1pPr marL="0" indent="0">
              <a:buNone/>
              <a:defRPr sz="12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Date Placeholder 4"/>
          <p:cNvSpPr>
            <a:spLocks noGrp="1"/>
          </p:cNvSpPr>
          <p:nvPr>
            <p:ph type="dt" sz="half" idx="10"/>
          </p:nvPr>
        </p:nvSpPr>
        <p:spPr/>
        <p:txBody>
          <a:bodyPr/>
          <a:lstStyle/>
          <a:p>
            <a:fld id="{2DE14FC2-6938-431C-8D4B-918B4E1EF2E3}" type="datetimeFigureOut">
              <a:rPr lang="en-GB" smtClean="0"/>
              <a:t>22/09/2026</a:t>
            </a:fld>
            <a:endParaRPr lang="en-GB"/>
          </a:p>
        </p:txBody>
      </p:sp>
      <p:sp>
        <p:nvSpPr>
          <p:cNvPr id="6" name="Footer Placeholder 5"/>
          <p:cNvSpPr>
            <a:spLocks noGrp="1"/>
          </p:cNvSpPr>
          <p:nvPr>
            <p:ph type="ftr" sz="quarter" idx="11"/>
          </p:nvPr>
        </p:nvSpPr>
        <p:spPr/>
        <p:txBody>
          <a:bodyPr/>
          <a:lstStyle/>
          <a:p>
            <a:endParaRPr lang="en-GB"/>
          </a:p>
        </p:txBody>
      </p:sp>
      <p:sp>
        <p:nvSpPr>
          <p:cNvPr id="7" name="Slide Number Placeholder 6"/>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289373681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showMasterSp="0" preserve="1">
  <p:cSld name="Title and Caption">
    <p:spTree>
      <p:nvGrpSpPr>
        <p:cNvPr id="1" name=""/>
        <p:cNvGrpSpPr/>
        <p:nvPr/>
      </p:nvGrpSpPr>
      <p:grpSpPr>
        <a:xfrm>
          <a:off x="0" y="0"/>
          <a:ext cx="0" cy="0"/>
          <a:chOff x="0" y="0"/>
          <a:chExt cx="0" cy="0"/>
        </a:xfrm>
      </p:grpSpPr>
      <p:sp>
        <p:nvSpPr>
          <p:cNvPr id="2" name="Title 1"/>
          <p:cNvSpPr>
            <a:spLocks noGrp="1"/>
          </p:cNvSpPr>
          <p:nvPr>
            <p:ph type="title"/>
          </p:nvPr>
        </p:nvSpPr>
        <p:spPr>
          <a:xfrm>
            <a:off x="677335" y="609600"/>
            <a:ext cx="8596668" cy="3403600"/>
          </a:xfrm>
        </p:spPr>
        <p:txBody>
          <a:bodyPr anchor="ctr">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3295746899"/>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showMasterSp="0" preserve="1">
  <p:cSld name="Quot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1366139" y="3632200"/>
            <a:ext cx="7224524" cy="381000"/>
          </a:xfrm>
        </p:spPr>
        <p:txBody>
          <a:bodyPr anchor="ctr">
            <a:noAutofit/>
          </a:bodyPr>
          <a:lstStyle>
            <a:lvl1pPr marL="0" indent="0">
              <a:buFontTx/>
              <a:buNone/>
              <a:defRPr sz="1600">
                <a:solidFill>
                  <a:schemeClr val="tx1">
                    <a:lumMod val="50000"/>
                    <a:lumOff val="50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470400"/>
            <a:ext cx="8596668" cy="1570962"/>
          </a:xfrm>
        </p:spPr>
        <p:txBody>
          <a:bodyPr anchor="ctr">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0" name="TextBox 19"/>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2" name="TextBox 21"/>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latin typeface="Arial"/>
              </a:rPr>
              <a:t>”</a:t>
            </a:r>
            <a:endParaRPr lang="en-US" dirty="0">
              <a:solidFill>
                <a:schemeClr val="accent1">
                  <a:lumMod val="60000"/>
                  <a:lumOff val="40000"/>
                </a:schemeClr>
              </a:solidFill>
              <a:latin typeface="Arial"/>
            </a:endParaRPr>
          </a:p>
        </p:txBody>
      </p:sp>
    </p:spTree>
    <p:extLst>
      <p:ext uri="{BB962C8B-B14F-4D97-AF65-F5344CB8AC3E}">
        <p14:creationId xmlns:p14="http://schemas.microsoft.com/office/powerpoint/2010/main" val="1089008849"/>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showMasterSp="0" preserve="1">
  <p:cSld name="Name Card">
    <p:spTree>
      <p:nvGrpSpPr>
        <p:cNvPr id="1" name=""/>
        <p:cNvGrpSpPr/>
        <p:nvPr/>
      </p:nvGrpSpPr>
      <p:grpSpPr>
        <a:xfrm>
          <a:off x="0" y="0"/>
          <a:ext cx="0" cy="0"/>
          <a:chOff x="0" y="0"/>
          <a:chExt cx="0" cy="0"/>
        </a:xfrm>
      </p:grpSpPr>
      <p:sp>
        <p:nvSpPr>
          <p:cNvPr id="2" name="Title 1"/>
          <p:cNvSpPr>
            <a:spLocks noGrp="1"/>
          </p:cNvSpPr>
          <p:nvPr>
            <p:ph type="title"/>
          </p:nvPr>
        </p:nvSpPr>
        <p:spPr>
          <a:xfrm>
            <a:off x="677335" y="1931988"/>
            <a:ext cx="8596668" cy="2595460"/>
          </a:xfrm>
        </p:spPr>
        <p:txBody>
          <a:bodyPr anchor="b">
            <a:normAutofit/>
          </a:bodyPr>
          <a:lstStyle>
            <a:lvl1pPr algn="l">
              <a:defRPr sz="4400" b="0" cap="none"/>
            </a:lvl1pPr>
          </a:lstStyle>
          <a:p>
            <a:r>
              <a:rPr lang="en-US"/>
              <a:t>Click to edit Master title style</a:t>
            </a:r>
            <a:endParaRPr lang="en-US" dirty="0"/>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75000"/>
                    <a:lumOff val="25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8428982"/>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showMasterSp="0" preserve="1">
  <p:cSld name="Quote Name Card">
    <p:spTree>
      <p:nvGrpSpPr>
        <p:cNvPr id="1" name=""/>
        <p:cNvGrpSpPr/>
        <p:nvPr/>
      </p:nvGrpSpPr>
      <p:grpSpPr>
        <a:xfrm>
          <a:off x="0" y="0"/>
          <a:ext cx="0" cy="0"/>
          <a:chOff x="0" y="0"/>
          <a:chExt cx="0" cy="0"/>
        </a:xfrm>
      </p:grpSpPr>
      <p:sp>
        <p:nvSpPr>
          <p:cNvPr id="2" name="Title 1"/>
          <p:cNvSpPr>
            <a:spLocks noGrp="1"/>
          </p:cNvSpPr>
          <p:nvPr>
            <p:ph type="title"/>
          </p:nvPr>
        </p:nvSpPr>
        <p:spPr>
          <a:xfrm>
            <a:off x="931334" y="609600"/>
            <a:ext cx="8094134"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tx1">
                    <a:lumMod val="75000"/>
                    <a:lumOff val="25000"/>
                  </a:schemeClr>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
        <p:nvSpPr>
          <p:cNvPr id="24" name="TextBox 23"/>
          <p:cNvSpPr txBox="1"/>
          <p:nvPr/>
        </p:nvSpPr>
        <p:spPr>
          <a:xfrm>
            <a:off x="541870" y="790378"/>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
        <p:nvSpPr>
          <p:cNvPr id="25" name="TextBox 24"/>
          <p:cNvSpPr txBox="1"/>
          <p:nvPr/>
        </p:nvSpPr>
        <p:spPr>
          <a:xfrm>
            <a:off x="8893011" y="2886556"/>
            <a:ext cx="609600" cy="584776"/>
          </a:xfrm>
          <a:prstGeom prst="rect">
            <a:avLst/>
          </a:prstGeom>
        </p:spPr>
        <p:txBody>
          <a:bodyPr vert="horz" lIns="91440" tIns="45720" rIns="91440" bIns="45720" rtlCol="0" anchor="ctr">
            <a:noAutofit/>
          </a:bodyPr>
          <a:lstStyle/>
          <a:p>
            <a:pPr lvl="0"/>
            <a:r>
              <a:rPr lang="en-US" sz="8000" baseline="0" dirty="0">
                <a:ln w="3175" cmpd="sng">
                  <a:noFill/>
                </a:ln>
                <a:solidFill>
                  <a:schemeClr val="accent1">
                    <a:lumMod val="60000"/>
                    <a:lumOff val="40000"/>
                  </a:schemeClr>
                </a:solidFill>
                <a:effectLst/>
                <a:latin typeface="Arial"/>
              </a:rPr>
              <a:t>”</a:t>
            </a:r>
          </a:p>
        </p:txBody>
      </p:sp>
    </p:spTree>
    <p:extLst>
      <p:ext uri="{BB962C8B-B14F-4D97-AF65-F5344CB8AC3E}">
        <p14:creationId xmlns:p14="http://schemas.microsoft.com/office/powerpoint/2010/main" val="1328315458"/>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showMasterSp="0" preserve="1">
  <p:cSld name="True or False">
    <p:spTree>
      <p:nvGrpSpPr>
        <p:cNvPr id="1" name=""/>
        <p:cNvGrpSpPr/>
        <p:nvPr/>
      </p:nvGrpSpPr>
      <p:grpSpPr>
        <a:xfrm>
          <a:off x="0" y="0"/>
          <a:ext cx="0" cy="0"/>
          <a:chOff x="0" y="0"/>
          <a:chExt cx="0" cy="0"/>
        </a:xfrm>
      </p:grpSpPr>
      <p:sp>
        <p:nvSpPr>
          <p:cNvPr id="2" name="Title 1"/>
          <p:cNvSpPr>
            <a:spLocks noGrp="1"/>
          </p:cNvSpPr>
          <p:nvPr>
            <p:ph type="title"/>
          </p:nvPr>
        </p:nvSpPr>
        <p:spPr>
          <a:xfrm>
            <a:off x="685799" y="609600"/>
            <a:ext cx="8588203" cy="3022600"/>
          </a:xfrm>
        </p:spPr>
        <p:txBody>
          <a:bodyPr anchor="ctr">
            <a:normAutofit/>
          </a:bodyPr>
          <a:lstStyle>
            <a:lvl1pPr algn="l">
              <a:defRPr sz="4400" b="0" cap="none"/>
            </a:lvl1pPr>
          </a:lstStyle>
          <a:p>
            <a:r>
              <a:rPr lang="en-US"/>
              <a:t>Click to edit Master title style</a:t>
            </a:r>
            <a:endParaRPr lang="en-US" dirty="0"/>
          </a:p>
        </p:txBody>
      </p:sp>
      <p:sp>
        <p:nvSpPr>
          <p:cNvPr id="23" name="Text Placeholder 9"/>
          <p:cNvSpPr>
            <a:spLocks noGrp="1"/>
          </p:cNvSpPr>
          <p:nvPr>
            <p:ph type="body" sz="quarter" idx="13"/>
          </p:nvPr>
        </p:nvSpPr>
        <p:spPr>
          <a:xfrm>
            <a:off x="677332" y="4013200"/>
            <a:ext cx="8596669" cy="514248"/>
          </a:xfrm>
        </p:spPr>
        <p:txBody>
          <a:bodyPr anchor="b">
            <a:noAutofit/>
          </a:bodyPr>
          <a:lstStyle>
            <a:lvl1pPr marL="0" indent="0">
              <a:buFontTx/>
              <a:buNone/>
              <a:defRPr sz="2400">
                <a:solidFill>
                  <a:schemeClr val="accent1"/>
                </a:solidFill>
              </a:defRPr>
            </a:lvl1pPr>
            <a:lvl2pPr marL="457200" indent="0">
              <a:buFontTx/>
              <a:buNone/>
              <a:defRPr/>
            </a:lvl2pPr>
            <a:lvl3pPr marL="914400" indent="0">
              <a:buFontTx/>
              <a:buNone/>
              <a:defRPr/>
            </a:lvl3pPr>
            <a:lvl4pPr marL="1371600" indent="0">
              <a:buFontTx/>
              <a:buNone/>
              <a:defRPr/>
            </a:lvl4pPr>
            <a:lvl5pPr marL="1828800" indent="0">
              <a:buFontTx/>
              <a:buNone/>
              <a:defRPr/>
            </a:lvl5pPr>
          </a:lstStyle>
          <a:p>
            <a:pPr lvl="0"/>
            <a:r>
              <a:rPr lang="en-US"/>
              <a:t>Click to edit Master text styles</a:t>
            </a:r>
          </a:p>
        </p:txBody>
      </p:sp>
      <p:sp>
        <p:nvSpPr>
          <p:cNvPr id="3" name="Text Placeholder 2"/>
          <p:cNvSpPr>
            <a:spLocks noGrp="1"/>
          </p:cNvSpPr>
          <p:nvPr>
            <p:ph type="body" idx="1"/>
          </p:nvPr>
        </p:nvSpPr>
        <p:spPr>
          <a:xfrm>
            <a:off x="677335" y="4527448"/>
            <a:ext cx="8596668" cy="1513914"/>
          </a:xfrm>
        </p:spPr>
        <p:txBody>
          <a:bodyPr anchor="t">
            <a:normAutofit/>
          </a:bodyPr>
          <a:lstStyle>
            <a:lvl1pPr marL="0" indent="0" algn="l">
              <a:buNone/>
              <a:defRPr sz="1800">
                <a:solidFill>
                  <a:schemeClr val="tx1">
                    <a:lumMod val="50000"/>
                    <a:lumOff val="50000"/>
                  </a:schemeClr>
                </a:solidFill>
              </a:defRPr>
            </a:lvl1pPr>
            <a:lvl2pPr marL="457200" indent="0">
              <a:buNone/>
              <a:defRPr sz="1800">
                <a:solidFill>
                  <a:schemeClr val="tx1">
                    <a:tint val="75000"/>
                  </a:schemeClr>
                </a:solidFill>
              </a:defRPr>
            </a:lvl2pPr>
            <a:lvl3pPr marL="914400" indent="0">
              <a:buNone/>
              <a:defRPr sz="1600">
                <a:solidFill>
                  <a:schemeClr val="tx1">
                    <a:tint val="75000"/>
                  </a:schemeClr>
                </a:solidFill>
              </a:defRPr>
            </a:lvl3pPr>
            <a:lvl4pPr marL="1371600" indent="0">
              <a:buNone/>
              <a:defRPr sz="1400">
                <a:solidFill>
                  <a:schemeClr val="tx1">
                    <a:tint val="75000"/>
                  </a:schemeClr>
                </a:solidFill>
              </a:defRPr>
            </a:lvl4pPr>
            <a:lvl5pPr marL="1828800" indent="0">
              <a:buNone/>
              <a:defRPr sz="1400">
                <a:solidFill>
                  <a:schemeClr val="tx1">
                    <a:tint val="75000"/>
                  </a:schemeClr>
                </a:solidFill>
              </a:defRPr>
            </a:lvl5pPr>
            <a:lvl6pPr marL="2286000" indent="0">
              <a:buNone/>
              <a:defRPr sz="1400">
                <a:solidFill>
                  <a:schemeClr val="tx1">
                    <a:tint val="75000"/>
                  </a:schemeClr>
                </a:solidFill>
              </a:defRPr>
            </a:lvl6pPr>
            <a:lvl7pPr marL="2743200" indent="0">
              <a:buNone/>
              <a:defRPr sz="1400">
                <a:solidFill>
                  <a:schemeClr val="tx1">
                    <a:tint val="75000"/>
                  </a:schemeClr>
                </a:solidFill>
              </a:defRPr>
            </a:lvl7pPr>
            <a:lvl8pPr marL="3200400" indent="0">
              <a:buNone/>
              <a:defRPr sz="1400">
                <a:solidFill>
                  <a:schemeClr val="tx1">
                    <a:tint val="75000"/>
                  </a:schemeClr>
                </a:solidFill>
              </a:defRPr>
            </a:lvl8pPr>
            <a:lvl9pPr marL="3657600" indent="0">
              <a:buNone/>
              <a:defRPr sz="14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1057169921"/>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showMasterSp="0"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endParaRPr lang="en-US" dirty="0"/>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10499459"/>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showMasterSp="0"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7967673" y="609599"/>
            <a:ext cx="1304743" cy="5251451"/>
          </a:xfrm>
        </p:spPr>
        <p:txBody>
          <a:bodyPr vert="eaVert" anchor="ctr"/>
          <a:lstStyle/>
          <a:p>
            <a:r>
              <a:rPr lang="en-US"/>
              <a:t>Click to edit Master title style</a:t>
            </a:r>
            <a:endParaRPr lang="en-US" dirty="0"/>
          </a:p>
        </p:txBody>
      </p:sp>
      <p:sp>
        <p:nvSpPr>
          <p:cNvPr id="3" name="Vertical Text Placeholder 2"/>
          <p:cNvSpPr>
            <a:spLocks noGrp="1"/>
          </p:cNvSpPr>
          <p:nvPr>
            <p:ph type="body" orient="vert" idx="1"/>
          </p:nvPr>
        </p:nvSpPr>
        <p:spPr>
          <a:xfrm>
            <a:off x="677335" y="609600"/>
            <a:ext cx="7060150" cy="525145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10"/>
          </p:nvPr>
        </p:nvSpPr>
        <p:spPr/>
        <p:txBody>
          <a:bodyPr/>
          <a:lstStyle/>
          <a:p>
            <a:fld id="{2DE14FC2-6938-431C-8D4B-918B4E1EF2E3}" type="datetimeFigureOut">
              <a:rPr lang="en-GB" smtClean="0"/>
              <a:t>22/09/2026</a:t>
            </a:fld>
            <a:endParaRPr lang="en-GB"/>
          </a:p>
        </p:txBody>
      </p:sp>
      <p:sp>
        <p:nvSpPr>
          <p:cNvPr id="5" name="Footer Placeholder 4"/>
          <p:cNvSpPr>
            <a:spLocks noGrp="1"/>
          </p:cNvSpPr>
          <p:nvPr>
            <p:ph type="ftr" sz="quarter" idx="11"/>
          </p:nvPr>
        </p:nvSpPr>
        <p:spPr/>
        <p:txBody>
          <a:bodyPr/>
          <a:lstStyle/>
          <a:p>
            <a:endParaRPr lang="en-GB"/>
          </a:p>
        </p:txBody>
      </p:sp>
      <p:sp>
        <p:nvSpPr>
          <p:cNvPr id="6" name="Slide Number Placeholder 5"/>
          <p:cNvSpPr>
            <a:spLocks noGrp="1"/>
          </p:cNvSpPr>
          <p:nvPr>
            <p:ph type="sldNum" sz="quarter" idx="12"/>
          </p:nvPr>
        </p:nvSpPr>
        <p:spPr/>
        <p:txBody>
          <a:bodyPr/>
          <a:lstStyle/>
          <a:p>
            <a:fld id="{AEF131D1-14C1-44B1-BD83-1BE22A8CB87F}" type="slidenum">
              <a:rPr lang="en-GB" smtClean="0"/>
              <a:t>‹#›</a:t>
            </a:fld>
            <a:endParaRPr lang="en-GB"/>
          </a:p>
        </p:txBody>
      </p:sp>
    </p:spTree>
    <p:extLst>
      <p:ext uri="{BB962C8B-B14F-4D97-AF65-F5344CB8AC3E}">
        <p14:creationId xmlns:p14="http://schemas.microsoft.com/office/powerpoint/2010/main" val="73619078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slideLayout" Target="../slideLayouts/slideLayout13.xml"/><Relationship Id="rId18" Type="http://schemas.openxmlformats.org/officeDocument/2006/relationships/image" Target="../media/image1.pn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slideLayout" Target="../slideLayouts/slideLayout12.xml"/><Relationship Id="rId17" Type="http://schemas.openxmlformats.org/officeDocument/2006/relationships/theme" Target="../theme/theme1.xml"/><Relationship Id="rId2" Type="http://schemas.openxmlformats.org/officeDocument/2006/relationships/slideLayout" Target="../slideLayouts/slideLayout2.xml"/><Relationship Id="rId16" Type="http://schemas.openxmlformats.org/officeDocument/2006/relationships/slideLayout" Target="../slideLayouts/slideLayout16.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5" Type="http://schemas.openxmlformats.org/officeDocument/2006/relationships/slideLayout" Target="../slideLayouts/slideLayout1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 Id="rId14" Type="http://schemas.openxmlformats.org/officeDocument/2006/relationships/slideLayout" Target="../slideLayouts/slideLayout14.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Pr>
        <a:blipFill dpi="0" rotWithShape="1">
          <a:blip r:embed="rId18"/>
          <a:srcRect/>
          <a:stretch>
            <a:fillRect/>
          </a:stretch>
        </a:blipFill>
        <a:effectLst/>
      </p:bgPr>
    </p:bg>
    <p:spTree>
      <p:nvGrpSpPr>
        <p:cNvPr id="1" name=""/>
        <p:cNvGrpSpPr/>
        <p:nvPr/>
      </p:nvGrpSpPr>
      <p:grpSpPr>
        <a:xfrm>
          <a:off x="0" y="0"/>
          <a:ext cx="0" cy="0"/>
          <a:chOff x="0" y="0"/>
          <a:chExt cx="0" cy="0"/>
        </a:xfrm>
      </p:grpSpPr>
      <p:grpSp>
        <p:nvGrpSpPr>
          <p:cNvPr id="7" name="Group 6"/>
          <p:cNvGrpSpPr/>
          <p:nvPr/>
        </p:nvGrpSpPr>
        <p:grpSpPr>
          <a:xfrm>
            <a:off x="0" y="-8467"/>
            <a:ext cx="12192000" cy="6866467"/>
            <a:chOff x="0" y="-8467"/>
            <a:chExt cx="12192000" cy="6866467"/>
          </a:xfrm>
        </p:grpSpPr>
        <p:cxnSp>
          <p:nvCxnSpPr>
            <p:cNvPr id="20" name="Straight Connector 19"/>
            <p:cNvCxnSpPr/>
            <p:nvPr/>
          </p:nvCxnSpPr>
          <p:spPr>
            <a:xfrm>
              <a:off x="9371012" y="0"/>
              <a:ext cx="1219200" cy="6858000"/>
            </a:xfrm>
            <a:prstGeom prst="line">
              <a:avLst/>
            </a:prstGeom>
            <a:ln w="9525">
              <a:solidFill>
                <a:schemeClr val="bg1">
                  <a:lumMod val="75000"/>
                </a:schemeClr>
              </a:solidFill>
            </a:ln>
          </p:spPr>
          <p:style>
            <a:lnRef idx="2">
              <a:schemeClr val="accent1"/>
            </a:lnRef>
            <a:fillRef idx="0">
              <a:schemeClr val="accent1"/>
            </a:fillRef>
            <a:effectRef idx="1">
              <a:schemeClr val="accent1"/>
            </a:effectRef>
            <a:fontRef idx="minor">
              <a:schemeClr val="tx1"/>
            </a:fontRef>
          </p:style>
        </p:cxnSp>
        <p:cxnSp>
          <p:nvCxnSpPr>
            <p:cNvPr id="21" name="Straight Connector 20"/>
            <p:cNvCxnSpPr/>
            <p:nvPr/>
          </p:nvCxnSpPr>
          <p:spPr>
            <a:xfrm flipH="1">
              <a:off x="7425267" y="3681413"/>
              <a:ext cx="4763558" cy="3176587"/>
            </a:xfrm>
            <a:prstGeom prst="line">
              <a:avLst/>
            </a:prstGeom>
            <a:ln w="9525">
              <a:solidFill>
                <a:schemeClr val="bg1">
                  <a:lumMod val="85000"/>
                </a:schemeClr>
              </a:solidFill>
            </a:ln>
          </p:spPr>
          <p:style>
            <a:lnRef idx="2">
              <a:schemeClr val="accent1"/>
            </a:lnRef>
            <a:fillRef idx="0">
              <a:schemeClr val="accent1"/>
            </a:fillRef>
            <a:effectRef idx="1">
              <a:schemeClr val="accent1"/>
            </a:effectRef>
            <a:fontRef idx="minor">
              <a:schemeClr val="tx1"/>
            </a:fontRef>
          </p:style>
        </p:cxnSp>
        <p:sp>
          <p:nvSpPr>
            <p:cNvPr id="22" name="Rectangle 23"/>
            <p:cNvSpPr/>
            <p:nvPr/>
          </p:nvSpPr>
          <p:spPr>
            <a:xfrm>
              <a:off x="9181476" y="-8467"/>
              <a:ext cx="3007349" cy="6866467"/>
            </a:xfrm>
            <a:custGeom>
              <a:avLst/>
              <a:gdLst/>
              <a:ahLst/>
              <a:cxnLst/>
              <a:rect l="l" t="t" r="r" b="b"/>
              <a:pathLst>
                <a:path w="3007349" h="6866467">
                  <a:moveTo>
                    <a:pt x="2045532" y="0"/>
                  </a:moveTo>
                  <a:lnTo>
                    <a:pt x="3007349" y="0"/>
                  </a:lnTo>
                  <a:lnTo>
                    <a:pt x="3007349" y="6866467"/>
                  </a:lnTo>
                  <a:lnTo>
                    <a:pt x="0" y="6866467"/>
                  </a:lnTo>
                  <a:lnTo>
                    <a:pt x="2045532" y="0"/>
                  </a:lnTo>
                  <a:close/>
                </a:path>
              </a:pathLst>
            </a:custGeom>
            <a:solidFill>
              <a:schemeClr val="accent1">
                <a:alpha val="3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3" name="Rectangle 25"/>
            <p:cNvSpPr/>
            <p:nvPr/>
          </p:nvSpPr>
          <p:spPr>
            <a:xfrm>
              <a:off x="9603442" y="-8467"/>
              <a:ext cx="2588558" cy="6866467"/>
            </a:xfrm>
            <a:custGeom>
              <a:avLst/>
              <a:gdLst/>
              <a:ahLst/>
              <a:cxnLst/>
              <a:rect l="l" t="t" r="r" b="b"/>
              <a:pathLst>
                <a:path w="2573311" h="6866467">
                  <a:moveTo>
                    <a:pt x="0" y="0"/>
                  </a:moveTo>
                  <a:lnTo>
                    <a:pt x="2573311" y="0"/>
                  </a:lnTo>
                  <a:lnTo>
                    <a:pt x="2573311" y="6866467"/>
                  </a:lnTo>
                  <a:lnTo>
                    <a:pt x="1202336" y="6866467"/>
                  </a:lnTo>
                  <a:lnTo>
                    <a:pt x="0" y="0"/>
                  </a:lnTo>
                  <a:close/>
                </a:path>
              </a:pathLst>
            </a:custGeom>
            <a:solidFill>
              <a:schemeClr val="accent1">
                <a:alpha val="2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4" name="Isosceles Triangle 23"/>
            <p:cNvSpPr/>
            <p:nvPr/>
          </p:nvSpPr>
          <p:spPr>
            <a:xfrm>
              <a:off x="8932333" y="3048000"/>
              <a:ext cx="3259667" cy="3810000"/>
            </a:xfrm>
            <a:prstGeom prst="triangle">
              <a:avLst>
                <a:gd name="adj" fmla="val 100000"/>
              </a:avLst>
            </a:prstGeom>
            <a:solidFill>
              <a:schemeClr val="accent2">
                <a:alpha val="72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5" name="Rectangle 27"/>
            <p:cNvSpPr/>
            <p:nvPr/>
          </p:nvSpPr>
          <p:spPr>
            <a:xfrm>
              <a:off x="9334500" y="-8467"/>
              <a:ext cx="2854326" cy="6866467"/>
            </a:xfrm>
            <a:custGeom>
              <a:avLst/>
              <a:gdLst/>
              <a:ahLst/>
              <a:cxnLst/>
              <a:rect l="l" t="t" r="r" b="b"/>
              <a:pathLst>
                <a:path w="2858013" h="6866467">
                  <a:moveTo>
                    <a:pt x="0" y="0"/>
                  </a:moveTo>
                  <a:lnTo>
                    <a:pt x="2858013" y="0"/>
                  </a:lnTo>
                  <a:lnTo>
                    <a:pt x="2858013" y="6866467"/>
                  </a:lnTo>
                  <a:lnTo>
                    <a:pt x="2473942" y="6866467"/>
                  </a:lnTo>
                  <a:lnTo>
                    <a:pt x="0" y="0"/>
                  </a:lnTo>
                  <a:close/>
                </a:path>
              </a:pathLst>
            </a:custGeom>
            <a:solidFill>
              <a:schemeClr val="accent2">
                <a:lumMod val="75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6" name="Rectangle 28"/>
            <p:cNvSpPr/>
            <p:nvPr/>
          </p:nvSpPr>
          <p:spPr>
            <a:xfrm>
              <a:off x="10898730" y="-8467"/>
              <a:ext cx="1290094" cy="6866467"/>
            </a:xfrm>
            <a:custGeom>
              <a:avLst/>
              <a:gdLst/>
              <a:ahLst/>
              <a:cxnLst/>
              <a:rect l="l" t="t" r="r" b="b"/>
              <a:pathLst>
                <a:path w="1290094" h="6858000">
                  <a:moveTo>
                    <a:pt x="1019735" y="0"/>
                  </a:moveTo>
                  <a:lnTo>
                    <a:pt x="1290094" y="0"/>
                  </a:lnTo>
                  <a:lnTo>
                    <a:pt x="1290094" y="6858000"/>
                  </a:lnTo>
                  <a:lnTo>
                    <a:pt x="0" y="6858000"/>
                  </a:lnTo>
                  <a:lnTo>
                    <a:pt x="1019735" y="0"/>
                  </a:lnTo>
                  <a:close/>
                </a:path>
              </a:pathLst>
            </a:custGeom>
            <a:solidFill>
              <a:schemeClr val="accent1">
                <a:lumMod val="60000"/>
                <a:lumOff val="40000"/>
                <a:alpha val="7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7" name="Rectangle 29"/>
            <p:cNvSpPr/>
            <p:nvPr/>
          </p:nvSpPr>
          <p:spPr>
            <a:xfrm>
              <a:off x="10938999" y="-8467"/>
              <a:ext cx="1249825" cy="6866467"/>
            </a:xfrm>
            <a:custGeom>
              <a:avLst/>
              <a:gdLst/>
              <a:ahLst/>
              <a:cxnLst/>
              <a:rect l="l" t="t" r="r" b="b"/>
              <a:pathLst>
                <a:path w="1249825" h="6858000">
                  <a:moveTo>
                    <a:pt x="0" y="0"/>
                  </a:moveTo>
                  <a:lnTo>
                    <a:pt x="1249825" y="0"/>
                  </a:lnTo>
                  <a:lnTo>
                    <a:pt x="1249825" y="6858000"/>
                  </a:lnTo>
                  <a:lnTo>
                    <a:pt x="1109382" y="6858000"/>
                  </a:lnTo>
                  <a:lnTo>
                    <a:pt x="0" y="0"/>
                  </a:lnTo>
                  <a:close/>
                </a:path>
              </a:pathLst>
            </a:custGeom>
            <a:solidFill>
              <a:schemeClr val="accent1">
                <a:alpha val="6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8" name="Isosceles Triangle 27"/>
            <p:cNvSpPr/>
            <p:nvPr/>
          </p:nvSpPr>
          <p:spPr>
            <a:xfrm>
              <a:off x="10371666" y="3589867"/>
              <a:ext cx="1817159" cy="3268133"/>
            </a:xfrm>
            <a:prstGeom prst="triangle">
              <a:avLst>
                <a:gd name="adj" fmla="val 100000"/>
              </a:avLst>
            </a:prstGeom>
            <a:solidFill>
              <a:schemeClr val="accent1">
                <a:alpha val="80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sp>
          <p:nvSpPr>
            <p:cNvPr id="29" name="Isosceles Triangle 28"/>
            <p:cNvSpPr/>
            <p:nvPr/>
          </p:nvSpPr>
          <p:spPr>
            <a:xfrm>
              <a:off x="0" y="4013200"/>
              <a:ext cx="448733" cy="2844800"/>
            </a:xfrm>
            <a:prstGeom prst="triangle">
              <a:avLst>
                <a:gd name="adj" fmla="val 0"/>
              </a:avLst>
            </a:prstGeom>
            <a:solidFill>
              <a:schemeClr val="accent1">
                <a:alpha val="85000"/>
              </a:schemeClr>
            </a:solidFill>
            <a:ln>
              <a:noFill/>
            </a:ln>
            <a:effectLst/>
          </p:spPr>
          <p:style>
            <a:lnRef idx="1">
              <a:schemeClr val="accent1"/>
            </a:lnRef>
            <a:fillRef idx="3">
              <a:schemeClr val="accent1"/>
            </a:fillRef>
            <a:effectRef idx="2">
              <a:schemeClr val="accent1"/>
            </a:effectRef>
            <a:fontRef idx="minor">
              <a:schemeClr val="lt1"/>
            </a:fontRef>
          </p:style>
          <p:txBody>
            <a:bodyPr/>
            <a:lstStyle/>
            <a:p>
              <a:endParaRPr lang="en-GB"/>
            </a:p>
          </p:txBody>
        </p:sp>
      </p:grpSp>
      <p:sp>
        <p:nvSpPr>
          <p:cNvPr id="2" name="Title Placeholder 1"/>
          <p:cNvSpPr>
            <a:spLocks noGrp="1"/>
          </p:cNvSpPr>
          <p:nvPr>
            <p:ph type="title"/>
          </p:nvPr>
        </p:nvSpPr>
        <p:spPr>
          <a:xfrm>
            <a:off x="677334" y="609600"/>
            <a:ext cx="8596668" cy="1320800"/>
          </a:xfrm>
          <a:prstGeom prst="rect">
            <a:avLst/>
          </a:prstGeom>
        </p:spPr>
        <p:txBody>
          <a:bodyPr vert="horz" lIns="91440" tIns="45720" rIns="91440" bIns="45720" rtlCol="0" anchor="t">
            <a:normAutofit/>
          </a:bodyPr>
          <a:lstStyle/>
          <a:p>
            <a:r>
              <a:rPr lang="en-US"/>
              <a:t>Click to edit Master title style</a:t>
            </a:r>
            <a:endParaRPr lang="en-US" dirty="0"/>
          </a:p>
        </p:txBody>
      </p:sp>
      <p:sp>
        <p:nvSpPr>
          <p:cNvPr id="3" name="Text Placeholder 2"/>
          <p:cNvSpPr>
            <a:spLocks noGrp="1"/>
          </p:cNvSpPr>
          <p:nvPr>
            <p:ph type="body" idx="1"/>
          </p:nvPr>
        </p:nvSpPr>
        <p:spPr>
          <a:xfrm>
            <a:off x="677334" y="2160589"/>
            <a:ext cx="8596668" cy="3880773"/>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endParaRPr lang="en-US" dirty="0"/>
          </a:p>
        </p:txBody>
      </p:sp>
      <p:sp>
        <p:nvSpPr>
          <p:cNvPr id="4" name="Date Placeholder 3"/>
          <p:cNvSpPr>
            <a:spLocks noGrp="1"/>
          </p:cNvSpPr>
          <p:nvPr>
            <p:ph type="dt" sz="half" idx="2"/>
          </p:nvPr>
        </p:nvSpPr>
        <p:spPr>
          <a:xfrm>
            <a:off x="7205133" y="6041362"/>
            <a:ext cx="911939" cy="365125"/>
          </a:xfrm>
          <a:prstGeom prst="rect">
            <a:avLst/>
          </a:prstGeom>
        </p:spPr>
        <p:txBody>
          <a:bodyPr vert="horz" lIns="91440" tIns="45720" rIns="91440" bIns="45720" rtlCol="0" anchor="ctr"/>
          <a:lstStyle>
            <a:lvl1pPr algn="r">
              <a:defRPr sz="900">
                <a:solidFill>
                  <a:schemeClr val="tx1">
                    <a:tint val="75000"/>
                  </a:schemeClr>
                </a:solidFill>
              </a:defRPr>
            </a:lvl1pPr>
          </a:lstStyle>
          <a:p>
            <a:fld id="{2DE14FC2-6938-431C-8D4B-918B4E1EF2E3}" type="datetimeFigureOut">
              <a:rPr lang="en-GB" smtClean="0"/>
              <a:t>22/09/2026</a:t>
            </a:fld>
            <a:endParaRPr lang="en-GB"/>
          </a:p>
        </p:txBody>
      </p:sp>
      <p:sp>
        <p:nvSpPr>
          <p:cNvPr id="5" name="Footer Placeholder 4"/>
          <p:cNvSpPr>
            <a:spLocks noGrp="1"/>
          </p:cNvSpPr>
          <p:nvPr>
            <p:ph type="ftr" sz="quarter" idx="3"/>
          </p:nvPr>
        </p:nvSpPr>
        <p:spPr>
          <a:xfrm>
            <a:off x="677334" y="6041362"/>
            <a:ext cx="6297612" cy="365125"/>
          </a:xfrm>
          <a:prstGeom prst="rect">
            <a:avLst/>
          </a:prstGeom>
        </p:spPr>
        <p:txBody>
          <a:bodyPr vert="horz" lIns="91440" tIns="45720" rIns="91440" bIns="45720" rtlCol="0" anchor="ctr"/>
          <a:lstStyle>
            <a:lvl1pPr algn="l">
              <a:defRPr sz="900">
                <a:solidFill>
                  <a:schemeClr val="tx1">
                    <a:tint val="75000"/>
                  </a:schemeClr>
                </a:solidFill>
              </a:defRPr>
            </a:lvl1pPr>
          </a:lstStyle>
          <a:p>
            <a:endParaRPr lang="en-GB"/>
          </a:p>
        </p:txBody>
      </p:sp>
      <p:sp>
        <p:nvSpPr>
          <p:cNvPr id="6" name="Slide Number Placeholder 5"/>
          <p:cNvSpPr>
            <a:spLocks noGrp="1"/>
          </p:cNvSpPr>
          <p:nvPr>
            <p:ph type="sldNum" sz="quarter" idx="4"/>
          </p:nvPr>
        </p:nvSpPr>
        <p:spPr>
          <a:xfrm>
            <a:off x="8590663" y="6041362"/>
            <a:ext cx="683339" cy="365125"/>
          </a:xfrm>
          <a:prstGeom prst="rect">
            <a:avLst/>
          </a:prstGeom>
        </p:spPr>
        <p:txBody>
          <a:bodyPr vert="horz" lIns="91440" tIns="45720" rIns="91440" bIns="45720" rtlCol="0" anchor="ctr"/>
          <a:lstStyle>
            <a:lvl1pPr algn="r">
              <a:defRPr sz="900">
                <a:solidFill>
                  <a:schemeClr val="accent1"/>
                </a:solidFill>
              </a:defRPr>
            </a:lvl1pPr>
          </a:lstStyle>
          <a:p>
            <a:fld id="{AEF131D1-14C1-44B1-BD83-1BE22A8CB87F}" type="slidenum">
              <a:rPr lang="en-GB" smtClean="0"/>
              <a:t>‹#›</a:t>
            </a:fld>
            <a:endParaRPr lang="en-GB"/>
          </a:p>
        </p:txBody>
      </p:sp>
    </p:spTree>
    <p:extLst>
      <p:ext uri="{BB962C8B-B14F-4D97-AF65-F5344CB8AC3E}">
        <p14:creationId xmlns:p14="http://schemas.microsoft.com/office/powerpoint/2010/main" val="239793485"/>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 id="2147483672" r:id="rId12"/>
    <p:sldLayoutId id="2147483673" r:id="rId13"/>
    <p:sldLayoutId id="2147483674" r:id="rId14"/>
    <p:sldLayoutId id="2147483675" r:id="rId15"/>
    <p:sldLayoutId id="2147483676" r:id="rId16"/>
  </p:sldLayoutIdLst>
  <p:txStyles>
    <p:titleStyle>
      <a:lvl1pPr algn="l" defTabSz="457200" rtl="0" eaLnBrk="1" latinLnBrk="0" hangingPunct="1">
        <a:spcBef>
          <a:spcPct val="0"/>
        </a:spcBef>
        <a:buNone/>
        <a:defRPr sz="3600" kern="1200">
          <a:solidFill>
            <a:schemeClr val="accent1"/>
          </a:solidFill>
          <a:latin typeface="+mj-lt"/>
          <a:ea typeface="+mj-ea"/>
          <a:cs typeface="+mj-cs"/>
        </a:defRPr>
      </a:lvl1pPr>
      <a:lvl2pPr eaLnBrk="1" hangingPunct="1">
        <a:defRPr>
          <a:solidFill>
            <a:schemeClr val="tx2"/>
          </a:solidFill>
        </a:defRPr>
      </a:lvl2pPr>
      <a:lvl3pPr eaLnBrk="1" hangingPunct="1">
        <a:defRPr>
          <a:solidFill>
            <a:schemeClr val="tx2"/>
          </a:solidFill>
        </a:defRPr>
      </a:lvl3pPr>
      <a:lvl4pPr eaLnBrk="1" hangingPunct="1">
        <a:defRPr>
          <a:solidFill>
            <a:schemeClr val="tx2"/>
          </a:solidFill>
        </a:defRPr>
      </a:lvl4pPr>
      <a:lvl5pPr eaLnBrk="1" hangingPunct="1">
        <a:defRPr>
          <a:solidFill>
            <a:schemeClr val="tx2"/>
          </a:solidFill>
        </a:defRPr>
      </a:lvl5pPr>
      <a:lvl6pPr eaLnBrk="1" hangingPunct="1">
        <a:defRPr>
          <a:solidFill>
            <a:schemeClr val="tx2"/>
          </a:solidFill>
        </a:defRPr>
      </a:lvl6pPr>
      <a:lvl7pPr eaLnBrk="1" hangingPunct="1">
        <a:defRPr>
          <a:solidFill>
            <a:schemeClr val="tx2"/>
          </a:solidFill>
        </a:defRPr>
      </a:lvl7pPr>
      <a:lvl8pPr eaLnBrk="1" hangingPunct="1">
        <a:defRPr>
          <a:solidFill>
            <a:schemeClr val="tx2"/>
          </a:solidFill>
        </a:defRPr>
      </a:lvl8pPr>
      <a:lvl9pPr eaLnBrk="1" hangingPunct="1">
        <a:defRPr>
          <a:solidFill>
            <a:schemeClr val="tx2"/>
          </a:solidFill>
        </a:defRPr>
      </a:lvl9pPr>
    </p:titleStyle>
    <p:bodyStyle>
      <a:lvl1pPr marL="342900" indent="-342900" algn="l" defTabSz="457200" rtl="0"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l" defTabSz="457200" rtl="0"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l" defTabSz="457200" rtl="0"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l" defTabSz="457200" rtl="0"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p:bodyStyle>
    <p:otherStyle>
      <a:defPPr>
        <a:defRPr lang="en-US"/>
      </a:defPPr>
      <a:lvl1pPr marL="0" algn="l" defTabSz="457200" rtl="0" eaLnBrk="1" latinLnBrk="0" hangingPunct="1">
        <a:defRPr sz="1800" kern="1200">
          <a:solidFill>
            <a:schemeClr val="tx1"/>
          </a:solidFill>
          <a:latin typeface="+mn-lt"/>
          <a:ea typeface="+mn-ea"/>
          <a:cs typeface="+mn-cs"/>
        </a:defRPr>
      </a:lvl1pPr>
      <a:lvl2pPr marL="457200" algn="l" defTabSz="457200" rtl="0" eaLnBrk="1" latinLnBrk="0" hangingPunct="1">
        <a:defRPr sz="1800" kern="1200">
          <a:solidFill>
            <a:schemeClr val="tx1"/>
          </a:solidFill>
          <a:latin typeface="+mn-lt"/>
          <a:ea typeface="+mn-ea"/>
          <a:cs typeface="+mn-cs"/>
        </a:defRPr>
      </a:lvl2pPr>
      <a:lvl3pPr marL="914400" algn="l" defTabSz="457200" rtl="0" eaLnBrk="1" latinLnBrk="0" hangingPunct="1">
        <a:defRPr sz="1800" kern="1200">
          <a:solidFill>
            <a:schemeClr val="tx1"/>
          </a:solidFill>
          <a:latin typeface="+mn-lt"/>
          <a:ea typeface="+mn-ea"/>
          <a:cs typeface="+mn-cs"/>
        </a:defRPr>
      </a:lvl3pPr>
      <a:lvl4pPr marL="1371600" algn="l" defTabSz="457200" rtl="0" eaLnBrk="1" latinLnBrk="0" hangingPunct="1">
        <a:defRPr sz="1800" kern="1200">
          <a:solidFill>
            <a:schemeClr val="tx1"/>
          </a:solidFill>
          <a:latin typeface="+mn-lt"/>
          <a:ea typeface="+mn-ea"/>
          <a:cs typeface="+mn-cs"/>
        </a:defRPr>
      </a:lvl4pPr>
      <a:lvl5pPr marL="1828800" algn="l" defTabSz="457200" rtl="0" eaLnBrk="1" latinLnBrk="0" hangingPunct="1">
        <a:defRPr sz="1800" kern="1200">
          <a:solidFill>
            <a:schemeClr val="tx1"/>
          </a:solidFill>
          <a:latin typeface="+mn-lt"/>
          <a:ea typeface="+mn-ea"/>
          <a:cs typeface="+mn-cs"/>
        </a:defRPr>
      </a:lvl5pPr>
      <a:lvl6pPr marL="2286000" algn="l" defTabSz="457200" rtl="0" eaLnBrk="1" latinLnBrk="0" hangingPunct="1">
        <a:defRPr sz="1800" kern="1200">
          <a:solidFill>
            <a:schemeClr val="tx1"/>
          </a:solidFill>
          <a:latin typeface="+mn-lt"/>
          <a:ea typeface="+mn-ea"/>
          <a:cs typeface="+mn-cs"/>
        </a:defRPr>
      </a:lvl6pPr>
      <a:lvl7pPr marL="2743200" algn="l" defTabSz="457200" rtl="0" eaLnBrk="1" latinLnBrk="0" hangingPunct="1">
        <a:defRPr sz="1800" kern="1200">
          <a:solidFill>
            <a:schemeClr val="tx1"/>
          </a:solidFill>
          <a:latin typeface="+mn-lt"/>
          <a:ea typeface="+mn-ea"/>
          <a:cs typeface="+mn-cs"/>
        </a:defRPr>
      </a:lvl7pPr>
      <a:lvl8pPr marL="3200400" algn="l" defTabSz="457200" rtl="0" eaLnBrk="1" latinLnBrk="0" hangingPunct="1">
        <a:defRPr sz="1800" kern="1200">
          <a:solidFill>
            <a:schemeClr val="tx1"/>
          </a:solidFill>
          <a:latin typeface="+mn-lt"/>
          <a:ea typeface="+mn-ea"/>
          <a:cs typeface="+mn-cs"/>
        </a:defRPr>
      </a:lvl8pPr>
      <a:lvl9pPr marL="3657600" algn="l" defTabSz="4572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8" Type="http://schemas.openxmlformats.org/officeDocument/2006/relationships/image" Target="../media/image3.png"/><Relationship Id="rId3" Type="http://schemas.openxmlformats.org/officeDocument/2006/relationships/diagramData" Target="../diagrams/data1.xml"/><Relationship Id="rId7" Type="http://schemas.microsoft.com/office/2007/relationships/diagramDrawing" Target="../diagrams/drawing1.xml"/><Relationship Id="rId2" Type="http://schemas.openxmlformats.org/officeDocument/2006/relationships/notesSlide" Target="../notesSlides/notesSlide1.xml"/><Relationship Id="rId1" Type="http://schemas.openxmlformats.org/officeDocument/2006/relationships/slideLayout" Target="../slideLayouts/slideLayout7.xml"/><Relationship Id="rId6" Type="http://schemas.openxmlformats.org/officeDocument/2006/relationships/diagramColors" Target="../diagrams/colors1.xml"/><Relationship Id="rId5" Type="http://schemas.openxmlformats.org/officeDocument/2006/relationships/diagramQuickStyle" Target="../diagrams/quickStyle1.xml"/><Relationship Id="rId4" Type="http://schemas.openxmlformats.org/officeDocument/2006/relationships/diagramLayout" Target="../diagrams/layout1.xml"/></Relationships>
</file>

<file path=ppt/slides/_rels/slide3.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4.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5.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2.xml"/><Relationship Id="rId1" Type="http://schemas.openxmlformats.org/officeDocument/2006/relationships/slideLayout" Target="../slideLayouts/slideLayout8.xml"/><Relationship Id="rId4" Type="http://schemas.openxmlformats.org/officeDocument/2006/relationships/image" Target="../media/image4.png"/></Relationships>
</file>

<file path=ppt/slides/_rels/slide6.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3.xml"/><Relationship Id="rId1" Type="http://schemas.openxmlformats.org/officeDocument/2006/relationships/slideLayout" Target="../slideLayouts/slideLayout8.xml"/><Relationship Id="rId4" Type="http://schemas.openxmlformats.org/officeDocument/2006/relationships/image" Target="../media/image5.png"/></Relationships>
</file>

<file path=ppt/slides/_rels/slide7.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4.xml"/><Relationship Id="rId1" Type="http://schemas.openxmlformats.org/officeDocument/2006/relationships/slideLayout" Target="../slideLayouts/slideLayout8.xml"/><Relationship Id="rId4" Type="http://schemas.openxmlformats.org/officeDocument/2006/relationships/image" Target="../media/image6.png"/></Relationships>
</file>

<file path=ppt/slides/_rels/slide8.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9.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0.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1.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2.xml.rels><?xml version="1.0" encoding="UTF-8" standalone="yes"?>
<Relationships xmlns="http://schemas.openxmlformats.org/package/2006/relationships"><Relationship Id="rId2" Type="http://schemas.openxmlformats.org/officeDocument/2006/relationships/image" Target="../media/image2.png"/><Relationship Id="rId1" Type="http://schemas.openxmlformats.org/officeDocument/2006/relationships/slideLayout" Target="../slideLayouts/slideLayout1.xml"/></Relationships>
</file>

<file path=ppt/slides/_rels/slide13.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5.xml"/><Relationship Id="rId1" Type="http://schemas.openxmlformats.org/officeDocument/2006/relationships/slideLayout" Target="../slideLayouts/slideLayout1.xml"/></Relationships>
</file>

<file path=ppt/slides/_rels/slide14.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notesSlide" Target="../notesSlides/notesSlide6.xml"/><Relationship Id="rId1" Type="http://schemas.openxmlformats.org/officeDocument/2006/relationships/slideLayout" Target="../slideLayouts/slideLayout1.xml"/></Relationships>
</file>

<file path=ppt/slides/_rels/slide15.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7.xml"/><Relationship Id="rId1" Type="http://schemas.openxmlformats.org/officeDocument/2006/relationships/slideLayout" Target="../slideLayouts/slideLayout8.xml"/><Relationship Id="rId4" Type="http://schemas.openxmlformats.org/officeDocument/2006/relationships/image" Target="../media/image7.png"/></Relationships>
</file>

<file path=ppt/slides/_rels/slide16.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8.xml"/><Relationship Id="rId1" Type="http://schemas.openxmlformats.org/officeDocument/2006/relationships/slideLayout" Target="../slideLayouts/slideLayout8.xml"/><Relationship Id="rId4" Type="http://schemas.openxmlformats.org/officeDocument/2006/relationships/image" Target="../media/image8.png"/></Relationships>
</file>

<file path=ppt/slides/_rels/slide17.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9.xml"/><Relationship Id="rId1" Type="http://schemas.openxmlformats.org/officeDocument/2006/relationships/slideLayout" Target="../slideLayouts/slideLayout8.xml"/><Relationship Id="rId4" Type="http://schemas.openxmlformats.org/officeDocument/2006/relationships/image" Target="../media/image9.png"/></Relationships>
</file>

<file path=ppt/slides/_rels/slide18.xml.rels><?xml version="1.0" encoding="UTF-8" standalone="yes"?>
<Relationships xmlns="http://schemas.openxmlformats.org/package/2006/relationships"><Relationship Id="rId3" Type="http://schemas.openxmlformats.org/officeDocument/2006/relationships/hyperlink" Target="https://app.powerbi.com/groups/me/reports/72d5dcf8-860c-481d-b9c2-053ce0c7bfcd/?pbi_source=PowerPoint" TargetMode="External"/><Relationship Id="rId2" Type="http://schemas.openxmlformats.org/officeDocument/2006/relationships/notesSlide" Target="../notesSlides/notesSlide10.xml"/><Relationship Id="rId1" Type="http://schemas.openxmlformats.org/officeDocument/2006/relationships/slideLayout" Target="../slideLayouts/slideLayout8.xml"/><Relationship Id="rId4" Type="http://schemas.openxmlformats.org/officeDocument/2006/relationships/image" Target="../media/image10.png"/></Relationships>
</file>

<file path=ppt/slides/slide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2FD589C-C9B2-7AEE-DEF1-006848DA2FFC}"/>
              </a:ext>
            </a:extLst>
          </p:cNvPr>
          <p:cNvSpPr>
            <a:spLocks noGrp="1"/>
          </p:cNvSpPr>
          <p:nvPr>
            <p:ph type="ctrTitle"/>
          </p:nvPr>
        </p:nvSpPr>
        <p:spPr>
          <a:xfrm>
            <a:off x="2212531" y="438136"/>
            <a:ext cx="7766936" cy="1646302"/>
          </a:xfrm>
        </p:spPr>
        <p:txBody>
          <a:bodyPr/>
          <a:lstStyle/>
          <a:p>
            <a:pPr algn="ctr"/>
            <a:r>
              <a:rPr lang="en-US" dirty="0"/>
              <a:t>Family Impact Survey 2025/26 Overview</a:t>
            </a:r>
            <a:endParaRPr lang="en-GB" dirty="0"/>
          </a:p>
        </p:txBody>
      </p:sp>
      <p:sp>
        <p:nvSpPr>
          <p:cNvPr id="3" name="Subtitle 2">
            <a:extLst>
              <a:ext uri="{FF2B5EF4-FFF2-40B4-BE49-F238E27FC236}">
                <a16:creationId xmlns:a16="http://schemas.microsoft.com/office/drawing/2014/main" id="{6D08B0D7-E71F-17F0-F0ED-1D473406FC78}"/>
              </a:ext>
            </a:extLst>
          </p:cNvPr>
          <p:cNvSpPr>
            <a:spLocks noGrp="1"/>
          </p:cNvSpPr>
          <p:nvPr>
            <p:ph type="subTitle" idx="1"/>
          </p:nvPr>
        </p:nvSpPr>
        <p:spPr>
          <a:xfrm>
            <a:off x="1504993" y="2368184"/>
            <a:ext cx="9182011" cy="2617500"/>
          </a:xfrm>
        </p:spPr>
        <p:txBody>
          <a:bodyPr>
            <a:normAutofit/>
          </a:bodyPr>
          <a:lstStyle/>
          <a:p>
            <a:pPr algn="ctr"/>
            <a:r>
              <a:rPr lang="en-GB" dirty="0">
                <a:solidFill>
                  <a:schemeClr val="tx1"/>
                </a:solidFill>
              </a:rPr>
              <a:t>This Survey summarises feedback from 665 participants (parents, carers) about their experiences with SEND services across education, health, and social care. </a:t>
            </a:r>
          </a:p>
          <a:p>
            <a:pPr algn="ctr"/>
            <a:r>
              <a:rPr lang="en-GB" dirty="0">
                <a:solidFill>
                  <a:schemeClr val="tx1"/>
                </a:solidFill>
              </a:rPr>
              <a:t>The findings present a mixed but consistent picture: while many families experience commitment, care and good practice from individual professionals and settings. System pressures, delays and fragmentation are significantly affecting outcomes, increasing need and eroding trust.</a:t>
            </a:r>
          </a:p>
          <a:p>
            <a:pPr algn="ctr"/>
            <a:r>
              <a:rPr lang="en-GB" dirty="0">
                <a:solidFill>
                  <a:schemeClr val="tx1"/>
                </a:solidFill>
              </a:rPr>
              <a:t>This summary highlights key themes relevant to system leadership and partnership working, rather than individual service performance.</a:t>
            </a:r>
          </a:p>
        </p:txBody>
      </p:sp>
      <p:pic>
        <p:nvPicPr>
          <p:cNvPr id="7" name="Picture 6">
            <a:extLst>
              <a:ext uri="{FF2B5EF4-FFF2-40B4-BE49-F238E27FC236}">
                <a16:creationId xmlns:a16="http://schemas.microsoft.com/office/drawing/2014/main" id="{8498E9A9-0FBB-E5E2-ADC8-69CAF15F2B4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112745342"/>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graphicFrame>
        <p:nvGraphicFramePr>
          <p:cNvPr id="3" name="TextBox 2">
            <a:extLst>
              <a:ext uri="{FF2B5EF4-FFF2-40B4-BE49-F238E27FC236}">
                <a16:creationId xmlns:a16="http://schemas.microsoft.com/office/drawing/2014/main" id="{1B23D4D5-AE36-F384-AE4E-5FB0254AEFD8}"/>
              </a:ext>
            </a:extLst>
          </p:cNvPr>
          <p:cNvGraphicFramePr/>
          <p:nvPr>
            <p:extLst>
              <p:ext uri="{D42A27DB-BD31-4B8C-83A1-F6EECF244321}">
                <p14:modId xmlns:p14="http://schemas.microsoft.com/office/powerpoint/2010/main" val="4139565189"/>
              </p:ext>
            </p:extLst>
          </p:nvPr>
        </p:nvGraphicFramePr>
        <p:xfrm>
          <a:off x="5205963" y="132871"/>
          <a:ext cx="5134658" cy="6599254"/>
        </p:xfrm>
        <a:graphic>
          <a:graphicData uri="http://schemas.openxmlformats.org/drawingml/2006/diagram">
            <dgm:relIds xmlns:dgm="http://schemas.openxmlformats.org/drawingml/2006/diagram" xmlns:r="http://schemas.openxmlformats.org/officeDocument/2006/relationships" r:dm="rId3" r:lo="rId4" r:qs="rId5" r:cs="rId6"/>
          </a:graphicData>
        </a:graphic>
      </p:graphicFrame>
      <p:sp>
        <p:nvSpPr>
          <p:cNvPr id="10" name="TextBox 9">
            <a:extLst>
              <a:ext uri="{FF2B5EF4-FFF2-40B4-BE49-F238E27FC236}">
                <a16:creationId xmlns:a16="http://schemas.microsoft.com/office/drawing/2014/main" id="{36284CDB-02EF-1F5E-ECA7-FB0D55DE8CD9}"/>
              </a:ext>
            </a:extLst>
          </p:cNvPr>
          <p:cNvSpPr txBox="1"/>
          <p:nvPr/>
        </p:nvSpPr>
        <p:spPr>
          <a:xfrm>
            <a:off x="1094396" y="407191"/>
            <a:ext cx="7280184" cy="2031325"/>
          </a:xfrm>
          <a:prstGeom prst="rect">
            <a:avLst/>
          </a:prstGeom>
          <a:noFill/>
        </p:spPr>
        <p:txBody>
          <a:bodyPr rot="0" spcFirstLastPara="0" vertOverflow="overflow" horzOverflow="overflow" vert="horz" wrap="square" lIns="91440" tIns="45720" rIns="91440" bIns="45720" numCol="1" spcCol="0" rtlCol="0" fromWordArt="0" anchor="t" anchorCtr="0" forceAA="0" compatLnSpc="1">
            <a:prstTxWarp prst="textNoShape">
              <a:avLst/>
            </a:prstTxWarp>
            <a:spAutoFit/>
          </a:bodyPr>
          <a:lstStyle/>
          <a:p>
            <a:r>
              <a:rPr lang="en-US" sz="5400" b="1" dirty="0">
                <a:solidFill>
                  <a:schemeClr val="accent1"/>
                </a:solidFill>
                <a:latin typeface="+mj-lt"/>
                <a:ea typeface="Calibri"/>
                <a:cs typeface="Segoe UI"/>
              </a:rPr>
              <a:t>Survey</a:t>
            </a:r>
            <a:endParaRPr lang="en-US" sz="5400">
              <a:solidFill>
                <a:schemeClr val="accent1"/>
              </a:solidFill>
              <a:latin typeface="+mj-lt"/>
              <a:ea typeface="Calibri"/>
              <a:cs typeface="Calibri"/>
            </a:endParaRPr>
          </a:p>
          <a:p>
            <a:r>
              <a:rPr lang="en-US" sz="5400" b="1" dirty="0">
                <a:solidFill>
                  <a:schemeClr val="accent1"/>
                </a:solidFill>
                <a:latin typeface="+mj-lt"/>
                <a:ea typeface="Calibri"/>
                <a:cs typeface="Segoe UI"/>
              </a:rPr>
              <a:t>Overview</a:t>
            </a:r>
            <a:r>
              <a:rPr lang="en-US" sz="5400" dirty="0">
                <a:solidFill>
                  <a:schemeClr val="accent3">
                    <a:lumMod val="76000"/>
                  </a:schemeClr>
                </a:solidFill>
                <a:latin typeface="Calibri"/>
                <a:ea typeface="Calibri"/>
                <a:cs typeface="Calibri"/>
              </a:rPr>
              <a:t>​</a:t>
            </a:r>
            <a:endParaRPr lang="en-US" sz="5400">
              <a:solidFill>
                <a:schemeClr val="accent3">
                  <a:lumMod val="76000"/>
                </a:schemeClr>
              </a:solidFill>
              <a:latin typeface="+mj-lt"/>
              <a:ea typeface="Calibri"/>
              <a:cs typeface="Calibri"/>
            </a:endParaRPr>
          </a:p>
          <a:p>
            <a:pPr algn="ctr"/>
            <a:endParaRPr lang="en-US" dirty="0">
              <a:solidFill>
                <a:srgbClr val="000000"/>
              </a:solidFill>
              <a:latin typeface="Trebuchet MS"/>
              <a:ea typeface="Calibri"/>
              <a:cs typeface="Calibri"/>
            </a:endParaRPr>
          </a:p>
        </p:txBody>
      </p:sp>
      <p:pic>
        <p:nvPicPr>
          <p:cNvPr id="17" name="Picture 16" descr="A tree with many leaves in the center&#10;&#10;AI-generated content may be incorrect.">
            <a:extLst>
              <a:ext uri="{FF2B5EF4-FFF2-40B4-BE49-F238E27FC236}">
                <a16:creationId xmlns:a16="http://schemas.microsoft.com/office/drawing/2014/main" id="{8392A361-3133-F5F7-74B1-217BA7EF5E32}"/>
              </a:ext>
            </a:extLst>
          </p:cNvPr>
          <p:cNvPicPr>
            <a:picLocks noChangeAspect="1"/>
          </p:cNvPicPr>
          <p:nvPr/>
        </p:nvPicPr>
        <p:blipFill>
          <a:blip r:embed="rId8"/>
          <a:stretch>
            <a:fillRect/>
          </a:stretch>
        </p:blipFill>
        <p:spPr>
          <a:xfrm>
            <a:off x="10340621" y="125875"/>
            <a:ext cx="1646028" cy="1588519"/>
          </a:xfrm>
          <a:prstGeom prst="rect">
            <a:avLst/>
          </a:prstGeom>
        </p:spPr>
      </p:pic>
    </p:spTree>
    <p:extLst>
      <p:ext uri="{BB962C8B-B14F-4D97-AF65-F5344CB8AC3E}">
        <p14:creationId xmlns:p14="http://schemas.microsoft.com/office/powerpoint/2010/main" val="4266057871"/>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918A5A0-E373-6DE0-1C99-ADC57437435F}"/>
              </a:ext>
            </a:extLst>
          </p:cNvPr>
          <p:cNvSpPr>
            <a:spLocks noGrp="1"/>
          </p:cNvSpPr>
          <p:nvPr>
            <p:ph type="ctrTitle"/>
          </p:nvPr>
        </p:nvSpPr>
        <p:spPr>
          <a:xfrm>
            <a:off x="2304572" y="407959"/>
            <a:ext cx="7582854" cy="801273"/>
          </a:xfrm>
        </p:spPr>
        <p:txBody>
          <a:bodyPr/>
          <a:lstStyle/>
          <a:p>
            <a:pPr algn="ctr"/>
            <a:r>
              <a:rPr lang="en-US" dirty="0"/>
              <a:t>What is working well </a:t>
            </a:r>
            <a:endParaRPr lang="en-GB"/>
          </a:p>
        </p:txBody>
      </p:sp>
      <p:sp>
        <p:nvSpPr>
          <p:cNvPr id="3" name="Subtitle 2">
            <a:extLst>
              <a:ext uri="{FF2B5EF4-FFF2-40B4-BE49-F238E27FC236}">
                <a16:creationId xmlns:a16="http://schemas.microsoft.com/office/drawing/2014/main" id="{0AE642DA-5359-324E-AB03-CD6E8D03861F}"/>
              </a:ext>
            </a:extLst>
          </p:cNvPr>
          <p:cNvSpPr>
            <a:spLocks noGrp="1"/>
          </p:cNvSpPr>
          <p:nvPr>
            <p:ph type="subTitle" idx="1"/>
          </p:nvPr>
        </p:nvSpPr>
        <p:spPr>
          <a:xfrm>
            <a:off x="1446641" y="1500973"/>
            <a:ext cx="9298718" cy="4699876"/>
          </a:xfrm>
        </p:spPr>
        <p:txBody>
          <a:bodyPr vert="horz" lIns="91440" tIns="45720" rIns="91440" bIns="45720" rtlCol="0" anchor="t">
            <a:noAutofit/>
          </a:bodyPr>
          <a:lstStyle/>
          <a:p>
            <a:pPr algn="l"/>
            <a:r>
              <a:rPr lang="en-GB" sz="1600" dirty="0">
                <a:solidFill>
                  <a:schemeClr val="tx1"/>
                </a:solidFill>
              </a:rPr>
              <a:t>Families consistently report positive experiences where support is relational, consistent and personalised. In particular:</a:t>
            </a:r>
            <a:endParaRPr lang="en-US" sz="1600">
              <a:solidFill>
                <a:schemeClr val="tx1"/>
              </a:solidFill>
            </a:endParaRPr>
          </a:p>
          <a:p>
            <a:pPr marL="457200" indent="-457200" algn="l">
              <a:buFont typeface="Arial" charset="2"/>
              <a:buChar char="•"/>
            </a:pPr>
            <a:endParaRPr lang="en-GB" sz="600" dirty="0">
              <a:solidFill>
                <a:schemeClr val="tx1"/>
              </a:solidFill>
            </a:endParaRPr>
          </a:p>
          <a:p>
            <a:pPr marL="457200" lvl="0" indent="-457200" algn="l">
              <a:buFont typeface="Arial" charset="2"/>
              <a:buChar char="•"/>
            </a:pPr>
            <a:r>
              <a:rPr lang="en-GB" sz="1600" dirty="0">
                <a:solidFill>
                  <a:schemeClr val="tx1"/>
                </a:solidFill>
              </a:rPr>
              <a:t>Individual schools, SENCOs, specialist settings and hubs that understand the child and adapt provision</a:t>
            </a:r>
            <a:endParaRPr lang="en-GB" dirty="0">
              <a:solidFill>
                <a:schemeClr val="tx1"/>
              </a:solidFill>
            </a:endParaRPr>
          </a:p>
          <a:p>
            <a:pPr marL="457200" lvl="0" indent="-457200" algn="l">
              <a:buFont typeface="Arial" charset="2"/>
              <a:buChar char="•"/>
            </a:pPr>
            <a:r>
              <a:rPr lang="en-GB" sz="1600" dirty="0">
                <a:solidFill>
                  <a:schemeClr val="tx1"/>
                </a:solidFill>
              </a:rPr>
              <a:t>Being in the right setting, described as critical to wellbeing, attendance and progress</a:t>
            </a:r>
          </a:p>
          <a:p>
            <a:pPr marL="457200" lvl="0" indent="-457200" algn="l">
              <a:buFont typeface="Arial" charset="2"/>
              <a:buChar char="•"/>
            </a:pPr>
            <a:r>
              <a:rPr lang="en-GB" sz="1600" dirty="0">
                <a:solidFill>
                  <a:schemeClr val="tx1"/>
                </a:solidFill>
              </a:rPr>
              <a:t>The role of charities, SENDIASS and parent networks, often filling gaps in statutory provision</a:t>
            </a:r>
          </a:p>
          <a:p>
            <a:pPr marL="457200" lvl="0" indent="-457200" algn="l">
              <a:buFont typeface="Arial" charset="2"/>
              <a:buChar char="•"/>
            </a:pPr>
            <a:r>
              <a:rPr lang="en-GB" sz="1600" dirty="0">
                <a:solidFill>
                  <a:schemeClr val="tx1"/>
                </a:solidFill>
              </a:rPr>
              <a:t>Individual health and social care staff who listen, communicate clearly and stay involved</a:t>
            </a:r>
          </a:p>
          <a:p>
            <a:pPr marL="457200" indent="-457200" algn="l">
              <a:buFont typeface="Arial" charset="2"/>
              <a:buChar char="•"/>
            </a:pPr>
            <a:endParaRPr lang="en-GB" sz="600" b="1" dirty="0">
              <a:solidFill>
                <a:schemeClr val="tx1"/>
              </a:solidFill>
            </a:endParaRPr>
          </a:p>
          <a:p>
            <a:pPr algn="ctr"/>
            <a:r>
              <a:rPr lang="en-GB" sz="1600" b="1" i="1" dirty="0">
                <a:solidFill>
                  <a:schemeClr val="accent2">
                    <a:lumMod val="75000"/>
                  </a:schemeClr>
                </a:solidFill>
              </a:rPr>
              <a:t>“Being in the right setting has made a huge difference in learning, safeguarding and emotional wellbeing.”</a:t>
            </a:r>
            <a:endParaRPr lang="en-GB" b="1">
              <a:solidFill>
                <a:schemeClr val="accent2">
                  <a:lumMod val="75000"/>
                </a:schemeClr>
              </a:solidFill>
            </a:endParaRPr>
          </a:p>
          <a:p>
            <a:pPr algn="ctr"/>
            <a:r>
              <a:rPr lang="en-GB" sz="1600" b="1" i="1" dirty="0">
                <a:solidFill>
                  <a:schemeClr val="accent2">
                    <a:lumMod val="75000"/>
                  </a:schemeClr>
                </a:solidFill>
              </a:rPr>
              <a:t>“Charities are a lifeline – without them I wouldn’t know where to turn.”</a:t>
            </a:r>
          </a:p>
          <a:p>
            <a:pPr algn="l"/>
            <a:endParaRPr lang="en-GB" sz="1600" dirty="0">
              <a:solidFill>
                <a:schemeClr val="tx1"/>
              </a:solidFill>
            </a:endParaRPr>
          </a:p>
          <a:p>
            <a:pPr algn="l"/>
            <a:r>
              <a:rPr lang="en-GB" sz="1600" dirty="0">
                <a:solidFill>
                  <a:schemeClr val="tx1"/>
                </a:solidFill>
              </a:rPr>
              <a:t>These examples show what is possible when </a:t>
            </a:r>
            <a:r>
              <a:rPr lang="en-GB" sz="1600" b="1" dirty="0">
                <a:solidFill>
                  <a:schemeClr val="tx1"/>
                </a:solidFill>
              </a:rPr>
              <a:t>systems work around the child rather than the </a:t>
            </a:r>
            <a:r>
              <a:rPr lang="en-GB" sz="1600" b="1">
                <a:solidFill>
                  <a:schemeClr val="tx1"/>
                </a:solidFill>
              </a:rPr>
              <a:t>process.</a:t>
            </a:r>
          </a:p>
        </p:txBody>
      </p:sp>
      <p:pic>
        <p:nvPicPr>
          <p:cNvPr id="5" name="Picture 4">
            <a:extLst>
              <a:ext uri="{FF2B5EF4-FFF2-40B4-BE49-F238E27FC236}">
                <a16:creationId xmlns:a16="http://schemas.microsoft.com/office/drawing/2014/main" id="{46ECB1EE-813C-9466-6618-7E0BB419784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466055061"/>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32017E1-F5B4-6D63-6428-AC8E068297A8}"/>
              </a:ext>
            </a:extLst>
          </p:cNvPr>
          <p:cNvSpPr>
            <a:spLocks noGrp="1"/>
          </p:cNvSpPr>
          <p:nvPr>
            <p:ph type="ctrTitle"/>
          </p:nvPr>
        </p:nvSpPr>
        <p:spPr>
          <a:xfrm>
            <a:off x="2299655" y="326754"/>
            <a:ext cx="7592687" cy="845520"/>
          </a:xfrm>
        </p:spPr>
        <p:txBody>
          <a:bodyPr/>
          <a:lstStyle/>
          <a:p>
            <a:pPr algn="ctr"/>
            <a:r>
              <a:rPr lang="en-US" dirty="0"/>
              <a:t>Key systemic challenges </a:t>
            </a:r>
            <a:endParaRPr lang="en-GB"/>
          </a:p>
        </p:txBody>
      </p:sp>
      <p:sp>
        <p:nvSpPr>
          <p:cNvPr id="3" name="Subtitle 2">
            <a:extLst>
              <a:ext uri="{FF2B5EF4-FFF2-40B4-BE49-F238E27FC236}">
                <a16:creationId xmlns:a16="http://schemas.microsoft.com/office/drawing/2014/main" id="{8531DEF3-F499-A068-13BC-4C3D81EB7C72}"/>
              </a:ext>
            </a:extLst>
          </p:cNvPr>
          <p:cNvSpPr>
            <a:spLocks noGrp="1"/>
          </p:cNvSpPr>
          <p:nvPr>
            <p:ph type="subTitle" idx="1"/>
          </p:nvPr>
        </p:nvSpPr>
        <p:spPr>
          <a:xfrm>
            <a:off x="1517670" y="1381907"/>
            <a:ext cx="9156660" cy="4866760"/>
          </a:xfrm>
        </p:spPr>
        <p:txBody>
          <a:bodyPr>
            <a:normAutofit fontScale="25000" lnSpcReduction="20000"/>
          </a:bodyPr>
          <a:lstStyle/>
          <a:p>
            <a:pPr algn="l"/>
            <a:r>
              <a:rPr lang="en-GB" sz="7200" dirty="0">
                <a:solidFill>
                  <a:schemeClr val="tx1"/>
                </a:solidFill>
              </a:rPr>
              <a:t>Alongside these positives, families report persistent system‑level issues, particularly:</a:t>
            </a:r>
            <a:endParaRPr lang="en-US" sz="7200">
              <a:solidFill>
                <a:schemeClr val="tx1"/>
              </a:solidFill>
            </a:endParaRPr>
          </a:p>
          <a:p>
            <a:pPr algn="l"/>
            <a:endParaRPr lang="en-GB" sz="600" dirty="0">
              <a:solidFill>
                <a:schemeClr val="tx1"/>
              </a:solidFill>
            </a:endParaRPr>
          </a:p>
          <a:p>
            <a:pPr marL="857250" lvl="0" indent="-857250" algn="l">
              <a:buFont typeface="Arial" charset="2"/>
              <a:buChar char="•"/>
            </a:pPr>
            <a:r>
              <a:rPr lang="en-GB" sz="7200" dirty="0">
                <a:solidFill>
                  <a:schemeClr val="tx1"/>
                </a:solidFill>
              </a:rPr>
              <a:t>Long waiting times for assessment, diagnosis, therapy and EHCP processes</a:t>
            </a:r>
          </a:p>
          <a:p>
            <a:pPr marL="857250" lvl="0" indent="-857250" algn="l">
              <a:buFont typeface="Arial" charset="2"/>
              <a:buChar char="•"/>
            </a:pPr>
            <a:r>
              <a:rPr lang="en-GB" sz="7200" dirty="0">
                <a:solidFill>
                  <a:schemeClr val="tx1"/>
                </a:solidFill>
              </a:rPr>
              <a:t>Poor communication and lack of continuity, with families often chasing updates</a:t>
            </a:r>
          </a:p>
          <a:p>
            <a:pPr marL="857250" lvl="0" indent="-857250" algn="l">
              <a:buFont typeface="Arial" charset="2"/>
              <a:buChar char="•"/>
            </a:pPr>
            <a:r>
              <a:rPr lang="en-GB" sz="7200" dirty="0">
                <a:solidFill>
                  <a:schemeClr val="tx1"/>
                </a:solidFill>
              </a:rPr>
              <a:t>EHCP processes experienced as adversarial, complex and emotionally draining</a:t>
            </a:r>
          </a:p>
          <a:p>
            <a:pPr marL="857250" lvl="0" indent="-857250" algn="l">
              <a:buFont typeface="Arial" charset="2"/>
              <a:buChar char="•"/>
            </a:pPr>
            <a:r>
              <a:rPr lang="en-GB" sz="7200" dirty="0">
                <a:solidFill>
                  <a:schemeClr val="tx1"/>
                </a:solidFill>
              </a:rPr>
              <a:t>Provision written into plans not consistently delivered</a:t>
            </a:r>
          </a:p>
          <a:p>
            <a:pPr marL="857250" lvl="0" indent="-857250" algn="l">
              <a:buFont typeface="Arial" charset="2"/>
              <a:buChar char="•"/>
            </a:pPr>
            <a:r>
              <a:rPr lang="en-GB" sz="7200" dirty="0">
                <a:solidFill>
                  <a:schemeClr val="tx1"/>
                </a:solidFill>
              </a:rPr>
              <a:t>Families required to appeal, escalate or go to tribunal to access statutory entitlements</a:t>
            </a:r>
          </a:p>
          <a:p>
            <a:pPr marL="857250" indent="-857250" algn="l">
              <a:buFont typeface="Arial" charset="2"/>
              <a:buChar char="•"/>
            </a:pPr>
            <a:endParaRPr lang="en-GB" sz="800" dirty="0">
              <a:solidFill>
                <a:schemeClr val="tx1"/>
              </a:solidFill>
            </a:endParaRPr>
          </a:p>
          <a:p>
            <a:pPr algn="ctr"/>
            <a:r>
              <a:rPr lang="en-GB" sz="7200" i="1" dirty="0">
                <a:solidFill>
                  <a:schemeClr val="accent2">
                    <a:lumMod val="75000"/>
                  </a:schemeClr>
                </a:solidFill>
              </a:rPr>
              <a:t>“It shouldn’t take a tribunal for the law to be followed.”</a:t>
            </a:r>
          </a:p>
          <a:p>
            <a:pPr algn="ctr"/>
            <a:r>
              <a:rPr lang="en-GB" sz="7200" i="1" dirty="0">
                <a:solidFill>
                  <a:schemeClr val="accent2">
                    <a:lumMod val="75000"/>
                  </a:schemeClr>
                </a:solidFill>
              </a:rPr>
              <a:t>“Everything feels like a constant fight, and it’s exhausting.”</a:t>
            </a:r>
          </a:p>
          <a:p>
            <a:pPr algn="ctr"/>
            <a:endParaRPr lang="en-GB" sz="4000" i="1" dirty="0">
              <a:solidFill>
                <a:schemeClr val="tx1"/>
              </a:solidFill>
            </a:endParaRPr>
          </a:p>
          <a:p>
            <a:pPr algn="l"/>
            <a:r>
              <a:rPr lang="en-GB" sz="7200" b="1" dirty="0">
                <a:solidFill>
                  <a:schemeClr val="tx1"/>
                </a:solidFill>
              </a:rPr>
              <a:t>These pressures are described as escalating need rather than managing it early.</a:t>
            </a:r>
          </a:p>
          <a:p>
            <a:endParaRPr lang="en-GB" dirty="0"/>
          </a:p>
        </p:txBody>
      </p:sp>
      <p:pic>
        <p:nvPicPr>
          <p:cNvPr id="5" name="Picture 4">
            <a:extLst>
              <a:ext uri="{FF2B5EF4-FFF2-40B4-BE49-F238E27FC236}">
                <a16:creationId xmlns:a16="http://schemas.microsoft.com/office/drawing/2014/main" id="{AAF0D285-66D7-4C99-F362-C60B7E5DDEF5}"/>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74692915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Been through the EHCNA within the last 12 months ,textbox ,Health ,image ,Education ,SEND Team ,Social Care ,textbox ,Speech &amp; language ,Education ,SEND Team ,Social Care ,textbox ,Occupational therapy ,Physiotherapy ,CAMHS ,Community Paed ,Continence Team ,GP ,Dentist ,ND Pathways. Please refer to the notes on this slide for details">
            <a:hlinkClick r:id="rId3"/>
          </p:cNvPr>
          <p:cNvPicPr>
            <a:picLocks noChangeAspect="1"/>
          </p:cNvPicPr>
          <p:nvPr/>
        </p:nvPicPr>
        <p:blipFill>
          <a:blip r:embed="rId4"/>
          <a:stretch>
            <a:fillRect/>
          </a:stretch>
        </p:blipFill>
        <p:spPr>
          <a:xfrm>
            <a:off x="2123919" y="1917179"/>
            <a:ext cx="8260575" cy="4700740"/>
          </a:xfrm>
          <a:prstGeom prst="rect">
            <a:avLst/>
          </a:prstGeom>
          <a:noFill/>
        </p:spPr>
      </p:pic>
      <p:sp>
        <p:nvSpPr>
          <p:cNvPr id="4" name="Title" hidden="1"/>
          <p:cNvSpPr>
            <a:spLocks noGrp="1"/>
          </p:cNvSpPr>
          <p:nvPr>
            <p:ph type="title"/>
          </p:nvPr>
        </p:nvSpPr>
        <p:spPr/>
        <p:txBody>
          <a:bodyPr/>
          <a:lstStyle/>
          <a:p>
            <a:r>
              <a:t> Identifying Needs</a:t>
            </a:r>
          </a:p>
        </p:txBody>
      </p:sp>
      <p:sp>
        <p:nvSpPr>
          <p:cNvPr id="2" name="TextBox 1">
            <a:extLst>
              <a:ext uri="{FF2B5EF4-FFF2-40B4-BE49-F238E27FC236}">
                <a16:creationId xmlns:a16="http://schemas.microsoft.com/office/drawing/2014/main" id="{BEE592D2-D196-45E1-8A0A-F144981C50E3}"/>
              </a:ext>
            </a:extLst>
          </p:cNvPr>
          <p:cNvSpPr txBox="1"/>
          <p:nvPr/>
        </p:nvSpPr>
        <p:spPr>
          <a:xfrm>
            <a:off x="867497" y="255253"/>
            <a:ext cx="10779760" cy="1477328"/>
          </a:xfrm>
          <a:prstGeom prst="rect">
            <a:avLst/>
          </a:prstGeom>
          <a:noFill/>
        </p:spPr>
        <p:txBody>
          <a:bodyPr wrap="square" lIns="91440" tIns="45720" rIns="91440" bIns="45720" rtlCol="0" anchor="t">
            <a:spAutoFit/>
          </a:bodyPr>
          <a:lstStyle/>
          <a:p>
            <a:r>
              <a:rPr lang="en-US" b="1" dirty="0">
                <a:solidFill>
                  <a:schemeClr val="accent1"/>
                </a:solidFill>
              </a:rPr>
              <a:t>Identifying Needs</a:t>
            </a:r>
          </a:p>
          <a:p>
            <a:r>
              <a:rPr lang="en-US"/>
              <a:t>The majority of</a:t>
            </a:r>
            <a:r>
              <a:rPr lang="en-US" dirty="0"/>
              <a:t> families felt their views were taken into account</a:t>
            </a:r>
          </a:p>
          <a:p>
            <a:endParaRPr lang="en-US" dirty="0"/>
          </a:p>
          <a:p>
            <a:r>
              <a:rPr lang="en-US" dirty="0"/>
              <a:t>They also felt their needs were understood by the various teams. However, this does not seem to translate in the provision within EHCPs and needs being met (see data below). </a:t>
            </a:r>
            <a:endParaRPr lang="en-GB" dirty="0"/>
          </a:p>
        </p:txBody>
      </p:sp>
    </p:spTree>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Been through the EHCNA within the last 12 months ,My experience of the EHCP(Educational Health Care Plan): Needs assessment was positive ,textbox ,EHCP provision meets needs ,image ,EHCP provision being delivered ,textbox ,Positive experience of AR process with SEND Operations ,textbox ,Positive experience of AR process with setting ,textbox. Please refer to the notes on this slide for details">
            <a:hlinkClick r:id="rId3"/>
          </p:cNvPr>
          <p:cNvPicPr>
            <a:picLocks noChangeAspect="1"/>
          </p:cNvPicPr>
          <p:nvPr/>
        </p:nvPicPr>
        <p:blipFill>
          <a:blip r:embed="rId4"/>
          <a:stretch>
            <a:fillRect/>
          </a:stretch>
        </p:blipFill>
        <p:spPr>
          <a:xfrm>
            <a:off x="1701452" y="1598022"/>
            <a:ext cx="8779770" cy="5009457"/>
          </a:xfrm>
          <a:prstGeom prst="rect">
            <a:avLst/>
          </a:prstGeom>
          <a:noFill/>
        </p:spPr>
      </p:pic>
      <p:sp>
        <p:nvSpPr>
          <p:cNvPr id="4" name="Title" hidden="1"/>
          <p:cNvSpPr>
            <a:spLocks noGrp="1"/>
          </p:cNvSpPr>
          <p:nvPr>
            <p:ph type="title"/>
          </p:nvPr>
        </p:nvSpPr>
        <p:spPr/>
        <p:txBody>
          <a:bodyPr/>
          <a:lstStyle/>
          <a:p>
            <a:r>
              <a:t>EHCP process</a:t>
            </a:r>
          </a:p>
        </p:txBody>
      </p:sp>
      <p:sp>
        <p:nvSpPr>
          <p:cNvPr id="2" name="TextBox 1">
            <a:extLst>
              <a:ext uri="{FF2B5EF4-FFF2-40B4-BE49-F238E27FC236}">
                <a16:creationId xmlns:a16="http://schemas.microsoft.com/office/drawing/2014/main" id="{EEFDB499-7B18-8133-9F86-FFCB522DD891}"/>
              </a:ext>
            </a:extLst>
          </p:cNvPr>
          <p:cNvSpPr txBox="1"/>
          <p:nvPr/>
        </p:nvSpPr>
        <p:spPr>
          <a:xfrm>
            <a:off x="730407" y="298119"/>
            <a:ext cx="10328148" cy="1200329"/>
          </a:xfrm>
          <a:prstGeom prst="rect">
            <a:avLst/>
          </a:prstGeom>
          <a:noFill/>
        </p:spPr>
        <p:txBody>
          <a:bodyPr wrap="none" lIns="91440" tIns="45720" rIns="91440" bIns="45720" rtlCol="0" anchor="t">
            <a:spAutoFit/>
          </a:bodyPr>
          <a:lstStyle/>
          <a:p>
            <a:r>
              <a:rPr lang="en-US" b="1">
                <a:solidFill>
                  <a:schemeClr val="accent1"/>
                </a:solidFill>
              </a:rPr>
              <a:t>EHCP/Annual Review Process</a:t>
            </a:r>
          </a:p>
          <a:p>
            <a:r>
              <a:rPr lang="en-US" dirty="0"/>
              <a:t>The majority of families reported a poor experience of the EHCNA process</a:t>
            </a:r>
            <a:endParaRPr lang="en-US"/>
          </a:p>
          <a:p>
            <a:endParaRPr lang="en-US" dirty="0"/>
          </a:p>
          <a:p>
            <a:r>
              <a:rPr lang="en-US" dirty="0"/>
              <a:t>Less than 50% of </a:t>
            </a:r>
            <a:r>
              <a:rPr lang="en-US" dirty="0" err="1"/>
              <a:t>respondants</a:t>
            </a:r>
            <a:r>
              <a:rPr lang="en-US" dirty="0"/>
              <a:t> felt the EHCP provision met their CYP needs or was being delivered.</a:t>
            </a:r>
            <a:endParaRPr lang="en-GB" dirty="0"/>
          </a:p>
        </p:txBody>
      </p:sp>
    </p:spTree>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Social Care ,CAMHS ,Community Pediatrician ,Continence Team ,ND Pathways ,Occupational Therapy ,Physiotherapy ,Private Therapies ,Speech Therapy ,textbox ,Direct Payments ,Mainstream Activities with Support ,Short Breaks ,textbox ,Children with Disabilities Team ,Family Solutions. Please refer to the notes on this slide for details">
            <a:hlinkClick r:id="rId3"/>
          </p:cNvPr>
          <p:cNvPicPr>
            <a:picLocks noChangeAspect="1"/>
          </p:cNvPicPr>
          <p:nvPr/>
        </p:nvPicPr>
        <p:blipFill>
          <a:blip r:embed="rId4"/>
          <a:stretch>
            <a:fillRect/>
          </a:stretch>
        </p:blipFill>
        <p:spPr>
          <a:xfrm>
            <a:off x="264090" y="125260"/>
            <a:ext cx="11665646" cy="6617918"/>
          </a:xfrm>
          <a:prstGeom prst="rect">
            <a:avLst/>
          </a:prstGeom>
          <a:noFill/>
        </p:spPr>
      </p:pic>
      <p:sp>
        <p:nvSpPr>
          <p:cNvPr id="4" name="Title" hidden="1"/>
          <p:cNvSpPr>
            <a:spLocks noGrp="1"/>
          </p:cNvSpPr>
          <p:nvPr>
            <p:ph type="title"/>
          </p:nvPr>
        </p:nvSpPr>
        <p:spPr/>
        <p:txBody>
          <a:bodyPr/>
          <a:lstStyle/>
          <a:p>
            <a:r>
              <a:t>Meeting needs</a:t>
            </a:r>
          </a:p>
        </p:txBody>
      </p:sp>
    </p:spTree>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3" name="Subtitle 2">
            <a:extLst>
              <a:ext uri="{FF2B5EF4-FFF2-40B4-BE49-F238E27FC236}">
                <a16:creationId xmlns:a16="http://schemas.microsoft.com/office/drawing/2014/main" id="{F362F00C-00F9-AD2A-A8A9-0A0E86BC1548}"/>
              </a:ext>
            </a:extLst>
          </p:cNvPr>
          <p:cNvSpPr>
            <a:spLocks noGrp="1"/>
          </p:cNvSpPr>
          <p:nvPr>
            <p:ph type="subTitle" idx="1"/>
          </p:nvPr>
        </p:nvSpPr>
        <p:spPr>
          <a:xfrm>
            <a:off x="1608166" y="2089624"/>
            <a:ext cx="9445394" cy="4237704"/>
          </a:xfrm>
        </p:spPr>
        <p:txBody>
          <a:bodyPr>
            <a:normAutofit lnSpcReduction="10000"/>
          </a:bodyPr>
          <a:lstStyle/>
          <a:p>
            <a:pPr algn="l"/>
            <a:r>
              <a:rPr lang="en-GB" dirty="0">
                <a:solidFill>
                  <a:schemeClr val="tx1"/>
                </a:solidFill>
              </a:rPr>
              <a:t>Health services – particularly CAMHS and neurodevelopmental pathways – are frequently referenced as a point of strain:</a:t>
            </a:r>
            <a:endParaRPr lang="en-US">
              <a:solidFill>
                <a:schemeClr val="tx1"/>
              </a:solidFill>
            </a:endParaRPr>
          </a:p>
          <a:p>
            <a:pPr marL="285750" lvl="0" indent="-285750" algn="l">
              <a:buFont typeface="Arial" charset="2"/>
              <a:buChar char="•"/>
            </a:pPr>
            <a:r>
              <a:rPr lang="en-GB" dirty="0">
                <a:solidFill>
                  <a:schemeClr val="tx1"/>
                </a:solidFill>
              </a:rPr>
              <a:t>Difficulty accessing support before crisis</a:t>
            </a:r>
          </a:p>
          <a:p>
            <a:pPr marL="285750" lvl="0" indent="-285750" algn="l">
              <a:buFont typeface="Arial" charset="2"/>
              <a:buChar char="•"/>
            </a:pPr>
            <a:r>
              <a:rPr lang="en-GB" dirty="0">
                <a:solidFill>
                  <a:schemeClr val="tx1"/>
                </a:solidFill>
              </a:rPr>
              <a:t>Limited post‑diagnosis interventions</a:t>
            </a:r>
          </a:p>
          <a:p>
            <a:pPr marL="285750" indent="-285750" algn="l">
              <a:buFont typeface="Arial" charset="2"/>
              <a:buChar char="•"/>
            </a:pPr>
            <a:r>
              <a:rPr lang="en-GB" dirty="0">
                <a:solidFill>
                  <a:schemeClr val="tx1"/>
                </a:solidFill>
              </a:rPr>
              <a:t>Families turning to private services due to long waits, creating </a:t>
            </a:r>
            <a:r>
              <a:rPr lang="en-GB">
                <a:solidFill>
                  <a:schemeClr val="tx1"/>
                </a:solidFill>
              </a:rPr>
              <a:t>inequality based on income</a:t>
            </a:r>
          </a:p>
          <a:p>
            <a:pPr marL="285750" lvl="0" indent="-285750" algn="l">
              <a:buFont typeface="Arial" charset="2"/>
              <a:buChar char="•"/>
            </a:pPr>
            <a:r>
              <a:rPr lang="en-GB">
                <a:solidFill>
                  <a:schemeClr val="tx1"/>
                </a:solidFill>
              </a:rPr>
              <a:t>Lack of joined‑up working with education during periods of distress</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“We got the diagnosis, then we were left on our own.”</a:t>
            </a:r>
          </a:p>
          <a:p>
            <a:pPr algn="ctr"/>
            <a:r>
              <a:rPr lang="en-GB" b="1" i="1" dirty="0">
                <a:solidFill>
                  <a:schemeClr val="accent2">
                    <a:lumMod val="75000"/>
                  </a:schemeClr>
                </a:solidFill>
              </a:rPr>
              <a:t>“CAMHS only stepped in once we reached breaking point.”</a:t>
            </a:r>
            <a:endParaRPr lang="en-GB" b="1" dirty="0">
              <a:solidFill>
                <a:schemeClr val="accent2">
                  <a:lumMod val="75000"/>
                </a:schemeClr>
              </a:solidFill>
            </a:endParaRPr>
          </a:p>
          <a:p>
            <a:pPr algn="l"/>
            <a:endParaRPr lang="en-GB" sz="800" i="1" dirty="0">
              <a:solidFill>
                <a:schemeClr val="accent2">
                  <a:lumMod val="75000"/>
                </a:schemeClr>
              </a:solidFill>
            </a:endParaRPr>
          </a:p>
          <a:p>
            <a:pPr algn="l"/>
            <a:r>
              <a:rPr lang="en-GB" b="1" dirty="0">
                <a:solidFill>
                  <a:schemeClr val="tx1"/>
                </a:solidFill>
              </a:rPr>
              <a:t>This has significant implications for prevention, school attendance and family resilience.</a:t>
            </a:r>
          </a:p>
          <a:p>
            <a:endParaRPr lang="en-GB" dirty="0"/>
          </a:p>
        </p:txBody>
      </p:sp>
      <p:sp>
        <p:nvSpPr>
          <p:cNvPr id="4" name="Title 1">
            <a:extLst>
              <a:ext uri="{FF2B5EF4-FFF2-40B4-BE49-F238E27FC236}">
                <a16:creationId xmlns:a16="http://schemas.microsoft.com/office/drawing/2014/main" id="{B3EA57B0-D53D-CA4C-4C63-82DD87B6D9FD}"/>
              </a:ext>
            </a:extLst>
          </p:cNvPr>
          <p:cNvSpPr>
            <a:spLocks noGrp="1"/>
          </p:cNvSpPr>
          <p:nvPr>
            <p:ph type="ctrTitle"/>
          </p:nvPr>
        </p:nvSpPr>
        <p:spPr>
          <a:xfrm>
            <a:off x="1293606" y="460635"/>
            <a:ext cx="9604787" cy="1406423"/>
          </a:xfrm>
        </p:spPr>
        <p:txBody>
          <a:bodyPr>
            <a:noAutofit/>
          </a:bodyPr>
          <a:lstStyle/>
          <a:p>
            <a:pPr algn="ctr"/>
            <a:r>
              <a:rPr lang="en-US" dirty="0"/>
              <a:t>Health and Mental Health Themes</a:t>
            </a:r>
            <a:endParaRPr lang="en-GB"/>
          </a:p>
        </p:txBody>
      </p:sp>
      <p:pic>
        <p:nvPicPr>
          <p:cNvPr id="2" name="Picture 1">
            <a:extLst>
              <a:ext uri="{FF2B5EF4-FFF2-40B4-BE49-F238E27FC236}">
                <a16:creationId xmlns:a16="http://schemas.microsoft.com/office/drawing/2014/main" id="{E8FBF756-7758-3A6E-0342-14F2292814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9787054"/>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0524BCB-6C84-0C40-6304-8D26155636C2}"/>
              </a:ext>
            </a:extLst>
          </p:cNvPr>
          <p:cNvSpPr>
            <a:spLocks noGrp="1"/>
          </p:cNvSpPr>
          <p:nvPr>
            <p:ph type="ctrTitle"/>
          </p:nvPr>
        </p:nvSpPr>
        <p:spPr>
          <a:xfrm>
            <a:off x="1158258" y="733533"/>
            <a:ext cx="9885922" cy="621836"/>
          </a:xfrm>
        </p:spPr>
        <p:txBody>
          <a:bodyPr/>
          <a:lstStyle/>
          <a:p>
            <a:pPr algn="ctr"/>
            <a:r>
              <a:rPr lang="en-US" dirty="0"/>
              <a:t>Education and Transitions </a:t>
            </a:r>
            <a:endParaRPr lang="en-GB"/>
          </a:p>
        </p:txBody>
      </p:sp>
      <p:sp>
        <p:nvSpPr>
          <p:cNvPr id="3" name="Subtitle 2">
            <a:extLst>
              <a:ext uri="{FF2B5EF4-FFF2-40B4-BE49-F238E27FC236}">
                <a16:creationId xmlns:a16="http://schemas.microsoft.com/office/drawing/2014/main" id="{B5E5F0A8-8D23-4BC2-5A30-BD242330C3D4}"/>
              </a:ext>
            </a:extLst>
          </p:cNvPr>
          <p:cNvSpPr>
            <a:spLocks noGrp="1"/>
          </p:cNvSpPr>
          <p:nvPr>
            <p:ph type="subTitle" idx="1"/>
          </p:nvPr>
        </p:nvSpPr>
        <p:spPr>
          <a:xfrm>
            <a:off x="2039101" y="1714179"/>
            <a:ext cx="8113797" cy="3873910"/>
          </a:xfrm>
        </p:spPr>
        <p:txBody>
          <a:bodyPr/>
          <a:lstStyle/>
          <a:p>
            <a:pPr algn="l"/>
            <a:r>
              <a:rPr lang="en-GB" dirty="0">
                <a:solidFill>
                  <a:schemeClr val="tx1"/>
                </a:solidFill>
              </a:rPr>
              <a:t>Many families value schools’ efforts but report that mainstream settings are under pressure, particularly when:</a:t>
            </a:r>
            <a:endParaRPr lang="en-US"/>
          </a:p>
          <a:p>
            <a:pPr algn="l"/>
            <a:endParaRPr lang="en-GB" sz="800" dirty="0">
              <a:solidFill>
                <a:schemeClr val="tx1"/>
              </a:solidFill>
            </a:endParaRPr>
          </a:p>
          <a:p>
            <a:pPr marL="285750" lvl="0" indent="-285750" algn="l">
              <a:buFont typeface="Arial" charset="2"/>
              <a:buChar char="•"/>
            </a:pPr>
            <a:r>
              <a:rPr lang="en-GB" dirty="0">
                <a:solidFill>
                  <a:schemeClr val="tx1"/>
                </a:solidFill>
              </a:rPr>
              <a:t>Children mask difficulties or are academically able</a:t>
            </a:r>
          </a:p>
          <a:p>
            <a:pPr marL="285750" lvl="0" indent="-285750" algn="l">
              <a:buFont typeface="Arial" charset="2"/>
              <a:buChar char="•"/>
            </a:pPr>
            <a:r>
              <a:rPr lang="en-GB" dirty="0">
                <a:solidFill>
                  <a:schemeClr val="tx1"/>
                </a:solidFill>
              </a:rPr>
              <a:t>Needs are primarily emotional, sensory or related to anxiety</a:t>
            </a:r>
          </a:p>
          <a:p>
            <a:pPr marL="285750" lvl="0" indent="-285750" algn="l">
              <a:buFont typeface="Arial" charset="2"/>
              <a:buChar char="•"/>
            </a:pPr>
            <a:r>
              <a:rPr lang="en-GB" dirty="0">
                <a:solidFill>
                  <a:schemeClr val="tx1"/>
                </a:solidFill>
              </a:rPr>
              <a:t>Flexibility is needed during distress or change</a:t>
            </a:r>
          </a:p>
          <a:p>
            <a:pPr marL="285750" indent="-285750" algn="l">
              <a:buFont typeface="Arial" charset="2"/>
              <a:buChar char="•"/>
            </a:pPr>
            <a:r>
              <a:rPr lang="en-GB" dirty="0">
                <a:solidFill>
                  <a:schemeClr val="tx1"/>
                </a:solidFill>
              </a:rPr>
              <a:t>Transitions, especially secondary transfer and post‑16, are repeatedly </a:t>
            </a:r>
            <a:r>
              <a:rPr lang="en-GB">
                <a:solidFill>
                  <a:schemeClr val="tx1"/>
                </a:solidFill>
              </a:rPr>
              <a:t>described as high‑risk points.</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“Everything fell apart during transition – that’s when we lost all support.”</a:t>
            </a:r>
            <a:endParaRPr lang="en-GB" b="1">
              <a:solidFill>
                <a:schemeClr val="accent2">
                  <a:lumMod val="75000"/>
                </a:schemeClr>
              </a:solidFill>
            </a:endParaRPr>
          </a:p>
        </p:txBody>
      </p:sp>
      <p:pic>
        <p:nvPicPr>
          <p:cNvPr id="5" name="Picture 4">
            <a:extLst>
              <a:ext uri="{FF2B5EF4-FFF2-40B4-BE49-F238E27FC236}">
                <a16:creationId xmlns:a16="http://schemas.microsoft.com/office/drawing/2014/main" id="{C19769FA-116F-8229-4CB7-D18CC4CD63B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4137044765"/>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0970D0-8C4B-3F1F-C279-0F0292567A26}"/>
              </a:ext>
            </a:extLst>
          </p:cNvPr>
          <p:cNvSpPr>
            <a:spLocks noGrp="1"/>
          </p:cNvSpPr>
          <p:nvPr>
            <p:ph type="ctrTitle"/>
          </p:nvPr>
        </p:nvSpPr>
        <p:spPr>
          <a:xfrm>
            <a:off x="2212532" y="651743"/>
            <a:ext cx="7766936" cy="776694"/>
          </a:xfrm>
        </p:spPr>
        <p:txBody>
          <a:bodyPr/>
          <a:lstStyle/>
          <a:p>
            <a:pPr algn="ctr"/>
            <a:r>
              <a:rPr lang="en-US" dirty="0"/>
              <a:t>Impact on Families</a:t>
            </a:r>
            <a:endParaRPr lang="en-GB"/>
          </a:p>
        </p:txBody>
      </p:sp>
      <p:sp>
        <p:nvSpPr>
          <p:cNvPr id="3" name="Subtitle 2">
            <a:extLst>
              <a:ext uri="{FF2B5EF4-FFF2-40B4-BE49-F238E27FC236}">
                <a16:creationId xmlns:a16="http://schemas.microsoft.com/office/drawing/2014/main" id="{5CB9964D-0EE8-3CCD-D2D3-DAC0425EF845}"/>
              </a:ext>
            </a:extLst>
          </p:cNvPr>
          <p:cNvSpPr>
            <a:spLocks noGrp="1"/>
          </p:cNvSpPr>
          <p:nvPr>
            <p:ph type="subTitle" idx="1"/>
          </p:nvPr>
        </p:nvSpPr>
        <p:spPr>
          <a:xfrm>
            <a:off x="1650612" y="1832774"/>
            <a:ext cx="8880338" cy="3004300"/>
          </a:xfrm>
        </p:spPr>
        <p:txBody>
          <a:bodyPr>
            <a:normAutofit/>
          </a:bodyPr>
          <a:lstStyle/>
          <a:p>
            <a:pPr algn="l"/>
            <a:r>
              <a:rPr lang="en-GB" dirty="0">
                <a:solidFill>
                  <a:schemeClr val="tx1"/>
                </a:solidFill>
              </a:rPr>
              <a:t>The cumulative impact across services is severe:</a:t>
            </a:r>
            <a:endParaRPr lang="en-US"/>
          </a:p>
          <a:p>
            <a:pPr algn="l"/>
            <a:endParaRPr lang="en-GB" sz="800" dirty="0">
              <a:solidFill>
                <a:schemeClr val="tx1"/>
              </a:solidFill>
            </a:endParaRPr>
          </a:p>
          <a:p>
            <a:pPr marL="285750" lvl="0" indent="-285750" algn="l">
              <a:buFont typeface="Arial" charset="2"/>
              <a:buChar char="•"/>
            </a:pPr>
            <a:r>
              <a:rPr lang="en-GB" dirty="0">
                <a:solidFill>
                  <a:schemeClr val="tx1"/>
                </a:solidFill>
              </a:rPr>
              <a:t>Parental burnout and declining mental and physical health</a:t>
            </a:r>
          </a:p>
          <a:p>
            <a:pPr marL="285750" lvl="0" indent="-285750" algn="l">
              <a:buFont typeface="Arial" charset="2"/>
              <a:buChar char="•"/>
            </a:pPr>
            <a:r>
              <a:rPr lang="en-GB" dirty="0">
                <a:solidFill>
                  <a:schemeClr val="tx1"/>
                </a:solidFill>
              </a:rPr>
              <a:t>Periods of reduced or no education for children</a:t>
            </a:r>
          </a:p>
          <a:p>
            <a:pPr marL="285750" lvl="0" indent="-285750" algn="l">
              <a:buFont typeface="Arial" charset="2"/>
              <a:buChar char="•"/>
            </a:pPr>
            <a:r>
              <a:rPr lang="en-GB" dirty="0">
                <a:solidFill>
                  <a:schemeClr val="tx1"/>
                </a:solidFill>
              </a:rPr>
              <a:t>Increased family conflict and isolation</a:t>
            </a:r>
          </a:p>
          <a:p>
            <a:pPr marL="285750" lvl="0" indent="-285750" algn="l">
              <a:buFont typeface="Arial" charset="2"/>
              <a:buChar char="•"/>
            </a:pPr>
            <a:r>
              <a:rPr lang="en-GB">
                <a:solidFill>
                  <a:schemeClr val="tx1"/>
                </a:solidFill>
              </a:rPr>
              <a:t>Loss of trust in statutory systems</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“Navigating SEND feels like a full‑time job, on top of caring for your child.”</a:t>
            </a:r>
            <a:endParaRPr lang="en-GB" b="1" dirty="0">
              <a:solidFill>
                <a:schemeClr val="accent2">
                  <a:lumMod val="75000"/>
                </a:schemeClr>
              </a:solidFill>
            </a:endParaRPr>
          </a:p>
          <a:p>
            <a:endParaRPr lang="en-GB" dirty="0"/>
          </a:p>
        </p:txBody>
      </p:sp>
      <p:pic>
        <p:nvPicPr>
          <p:cNvPr id="5" name="Picture 4">
            <a:extLst>
              <a:ext uri="{FF2B5EF4-FFF2-40B4-BE49-F238E27FC236}">
                <a16:creationId xmlns:a16="http://schemas.microsoft.com/office/drawing/2014/main" id="{140BE438-D905-6262-9768-71230690816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265050329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B59A9E1-D920-7CBD-D1E3-6107BBB31BFB}"/>
              </a:ext>
            </a:extLst>
          </p:cNvPr>
          <p:cNvSpPr>
            <a:spLocks noGrp="1"/>
          </p:cNvSpPr>
          <p:nvPr>
            <p:ph type="ctrTitle"/>
          </p:nvPr>
        </p:nvSpPr>
        <p:spPr>
          <a:xfrm>
            <a:off x="197931" y="1173661"/>
            <a:ext cx="11806578" cy="776694"/>
          </a:xfrm>
        </p:spPr>
        <p:txBody>
          <a:bodyPr/>
          <a:lstStyle/>
          <a:p>
            <a:pPr algn="ctr"/>
            <a:r>
              <a:rPr lang="en-US" dirty="0"/>
              <a:t>Strategic messages </a:t>
            </a:r>
            <a:br>
              <a:rPr lang="en-US" dirty="0"/>
            </a:br>
            <a:r>
              <a:rPr lang="en-US"/>
              <a:t>from Families </a:t>
            </a:r>
            <a:endParaRPr lang="en-GB"/>
          </a:p>
        </p:txBody>
      </p:sp>
      <p:sp>
        <p:nvSpPr>
          <p:cNvPr id="3" name="Subtitle 2">
            <a:extLst>
              <a:ext uri="{FF2B5EF4-FFF2-40B4-BE49-F238E27FC236}">
                <a16:creationId xmlns:a16="http://schemas.microsoft.com/office/drawing/2014/main" id="{4B0937E2-9666-93E8-FA3A-38668DC0A898}"/>
              </a:ext>
            </a:extLst>
          </p:cNvPr>
          <p:cNvSpPr>
            <a:spLocks noGrp="1"/>
          </p:cNvSpPr>
          <p:nvPr>
            <p:ph type="subTitle" idx="1"/>
          </p:nvPr>
        </p:nvSpPr>
        <p:spPr>
          <a:xfrm>
            <a:off x="2212532" y="2291872"/>
            <a:ext cx="7766936" cy="3529780"/>
          </a:xfrm>
        </p:spPr>
        <p:txBody>
          <a:bodyPr>
            <a:normAutofit lnSpcReduction="10000"/>
          </a:bodyPr>
          <a:lstStyle/>
          <a:p>
            <a:pPr algn="l"/>
            <a:r>
              <a:rPr lang="en-GB" dirty="0">
                <a:solidFill>
                  <a:schemeClr val="tx1"/>
                </a:solidFill>
              </a:rPr>
              <a:t>Families are not asking for unrealistic solutions. The messages are consistent and focused on system improvement:</a:t>
            </a:r>
            <a:endParaRPr lang="en-US"/>
          </a:p>
          <a:p>
            <a:pPr algn="l"/>
            <a:endParaRPr lang="en-GB" sz="800" dirty="0">
              <a:solidFill>
                <a:schemeClr val="tx1"/>
              </a:solidFill>
            </a:endParaRPr>
          </a:p>
          <a:p>
            <a:pPr marL="285750" lvl="0" indent="-285750" algn="l">
              <a:buFont typeface="Arial" charset="2"/>
              <a:buChar char="•"/>
            </a:pPr>
            <a:r>
              <a:rPr lang="en-GB" dirty="0">
                <a:solidFill>
                  <a:schemeClr val="tx1"/>
                </a:solidFill>
              </a:rPr>
              <a:t>Earlier, proactive support before crisis</a:t>
            </a:r>
          </a:p>
          <a:p>
            <a:pPr marL="285750" lvl="0" indent="-285750" algn="l">
              <a:buFont typeface="Arial" charset="2"/>
              <a:buChar char="•"/>
            </a:pPr>
            <a:r>
              <a:rPr lang="en-GB" dirty="0">
                <a:solidFill>
                  <a:schemeClr val="tx1"/>
                </a:solidFill>
              </a:rPr>
              <a:t>Transparent communication and realistic timescales</a:t>
            </a:r>
          </a:p>
          <a:p>
            <a:pPr marL="285750" lvl="0" indent="-285750" algn="l">
              <a:buFont typeface="Arial" charset="2"/>
              <a:buChar char="•"/>
            </a:pPr>
            <a:r>
              <a:rPr lang="en-GB" dirty="0">
                <a:solidFill>
                  <a:schemeClr val="tx1"/>
                </a:solidFill>
              </a:rPr>
              <a:t>Greater consistency in case ownership</a:t>
            </a:r>
          </a:p>
          <a:p>
            <a:pPr marL="285750" lvl="0" indent="-285750" algn="l">
              <a:buFont typeface="Arial" charset="2"/>
              <a:buChar char="•"/>
            </a:pPr>
            <a:r>
              <a:rPr lang="en-GB" dirty="0">
                <a:solidFill>
                  <a:schemeClr val="tx1"/>
                </a:solidFill>
              </a:rPr>
              <a:t>Better joined‑up working across education, health and social care</a:t>
            </a:r>
          </a:p>
          <a:p>
            <a:pPr marL="285750" lvl="0" indent="-285750" algn="l">
              <a:buFont typeface="Arial" charset="2"/>
              <a:buChar char="•"/>
            </a:pPr>
            <a:r>
              <a:rPr lang="en-GB">
                <a:solidFill>
                  <a:schemeClr val="tx1"/>
                </a:solidFill>
              </a:rPr>
              <a:t>A culture of partnership rather than conflict</a:t>
            </a:r>
          </a:p>
          <a:p>
            <a:pPr marL="285750" indent="-285750" algn="l">
              <a:buFont typeface="Arial" charset="2"/>
              <a:buChar char="•"/>
            </a:pPr>
            <a:endParaRPr lang="en-GB" sz="800" dirty="0">
              <a:solidFill>
                <a:schemeClr val="tx1"/>
              </a:solidFill>
            </a:endParaRPr>
          </a:p>
          <a:p>
            <a:pPr algn="ctr"/>
            <a:r>
              <a:rPr lang="en-GB" b="1" i="1" dirty="0">
                <a:solidFill>
                  <a:schemeClr val="accent2">
                    <a:lumMod val="75000"/>
                  </a:schemeClr>
                </a:solidFill>
              </a:rPr>
              <a:t>“We don’t want to fight the system – we want to work with it.”</a:t>
            </a:r>
            <a:endParaRPr lang="en-GB" b="1">
              <a:solidFill>
                <a:schemeClr val="accent2">
                  <a:lumMod val="75000"/>
                </a:schemeClr>
              </a:solidFill>
            </a:endParaRPr>
          </a:p>
          <a:p>
            <a:endParaRPr lang="en-GB" dirty="0"/>
          </a:p>
        </p:txBody>
      </p:sp>
      <p:pic>
        <p:nvPicPr>
          <p:cNvPr id="5" name="Picture 4">
            <a:extLst>
              <a:ext uri="{FF2B5EF4-FFF2-40B4-BE49-F238E27FC236}">
                <a16:creationId xmlns:a16="http://schemas.microsoft.com/office/drawing/2014/main" id="{4BC9D7A3-A53A-D3FB-BA80-3615BC15F69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878698153"/>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7794DA9-0CA9-3A28-1062-5216DBE2CB45}"/>
              </a:ext>
            </a:extLst>
          </p:cNvPr>
          <p:cNvSpPr>
            <a:spLocks noGrp="1"/>
          </p:cNvSpPr>
          <p:nvPr>
            <p:ph type="ctrTitle"/>
          </p:nvPr>
        </p:nvSpPr>
        <p:spPr>
          <a:xfrm>
            <a:off x="2212532" y="403593"/>
            <a:ext cx="7766936" cy="904513"/>
          </a:xfrm>
        </p:spPr>
        <p:txBody>
          <a:bodyPr/>
          <a:lstStyle/>
          <a:p>
            <a:pPr algn="ctr"/>
            <a:r>
              <a:rPr lang="en-US" dirty="0"/>
              <a:t>Strategic Implications </a:t>
            </a:r>
            <a:endParaRPr lang="en-GB"/>
          </a:p>
        </p:txBody>
      </p:sp>
      <p:sp>
        <p:nvSpPr>
          <p:cNvPr id="3" name="Subtitle 2">
            <a:extLst>
              <a:ext uri="{FF2B5EF4-FFF2-40B4-BE49-F238E27FC236}">
                <a16:creationId xmlns:a16="http://schemas.microsoft.com/office/drawing/2014/main" id="{855DAAD9-4176-1E06-2EFD-8DDB1FD78737}"/>
              </a:ext>
            </a:extLst>
          </p:cNvPr>
          <p:cNvSpPr>
            <a:spLocks noGrp="1"/>
          </p:cNvSpPr>
          <p:nvPr>
            <p:ph type="subTitle" idx="1"/>
          </p:nvPr>
        </p:nvSpPr>
        <p:spPr>
          <a:xfrm>
            <a:off x="1419217" y="1617071"/>
            <a:ext cx="9353566" cy="3903405"/>
          </a:xfrm>
        </p:spPr>
        <p:txBody>
          <a:bodyPr/>
          <a:lstStyle/>
          <a:p>
            <a:pPr algn="l"/>
            <a:r>
              <a:rPr lang="en-GB">
                <a:solidFill>
                  <a:schemeClr val="tx1"/>
                </a:solidFill>
              </a:rPr>
              <a:t>The survey suggests that:</a:t>
            </a:r>
          </a:p>
          <a:p>
            <a:pPr algn="l"/>
            <a:endParaRPr lang="en-GB" sz="800" dirty="0">
              <a:solidFill>
                <a:schemeClr val="tx1"/>
              </a:solidFill>
            </a:endParaRPr>
          </a:p>
          <a:p>
            <a:pPr marL="285750" lvl="0" indent="-285750" algn="l">
              <a:buFont typeface="Arial" panose="020B0604020202020204" pitchFamily="34" charset="0"/>
              <a:buChar char="•"/>
            </a:pPr>
            <a:r>
              <a:rPr lang="en-GB" dirty="0">
                <a:solidFill>
                  <a:schemeClr val="tx1"/>
                </a:solidFill>
              </a:rPr>
              <a:t>Delay increases cost, complexity and risk</a:t>
            </a:r>
          </a:p>
          <a:p>
            <a:pPr marL="285750" lvl="0" indent="-285750" algn="l">
              <a:buFont typeface="Arial" panose="020B0604020202020204" pitchFamily="34" charset="0"/>
              <a:buChar char="•"/>
            </a:pPr>
            <a:r>
              <a:rPr lang="en-GB" dirty="0">
                <a:solidFill>
                  <a:schemeClr val="tx1"/>
                </a:solidFill>
              </a:rPr>
              <a:t>Crisis‑led systems are replacing prevention</a:t>
            </a:r>
          </a:p>
          <a:p>
            <a:pPr marL="285750" lvl="0" indent="-285750" algn="l">
              <a:buFont typeface="Arial" panose="020B0604020202020204" pitchFamily="34" charset="0"/>
              <a:buChar char="•"/>
            </a:pPr>
            <a:r>
              <a:rPr lang="en-GB" dirty="0">
                <a:solidFill>
                  <a:schemeClr val="tx1"/>
                </a:solidFill>
              </a:rPr>
              <a:t>The voluntary sector is carrying unmet statutory demand</a:t>
            </a:r>
          </a:p>
          <a:p>
            <a:pPr marL="285750" lvl="0" indent="-285750" algn="l">
              <a:buFont typeface="Arial" panose="020B0604020202020204" pitchFamily="34" charset="0"/>
              <a:buChar char="•"/>
            </a:pPr>
            <a:r>
              <a:rPr lang="en-GB" dirty="0">
                <a:solidFill>
                  <a:schemeClr val="tx1"/>
                </a:solidFill>
              </a:rPr>
              <a:t>Communication, continuity and trust are as critical as funding</a:t>
            </a:r>
          </a:p>
          <a:p>
            <a:pPr marL="285750" indent="-285750" algn="l">
              <a:buFont typeface="Arial" panose="020B0604020202020204" pitchFamily="34" charset="0"/>
              <a:buChar char="•"/>
            </a:pPr>
            <a:r>
              <a:rPr lang="en-GB" dirty="0">
                <a:solidFill>
                  <a:schemeClr val="tx1"/>
                </a:solidFill>
              </a:rPr>
              <a:t>Addressing these issues at system level offers the opportunity to improve outcomes, reduce escalation and rebuild confidence.</a:t>
            </a:r>
          </a:p>
          <a:p>
            <a:endParaRPr lang="en-GB" dirty="0"/>
          </a:p>
        </p:txBody>
      </p:sp>
      <p:pic>
        <p:nvPicPr>
          <p:cNvPr id="5" name="Picture 4">
            <a:extLst>
              <a:ext uri="{FF2B5EF4-FFF2-40B4-BE49-F238E27FC236}">
                <a16:creationId xmlns:a16="http://schemas.microsoft.com/office/drawing/2014/main" id="{9BC08522-55BD-96DA-F236-6149B9ED19A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3240912538"/>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EF1752E-0723-5847-15F7-8B2335109891}"/>
              </a:ext>
            </a:extLst>
          </p:cNvPr>
          <p:cNvSpPr>
            <a:spLocks noGrp="1"/>
          </p:cNvSpPr>
          <p:nvPr>
            <p:ph type="ctrTitle"/>
          </p:nvPr>
        </p:nvSpPr>
        <p:spPr>
          <a:xfrm>
            <a:off x="2338897" y="544454"/>
            <a:ext cx="7493330" cy="706055"/>
          </a:xfrm>
        </p:spPr>
        <p:txBody>
          <a:bodyPr/>
          <a:lstStyle/>
          <a:p>
            <a:pPr algn="ctr"/>
            <a:r>
              <a:rPr lang="en-US" dirty="0"/>
              <a:t>Quadrant Variation </a:t>
            </a:r>
            <a:endParaRPr lang="en-GB"/>
          </a:p>
        </p:txBody>
      </p:sp>
      <p:sp>
        <p:nvSpPr>
          <p:cNvPr id="3" name="Subtitle 2">
            <a:extLst>
              <a:ext uri="{FF2B5EF4-FFF2-40B4-BE49-F238E27FC236}">
                <a16:creationId xmlns:a16="http://schemas.microsoft.com/office/drawing/2014/main" id="{C86C8A90-EA4E-8794-CBE9-1B569E147E69}"/>
              </a:ext>
            </a:extLst>
          </p:cNvPr>
          <p:cNvSpPr>
            <a:spLocks noGrp="1"/>
          </p:cNvSpPr>
          <p:nvPr>
            <p:ph type="subTitle" idx="1"/>
          </p:nvPr>
        </p:nvSpPr>
        <p:spPr>
          <a:xfrm>
            <a:off x="1409618" y="1386684"/>
            <a:ext cx="9358810" cy="4427419"/>
          </a:xfrm>
        </p:spPr>
        <p:txBody>
          <a:bodyPr vert="horz" lIns="91440" tIns="45720" rIns="91440" bIns="45720" rtlCol="0" anchor="t">
            <a:noAutofit/>
          </a:bodyPr>
          <a:lstStyle/>
          <a:p>
            <a:pPr algn="l"/>
            <a:r>
              <a:rPr lang="en-GB" b="1" dirty="0">
                <a:solidFill>
                  <a:schemeClr val="tx1"/>
                </a:solidFill>
              </a:rPr>
              <a:t>While families across Essex report similar systemic challenges, the survey highlights areas where pressures are more pronounced by quadrant.</a:t>
            </a:r>
            <a:endParaRPr lang="en-US">
              <a:solidFill>
                <a:schemeClr val="tx1"/>
              </a:solidFill>
            </a:endParaRPr>
          </a:p>
          <a:p>
            <a:pPr marL="285750" lvl="0" indent="-285750" algn="l">
              <a:buFont typeface="Arial" panose="020B0604020202020204" pitchFamily="34" charset="0"/>
              <a:buChar char="•"/>
            </a:pPr>
            <a:r>
              <a:rPr lang="en-GB" b="1" dirty="0">
                <a:solidFill>
                  <a:schemeClr val="tx1"/>
                </a:solidFill>
              </a:rPr>
              <a:t>North East:</a:t>
            </a:r>
            <a:r>
              <a:rPr lang="en-GB" dirty="0">
                <a:solidFill>
                  <a:schemeClr val="tx1"/>
                </a:solidFill>
              </a:rPr>
              <a:t> Families are more likely to say EHCPs reflect their child’s needs, but also report high levels of non‑delivery in practice, alongside particularly low confidence in complaints and transitions.</a:t>
            </a:r>
          </a:p>
          <a:p>
            <a:pPr marL="285750" lvl="0" indent="-285750" algn="l">
              <a:buFont typeface="Arial" panose="020B0604020202020204" pitchFamily="34" charset="0"/>
              <a:buChar char="•"/>
            </a:pPr>
            <a:r>
              <a:rPr lang="en-GB" b="1" dirty="0">
                <a:solidFill>
                  <a:schemeClr val="tx1"/>
                </a:solidFill>
              </a:rPr>
              <a:t>Mid:</a:t>
            </a:r>
            <a:r>
              <a:rPr lang="en-GB" dirty="0">
                <a:solidFill>
                  <a:schemeClr val="tx1"/>
                </a:solidFill>
              </a:rPr>
              <a:t> Relatively stronger experiences of access to education services and transport, with slightly fewer concerns about EHCP delivery, suggesting operational strengths that may offer learning.</a:t>
            </a:r>
          </a:p>
          <a:p>
            <a:pPr marL="285750" lvl="0" indent="-285750" algn="l">
              <a:buFont typeface="Arial" panose="020B0604020202020204" pitchFamily="34" charset="0"/>
              <a:buChar char="•"/>
            </a:pPr>
            <a:r>
              <a:rPr lang="en-GB" b="1" dirty="0">
                <a:solidFill>
                  <a:schemeClr val="tx1"/>
                </a:solidFill>
              </a:rPr>
              <a:t>West:</a:t>
            </a:r>
            <a:r>
              <a:rPr lang="en-GB" dirty="0">
                <a:solidFill>
                  <a:schemeClr val="tx1"/>
                </a:solidFill>
              </a:rPr>
              <a:t> Stronger concerns around health services, especially CAMHS, and more strained relationships with SEND operations, alongside lower transport satisfaction.</a:t>
            </a:r>
          </a:p>
          <a:p>
            <a:pPr marL="285750" lvl="0" indent="-285750" algn="l">
              <a:buFont typeface="Arial" panose="020B0604020202020204" pitchFamily="34" charset="0"/>
              <a:buChar char="•"/>
            </a:pPr>
            <a:r>
              <a:rPr lang="en-GB" b="1" dirty="0">
                <a:solidFill>
                  <a:schemeClr val="tx1"/>
                </a:solidFill>
              </a:rPr>
              <a:t>South:</a:t>
            </a:r>
            <a:r>
              <a:rPr lang="en-GB" dirty="0">
                <a:solidFill>
                  <a:schemeClr val="tx1"/>
                </a:solidFill>
              </a:rPr>
              <a:t> Larger response base shows some slightly less negative experiences in assessment and relationships with settings, but transition confidence remains low.</a:t>
            </a:r>
          </a:p>
          <a:p>
            <a:pPr lvl="0" algn="l"/>
            <a:r>
              <a:rPr lang="en-GB" b="1" dirty="0">
                <a:solidFill>
                  <a:schemeClr val="tx1"/>
                </a:solidFill>
              </a:rPr>
              <a:t>Overall message: </a:t>
            </a:r>
            <a:r>
              <a:rPr lang="en-GB" dirty="0">
                <a:solidFill>
                  <a:schemeClr val="tx1"/>
                </a:solidFill>
              </a:rPr>
              <a:t>Core issues are consistent countywide, but how and where families experience pressure varies, highlighting the importance of combining countywide system improvement with place‑based responses.</a:t>
            </a:r>
          </a:p>
          <a:p>
            <a:pPr algn="ctr"/>
            <a:endParaRPr lang="en-GB" dirty="0"/>
          </a:p>
          <a:p>
            <a:endParaRPr lang="en-GB" dirty="0"/>
          </a:p>
        </p:txBody>
      </p:sp>
      <p:pic>
        <p:nvPicPr>
          <p:cNvPr id="4" name="Picture 3">
            <a:extLst>
              <a:ext uri="{FF2B5EF4-FFF2-40B4-BE49-F238E27FC236}">
                <a16:creationId xmlns:a16="http://schemas.microsoft.com/office/drawing/2014/main" id="{BF37D2EE-7D93-3DF6-D3ED-6026876A6B61}"/>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857353823"/>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showMasterSp="0">
  <p:cSld>
    <p:spTree>
      <p:nvGrpSpPr>
        <p:cNvPr id="1" name="">
          <a:extLst>
            <a:ext uri="{FF2B5EF4-FFF2-40B4-BE49-F238E27FC236}">
              <a16:creationId xmlns:a16="http://schemas.microsoft.com/office/drawing/2014/main" id="{4595F3BD-39FF-AB8B-AC3A-6501A2EC838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EB1D87D-0B1A-F5B1-14FA-AEAB44C49867}"/>
              </a:ext>
            </a:extLst>
          </p:cNvPr>
          <p:cNvSpPr>
            <a:spLocks noGrp="1"/>
          </p:cNvSpPr>
          <p:nvPr>
            <p:ph type="ctrTitle"/>
          </p:nvPr>
        </p:nvSpPr>
        <p:spPr>
          <a:xfrm>
            <a:off x="1465536" y="1400399"/>
            <a:ext cx="9267850" cy="706055"/>
          </a:xfrm>
        </p:spPr>
        <p:txBody>
          <a:bodyPr/>
          <a:lstStyle/>
          <a:p>
            <a:pPr algn="ctr"/>
            <a:r>
              <a:rPr lang="en-US" dirty="0"/>
              <a:t>Appendix- Data from </a:t>
            </a:r>
            <a:br>
              <a:rPr lang="en-US" dirty="0"/>
            </a:br>
            <a:r>
              <a:rPr lang="en-US"/>
              <a:t>Family Impact Survey</a:t>
            </a:r>
            <a:r>
              <a:rPr lang="en-US" dirty="0"/>
              <a:t> 2025</a:t>
            </a:r>
            <a:endParaRPr lang="en-GB"/>
          </a:p>
        </p:txBody>
      </p:sp>
      <p:sp>
        <p:nvSpPr>
          <p:cNvPr id="3" name="Subtitle 2">
            <a:extLst>
              <a:ext uri="{FF2B5EF4-FFF2-40B4-BE49-F238E27FC236}">
                <a16:creationId xmlns:a16="http://schemas.microsoft.com/office/drawing/2014/main" id="{4FD3EECC-A395-C97D-9A2C-A26E0167E7E0}"/>
              </a:ext>
            </a:extLst>
          </p:cNvPr>
          <p:cNvSpPr>
            <a:spLocks noGrp="1"/>
          </p:cNvSpPr>
          <p:nvPr>
            <p:ph type="subTitle" idx="1"/>
          </p:nvPr>
        </p:nvSpPr>
        <p:spPr>
          <a:xfrm>
            <a:off x="2108988" y="2285078"/>
            <a:ext cx="7991385" cy="3164378"/>
          </a:xfrm>
        </p:spPr>
        <p:txBody>
          <a:bodyPr>
            <a:normAutofit/>
          </a:bodyPr>
          <a:lstStyle/>
          <a:p>
            <a:pPr algn="l"/>
            <a:r>
              <a:rPr lang="en-GB" dirty="0">
                <a:solidFill>
                  <a:schemeClr val="tx1"/>
                </a:solidFill>
              </a:rPr>
              <a:t>The Below is the data that was used along with individual comments to construct the summary report above. </a:t>
            </a:r>
            <a:endParaRPr lang="en-US">
              <a:solidFill>
                <a:schemeClr val="tx1"/>
              </a:solidFill>
            </a:endParaRPr>
          </a:p>
          <a:p>
            <a:pPr algn="l"/>
            <a:r>
              <a:rPr lang="en-GB" dirty="0">
                <a:solidFill>
                  <a:schemeClr val="tx1"/>
                </a:solidFill>
              </a:rPr>
              <a:t>We will use this data to produce varying reports focusing on different </a:t>
            </a:r>
            <a:r>
              <a:rPr lang="en-GB">
                <a:solidFill>
                  <a:schemeClr val="tx1"/>
                </a:solidFill>
              </a:rPr>
              <a:t>elements, for different teams.</a:t>
            </a:r>
            <a:endParaRPr lang="en-GB" dirty="0">
              <a:solidFill>
                <a:schemeClr val="tx1"/>
              </a:solidFill>
            </a:endParaRPr>
          </a:p>
          <a:p>
            <a:pPr algn="l"/>
            <a:r>
              <a:rPr lang="en-GB" dirty="0">
                <a:solidFill>
                  <a:schemeClr val="tx1"/>
                </a:solidFill>
              </a:rPr>
              <a:t>We will be presenting the results at the relevant LA/ICB (local authority/ Integrated Care Board) workstreams to ensure maximum impact. </a:t>
            </a:r>
          </a:p>
          <a:p>
            <a:pPr algn="l"/>
            <a:r>
              <a:rPr lang="en-GB">
                <a:solidFill>
                  <a:schemeClr val="tx1"/>
                </a:solidFill>
              </a:rPr>
              <a:t>In addition, we are ensuring your responses feed through to Local Area Partnership Action plans as well as responses to the SEND Reforms.</a:t>
            </a:r>
          </a:p>
        </p:txBody>
      </p:sp>
      <p:pic>
        <p:nvPicPr>
          <p:cNvPr id="4" name="Picture 3">
            <a:extLst>
              <a:ext uri="{FF2B5EF4-FFF2-40B4-BE49-F238E27FC236}">
                <a16:creationId xmlns:a16="http://schemas.microsoft.com/office/drawing/2014/main" id="{54CBAB0B-D653-F2E4-F132-72467283E8DB}"/>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107561" y="-1"/>
            <a:ext cx="2084439" cy="2084439"/>
          </a:xfrm>
          <a:prstGeom prst="rect">
            <a:avLst/>
          </a:prstGeom>
        </p:spPr>
      </p:pic>
    </p:spTree>
    <p:extLst>
      <p:ext uri="{BB962C8B-B14F-4D97-AF65-F5344CB8AC3E}">
        <p14:creationId xmlns:p14="http://schemas.microsoft.com/office/powerpoint/2010/main" val="140940836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ducation ,Health ,Social Care ,textbox ,textbox. Please refer to the notes on this slide for details">
            <a:hlinkClick r:id="rId3"/>
          </p:cNvPr>
          <p:cNvPicPr>
            <a:picLocks noChangeAspect="1"/>
          </p:cNvPicPr>
          <p:nvPr/>
        </p:nvPicPr>
        <p:blipFill>
          <a:blip r:embed="rId4"/>
          <a:stretch>
            <a:fillRect/>
          </a:stretch>
        </p:blipFill>
        <p:spPr>
          <a:xfrm>
            <a:off x="305842" y="146137"/>
            <a:ext cx="11582140" cy="6576165"/>
          </a:xfrm>
          <a:prstGeom prst="rect">
            <a:avLst/>
          </a:prstGeom>
          <a:noFill/>
        </p:spPr>
      </p:pic>
      <p:sp>
        <p:nvSpPr>
          <p:cNvPr id="4" name="Title" hidden="1"/>
          <p:cNvSpPr>
            <a:spLocks noGrp="1"/>
          </p:cNvSpPr>
          <p:nvPr>
            <p:ph type="title"/>
          </p:nvPr>
        </p:nvSpPr>
        <p:spPr/>
        <p:txBody>
          <a:bodyPr/>
          <a:lstStyle/>
          <a:p>
            <a:r>
              <a:t>Monitoring/Targets</a:t>
            </a:r>
          </a:p>
        </p:txBody>
      </p:sp>
    </p:spTree>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asy to get information on services ,textbox ,textbox ,SEND Team ,I would go to the following for support and advice. Please refer to the notes on this slide for details">
            <a:hlinkClick r:id="rId3"/>
          </p:cNvPr>
          <p:cNvPicPr>
            <a:picLocks noChangeAspect="1"/>
          </p:cNvPicPr>
          <p:nvPr/>
        </p:nvPicPr>
        <p:blipFill>
          <a:blip r:embed="rId4"/>
          <a:stretch>
            <a:fillRect/>
          </a:stretch>
        </p:blipFill>
        <p:spPr>
          <a:xfrm>
            <a:off x="222337" y="93945"/>
            <a:ext cx="11749153" cy="6670110"/>
          </a:xfrm>
          <a:prstGeom prst="rect">
            <a:avLst/>
          </a:prstGeom>
          <a:noFill/>
        </p:spPr>
      </p:pic>
      <p:sp>
        <p:nvSpPr>
          <p:cNvPr id="4" name="Title" hidden="1"/>
          <p:cNvSpPr>
            <a:spLocks noGrp="1"/>
          </p:cNvSpPr>
          <p:nvPr>
            <p:ph type="title"/>
          </p:nvPr>
        </p:nvSpPr>
        <p:spPr/>
        <p:txBody>
          <a:bodyPr/>
          <a:lstStyle/>
          <a:p>
            <a:r>
              <a:t>Comms/Info</a:t>
            </a:r>
          </a:p>
        </p:txBody>
      </p:sp>
    </p:spTree>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Education ,image ,Health ,Social Care ,Education ,Health ,Social Care ,textbox ,textbox ,SEND Team ,SEND Team. Please refer to the notes on this slide for details">
            <a:hlinkClick r:id="rId3"/>
          </p:cNvPr>
          <p:cNvPicPr>
            <a:picLocks noChangeAspect="1"/>
          </p:cNvPicPr>
          <p:nvPr/>
        </p:nvPicPr>
        <p:blipFill>
          <a:blip r:embed="rId4"/>
          <a:stretch>
            <a:fillRect/>
          </a:stretch>
        </p:blipFill>
        <p:spPr>
          <a:xfrm>
            <a:off x="232775" y="104384"/>
            <a:ext cx="11728276" cy="6659672"/>
          </a:xfrm>
          <a:prstGeom prst="rect">
            <a:avLst/>
          </a:prstGeom>
          <a:noFill/>
        </p:spPr>
      </p:pic>
      <p:sp>
        <p:nvSpPr>
          <p:cNvPr id="4" name="Title" hidden="1"/>
          <p:cNvSpPr>
            <a:spLocks noGrp="1"/>
          </p:cNvSpPr>
          <p:nvPr>
            <p:ph type="title"/>
          </p:nvPr>
        </p:nvSpPr>
        <p:spPr/>
        <p:txBody>
          <a:bodyPr/>
          <a:lstStyle/>
          <a:p>
            <a:r>
              <a:t>Access/complaints</a:t>
            </a:r>
          </a:p>
        </p:txBody>
      </p:sp>
    </p:spTree>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showMasterSp="0">
  <p:cSld>
    <p:spTree>
      <p:nvGrpSpPr>
        <p:cNvPr id="1" name=""/>
        <p:cNvGrpSpPr/>
        <p:nvPr/>
      </p:nvGrpSpPr>
      <p:grpSpPr>
        <a:xfrm>
          <a:off x="0" y="0"/>
          <a:ext cx="0" cy="0"/>
          <a:chOff x="0" y="0"/>
          <a:chExt cx="0" cy="0"/>
        </a:xfrm>
      </p:grpSpPr>
      <p:pic>
        <p:nvPicPr>
          <p:cNvPr id="3" name="Picture" title="This slide contains the following visuals: Local Offer Website easy to use ,image ,Feel confident needs will be met when transitioning to adulthood ,textbox ,textbox ,Preferred method of general communication ,Satisfied with child/young person's transport service. Please refer to the notes on this slide for details">
            <a:hlinkClick r:id="rId3"/>
          </p:cNvPr>
          <p:cNvPicPr>
            <a:picLocks noChangeAspect="1"/>
          </p:cNvPicPr>
          <p:nvPr/>
        </p:nvPicPr>
        <p:blipFill>
          <a:blip r:embed="rId4"/>
          <a:stretch>
            <a:fillRect/>
          </a:stretch>
        </p:blipFill>
        <p:spPr>
          <a:xfrm>
            <a:off x="232775" y="104384"/>
            <a:ext cx="11717838" cy="6649233"/>
          </a:xfrm>
          <a:prstGeom prst="rect">
            <a:avLst/>
          </a:prstGeom>
          <a:noFill/>
        </p:spPr>
      </p:pic>
      <p:sp>
        <p:nvSpPr>
          <p:cNvPr id="4" name="Title" hidden="1"/>
          <p:cNvSpPr>
            <a:spLocks noGrp="1"/>
          </p:cNvSpPr>
          <p:nvPr>
            <p:ph type="title"/>
          </p:nvPr>
        </p:nvSpPr>
        <p:spPr/>
        <p:txBody>
          <a:bodyPr/>
          <a:lstStyle/>
          <a:p>
            <a:r>
              <a:t>Local Offer/Transport/PfA</a:t>
            </a:r>
          </a:p>
        </p:txBody>
      </p:sp>
    </p:spTree>
  </p:cSld>
  <p:clrMapOvr>
    <a:masterClrMapping/>
  </p:clrMapOvr>
</p:sld>
</file>

<file path=ppt/theme/theme1.xml><?xml version="1.0" encoding="utf-8"?>
<a:theme xmlns:a="http://schemas.openxmlformats.org/drawingml/2006/main" name="Facet">
  <a:themeElements>
    <a:clrScheme name="Violet II">
      <a:dk1>
        <a:sysClr val="windowText" lastClr="000000"/>
      </a:dk1>
      <a:lt1>
        <a:sysClr val="window" lastClr="FFFFFF"/>
      </a:lt1>
      <a:dk2>
        <a:srgbClr val="632E62"/>
      </a:dk2>
      <a:lt2>
        <a:srgbClr val="EAE5EB"/>
      </a:lt2>
      <a:accent1>
        <a:srgbClr val="92278F"/>
      </a:accent1>
      <a:accent2>
        <a:srgbClr val="9B57D3"/>
      </a:accent2>
      <a:accent3>
        <a:srgbClr val="755DD9"/>
      </a:accent3>
      <a:accent4>
        <a:srgbClr val="665EB8"/>
      </a:accent4>
      <a:accent5>
        <a:srgbClr val="45A5ED"/>
      </a:accent5>
      <a:accent6>
        <a:srgbClr val="5982DB"/>
      </a:accent6>
      <a:hlink>
        <a:srgbClr val="0066FF"/>
      </a:hlink>
      <a:folHlink>
        <a:srgbClr val="666699"/>
      </a:folHlink>
    </a:clrScheme>
    <a:fontScheme name="Facet">
      <a:majorFont>
        <a:latin typeface="Trebuchet MS" panose="020B0603020202020204"/>
        <a:ea typeface=""/>
        <a:cs typeface=""/>
        <a:font script="Jpan" typeface="メイリオ"/>
        <a:font script="Hang" typeface="맑은 고딕"/>
        <a:font script="Hans" typeface="方正姚体"/>
        <a:font script="Hant" typeface="微軟正黑體"/>
        <a:font script="Arab" typeface="Tahoma"/>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ahoma"/>
        <a:font script="Uigh" typeface="Microsoft Uighur"/>
        <a:font script="Geor" typeface="Sylfaen"/>
      </a:majorFont>
      <a:minorFont>
        <a:latin typeface="Trebuchet MS" panose="020B0603020202020204"/>
        <a:ea typeface=""/>
        <a:cs typeface=""/>
        <a:font script="Jpan" typeface="メイリオ"/>
        <a:font script="Hang" typeface="HY그래픽M"/>
        <a:font script="Hans" typeface="华文新魏"/>
        <a:font script="Hant" typeface="微軟正黑體"/>
        <a:font script="Arab" typeface="Tahoma"/>
        <a:font script="Hebr" typeface="Gisha"/>
        <a:font script="Thai" typeface="IrisUPC"/>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Facet">
      <a:fillStyleLst>
        <a:solidFill>
          <a:schemeClr val="phClr"/>
        </a:solidFill>
        <a:gradFill rotWithShape="1">
          <a:gsLst>
            <a:gs pos="0">
              <a:schemeClr val="phClr">
                <a:tint val="65000"/>
                <a:lumMod val="110000"/>
              </a:schemeClr>
            </a:gs>
            <a:gs pos="88000">
              <a:schemeClr val="phClr">
                <a:tint val="90000"/>
              </a:schemeClr>
            </a:gs>
          </a:gsLst>
          <a:lin ang="5400000" scaled="0"/>
        </a:gradFill>
        <a:gradFill rotWithShape="1">
          <a:gsLst>
            <a:gs pos="0">
              <a:schemeClr val="phClr">
                <a:tint val="96000"/>
                <a:lumMod val="100000"/>
              </a:schemeClr>
            </a:gs>
            <a:gs pos="78000">
              <a:schemeClr val="phClr">
                <a:shade val="94000"/>
                <a:lumMod val="94000"/>
              </a:schemeClr>
            </a:gs>
          </a:gsLst>
          <a:lin ang="5400000" scaled="0"/>
        </a:gradFill>
      </a:fillStyleLst>
      <a:lnStyleLst>
        <a:ln w="12700" cap="rnd" cmpd="sng" algn="ctr">
          <a:solidFill>
            <a:schemeClr val="phClr"/>
          </a:solidFill>
          <a:prstDash val="solid"/>
        </a:ln>
        <a:ln w="19050" cap="rnd" cmpd="sng" algn="ctr">
          <a:solidFill>
            <a:schemeClr val="phClr"/>
          </a:solidFill>
          <a:prstDash val="solid"/>
        </a:ln>
        <a:ln w="25400" cap="rnd" cmpd="sng" algn="ctr">
          <a:solidFill>
            <a:schemeClr val="phClr"/>
          </a:solidFill>
          <a:prstDash val="solid"/>
        </a:ln>
      </a:lnStyleLst>
      <a:effectStyleLst>
        <a:effectStyle>
          <a:effectLst/>
        </a:effectStyle>
        <a:effectStyle>
          <a:effectLst>
            <a:outerShdw blurRad="38100" dist="25400" dir="5400000" rotWithShape="0">
              <a:srgbClr val="000000">
                <a:alpha val="35000"/>
              </a:srgbClr>
            </a:outerShdw>
          </a:effectLst>
        </a:effectStyle>
        <a:effectStyle>
          <a:effectLst>
            <a:outerShdw blurRad="50800" dist="38100" dir="5400000" rotWithShape="0">
              <a:srgbClr val="000000">
                <a:alpha val="35000"/>
              </a:srgbClr>
            </a:outerShdw>
          </a:effectLst>
          <a:scene3d>
            <a:camera prst="orthographicFront">
              <a:rot lat="0" lon="0" rev="0"/>
            </a:camera>
            <a:lightRig rig="threePt" dir="tl"/>
          </a:scene3d>
          <a:sp3d prstMaterial="plastic">
            <a:bevelT w="0" h="0"/>
          </a:sp3d>
        </a:effectStyle>
      </a:effectStyleLst>
      <a:bgFillStyleLst>
        <a:solidFill>
          <a:schemeClr val="phClr"/>
        </a:solidFill>
        <a:gradFill rotWithShape="1">
          <a:gsLst>
            <a:gs pos="0">
              <a:schemeClr val="phClr">
                <a:tint val="90000"/>
                <a:lumMod val="104000"/>
              </a:schemeClr>
            </a:gs>
            <a:gs pos="94000">
              <a:schemeClr val="phClr">
                <a:shade val="96000"/>
                <a:lumMod val="82000"/>
              </a:schemeClr>
            </a:gs>
          </a:gsLst>
          <a:lin ang="5400000" scaled="0"/>
        </a:gradFill>
        <a:gradFill rotWithShape="1">
          <a:gsLst>
            <a:gs pos="0">
              <a:schemeClr val="phClr">
                <a:tint val="90000"/>
                <a:lumMod val="110000"/>
              </a:schemeClr>
            </a:gs>
            <a:gs pos="100000">
              <a:schemeClr val="phClr">
                <a:shade val="94000"/>
                <a:lumMod val="96000"/>
              </a:schemeClr>
            </a:gs>
          </a:gsLst>
          <a:path path="circle">
            <a:fillToRect l="50000" t="50000" r="100000" b="100000"/>
          </a:path>
        </a:gradFill>
      </a:bgFillStyleLst>
    </a:fmtScheme>
  </a:themeElements>
  <a:objectDefaults/>
  <a:extraClrSchemeLst/>
  <a:extLst>
    <a:ext uri="{05A4C25C-085E-4340-85A3-A5531E510DB2}">
      <thm15:themeFamily xmlns:thm15="http://schemas.microsoft.com/office/thememl/2012/main" name="Facet" id="{C0C680CD-088A-49FC-A102-D699147F32B2}" vid="{CFBC31BA-B70F-4F30-BCAA-4F3011E16C4D}"/>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mso-contentType ?>
<FormTemplates xmlns="http://schemas.microsoft.com/sharepoint/v3/contenttype/forms">
  <Display>DocumentLibraryForm</Display>
  <Edit>DocumentLibraryForm</Edit>
  <New>DocumentLibraryForm</New>
</FormTemplates>
</file>

<file path=customXml/item2.xml><?xml version="1.0" encoding="utf-8"?>
<ct:contentTypeSchema xmlns:ct="http://schemas.microsoft.com/office/2006/metadata/contentType" xmlns:ma="http://schemas.microsoft.com/office/2006/metadata/properties/metaAttributes" ct:_="" ma:_="" ma:contentTypeName="Document" ma:contentTypeID="0x0101009691C5529AD8894A999F8B8591AA74A3" ma:contentTypeVersion="17" ma:contentTypeDescription="Create a new document." ma:contentTypeScope="" ma:versionID="1bbfbeed56a5a0f051aa61657b16998f">
  <xsd:schema xmlns:xsd="http://www.w3.org/2001/XMLSchema" xmlns:xs="http://www.w3.org/2001/XMLSchema" xmlns:p="http://schemas.microsoft.com/office/2006/metadata/properties" xmlns:ns3="aabdc258-17ec-47e6-9f17-8c9d7f93e914" xmlns:ns4="6d7136dc-8aae-4899-8848-db3c8ecd8d4f" targetNamespace="http://schemas.microsoft.com/office/2006/metadata/properties" ma:root="true" ma:fieldsID="13ef6b0c2cc34d96c49e32147de4b053" ns3:_="" ns4:_="">
    <xsd:import namespace="aabdc258-17ec-47e6-9f17-8c9d7f93e914"/>
    <xsd:import namespace="6d7136dc-8aae-4899-8848-db3c8ecd8d4f"/>
    <xsd:element name="properties">
      <xsd:complexType>
        <xsd:sequence>
          <xsd:element name="documentManagement">
            <xsd:complexType>
              <xsd:all>
                <xsd:element ref="ns3:MediaServiceMetadata" minOccurs="0"/>
                <xsd:element ref="ns3:MediaServiceFastMetadata" minOccurs="0"/>
                <xsd:element ref="ns3:MediaServiceAutoKeyPoints" minOccurs="0"/>
                <xsd:element ref="ns3:MediaServiceKeyPoints" minOccurs="0"/>
                <xsd:element ref="ns4:SharedWithUsers" minOccurs="0"/>
                <xsd:element ref="ns4:SharedWithDetails" minOccurs="0"/>
                <xsd:element ref="ns4:SharingHintHash" minOccurs="0"/>
                <xsd:element ref="ns3:MediaServiceAutoTags" minOccurs="0"/>
                <xsd:element ref="ns3:MediaServiceOCR" minOccurs="0"/>
                <xsd:element ref="ns3:MediaServiceGenerationTime" minOccurs="0"/>
                <xsd:element ref="ns3:MediaServiceEventHashCode" minOccurs="0"/>
                <xsd:element ref="ns3:MediaServiceDateTaken" minOccurs="0"/>
                <xsd:element ref="ns3:MediaLengthInSeconds" minOccurs="0"/>
                <xsd:element ref="ns3:_activity" minOccurs="0"/>
                <xsd:element ref="ns3:MediaServiceObjectDetectorVersions" minOccurs="0"/>
                <xsd:element ref="ns3:MediaServiceSystemTags" minOccurs="0"/>
                <xsd:element ref="ns3:MediaServiceSearchProperties"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aabdc258-17ec-47e6-9f17-8c9d7f93e914"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AutoKeyPoints" ma:index="10" nillable="true" ma:displayName="MediaServiceAutoKeyPoints" ma:hidden="true" ma:internalName="MediaServiceAutoKeyPoints" ma:readOnly="true">
      <xsd:simpleType>
        <xsd:restriction base="dms:Note"/>
      </xsd:simpleType>
    </xsd:element>
    <xsd:element name="MediaServiceKeyPoints" ma:index="11" nillable="true" ma:displayName="KeyPoints" ma:internalName="MediaServiceKeyPoints" ma:readOnly="true">
      <xsd:simpleType>
        <xsd:restriction base="dms:Note">
          <xsd:maxLength value="255"/>
        </xsd:restriction>
      </xsd:simpleType>
    </xsd:element>
    <xsd:element name="MediaServiceAutoTags" ma:index="15" nillable="true" ma:displayName="Tags" ma:internalName="MediaServiceAutoTags" ma:readOnly="true">
      <xsd:simpleType>
        <xsd:restriction base="dms:Text"/>
      </xsd:simpleType>
    </xsd:element>
    <xsd:element name="MediaServiceOCR" ma:index="16" nillable="true" ma:displayName="Extracted Text" ma:internalName="MediaServiceOCR" ma:readOnly="true">
      <xsd:simpleType>
        <xsd:restriction base="dms:Note">
          <xsd:maxLength value="255"/>
        </xsd:restriction>
      </xsd:simpleType>
    </xsd:element>
    <xsd:element name="MediaServiceGenerationTime" ma:index="17" nillable="true" ma:displayName="MediaServiceGenerationTime" ma:hidden="true" ma:internalName="MediaServiceGenerationTime" ma:readOnly="true">
      <xsd:simpleType>
        <xsd:restriction base="dms:Text"/>
      </xsd:simpleType>
    </xsd:element>
    <xsd:element name="MediaServiceEventHashCode" ma:index="18" nillable="true" ma:displayName="MediaServiceEventHashCode" ma:hidden="true" ma:internalName="MediaServiceEventHashCode" ma:readOnly="true">
      <xsd:simpleType>
        <xsd:restriction base="dms:Text"/>
      </xsd:simpleType>
    </xsd:element>
    <xsd:element name="MediaServiceDateTaken" ma:index="19" nillable="true" ma:displayName="MediaServiceDateTaken" ma:hidden="true" ma:internalName="MediaServiceDateTaken" ma:readOnly="true">
      <xsd:simpleType>
        <xsd:restriction base="dms:Text"/>
      </xsd:simpleType>
    </xsd:element>
    <xsd:element name="MediaLengthInSeconds" ma:index="20" nillable="true" ma:displayName="MediaLengthInSeconds" ma:hidden="true" ma:internalName="MediaLengthInSeconds" ma:readOnly="true">
      <xsd:simpleType>
        <xsd:restriction base="dms:Unknown"/>
      </xsd:simpleType>
    </xsd:element>
    <xsd:element name="_activity" ma:index="21" nillable="true" ma:displayName="_activity" ma:hidden="true" ma:internalName="_activity">
      <xsd:simpleType>
        <xsd:restriction base="dms:Note"/>
      </xsd:simpleType>
    </xsd:element>
    <xsd:element name="MediaServiceObjectDetectorVersions" ma:index="22" nillable="true" ma:displayName="MediaServiceObjectDetectorVersions" ma:hidden="true" ma:indexed="true" ma:internalName="MediaServiceObjectDetectorVersions" ma:readOnly="true">
      <xsd:simpleType>
        <xsd:restriction base="dms:Text"/>
      </xsd:simpleType>
    </xsd:element>
    <xsd:element name="MediaServiceSystemTags" ma:index="23" nillable="true" ma:displayName="MediaServiceSystemTags" ma:hidden="true" ma:internalName="MediaServiceSystemTags" ma:readOnly="true">
      <xsd:simpleType>
        <xsd:restriction base="dms:Note"/>
      </xsd:simpleType>
    </xsd:element>
    <xsd:element name="MediaServiceSearchProperties" ma:index="24" nillable="true" ma:displayName="MediaServiceSearchProperties" ma:hidden="true" ma:internalName="MediaServiceSearchProperties" ma:readOnly="true">
      <xsd:simpleType>
        <xsd:restriction base="dms:Note"/>
      </xsd:simpleType>
    </xsd:element>
  </xsd:schema>
  <xsd:schema xmlns:xsd="http://www.w3.org/2001/XMLSchema" xmlns:xs="http://www.w3.org/2001/XMLSchema" xmlns:dms="http://schemas.microsoft.com/office/2006/documentManagement/types" xmlns:pc="http://schemas.microsoft.com/office/infopath/2007/PartnerControls" targetNamespace="6d7136dc-8aae-4899-8848-db3c8ecd8d4f" elementFormDefault="qualified">
    <xsd:import namespace="http://schemas.microsoft.com/office/2006/documentManagement/types"/>
    <xsd:import namespace="http://schemas.microsoft.com/office/infopath/2007/PartnerControls"/>
    <xsd:element name="SharedWithUsers" ma:index="12" nillable="true" ma:displayName="Shared With" ma:internalName="SharedWithUsers" ma:readOnly="true">
      <xsd:complexType>
        <xsd:complexContent>
          <xsd:extension base="dms:UserMulti">
            <xsd:sequence>
              <xsd:element name="UserInfo" minOccurs="0" maxOccurs="unbounded">
                <xsd:complexType>
                  <xsd:sequence>
                    <xsd:element name="DisplayName" type="xsd:string" minOccurs="0"/>
                    <xsd:element name="AccountId" type="dms:UserId" minOccurs="0" nillable="true"/>
                    <xsd:element name="AccountType" type="xsd:string" minOccurs="0"/>
                  </xsd:sequence>
                </xsd:complexType>
              </xsd:element>
            </xsd:sequence>
          </xsd:extension>
        </xsd:complexContent>
      </xsd:complexType>
    </xsd:element>
    <xsd:element name="SharedWithDetails" ma:index="13" nillable="true" ma:displayName="Shared With Details" ma:internalName="SharedWithDetails" ma:readOnly="true">
      <xsd:simpleType>
        <xsd:restriction base="dms:Note">
          <xsd:maxLength value="255"/>
        </xsd:restriction>
      </xsd:simpleType>
    </xsd:element>
    <xsd:element name="SharingHintHash" ma:index="14" nillable="true" ma:displayName="Sharing Hint Hash" ma:hidden="true" ma:internalName="SharingHintHash" ma:readOnly="true">
      <xsd:simpleType>
        <xsd:restriction base="dms:Text"/>
      </xsd:simple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3.xml><?xml version="1.0" encoding="utf-8"?>
<p:properties xmlns:p="http://schemas.microsoft.com/office/2006/metadata/properties" xmlns:xsi="http://www.w3.org/2001/XMLSchema-instance" xmlns:pc="http://schemas.microsoft.com/office/infopath/2007/PartnerControls">
  <documentManagement>
    <_activity xmlns="aabdc258-17ec-47e6-9f17-8c9d7f93e914" xsi:nil="true"/>
  </documentManagement>
</p:properties>
</file>

<file path=customXml/itemProps1.xml><?xml version="1.0" encoding="utf-8"?>
<ds:datastoreItem xmlns:ds="http://schemas.openxmlformats.org/officeDocument/2006/customXml" ds:itemID="{D89570A0-E084-431C-96FB-466EB4F19FF4}">
  <ds:schemaRefs>
    <ds:schemaRef ds:uri="http://schemas.microsoft.com/sharepoint/v3/contenttype/forms"/>
  </ds:schemaRefs>
</ds:datastoreItem>
</file>

<file path=customXml/itemProps2.xml><?xml version="1.0" encoding="utf-8"?>
<ds:datastoreItem xmlns:ds="http://schemas.openxmlformats.org/officeDocument/2006/customXml" ds:itemID="{A0686C62-BD87-4674-8332-3553E1C6EF9A}">
  <ds:schemaRefs>
    <ds:schemaRef ds:uri="http://schemas.microsoft.com/office/2006/metadata/contentType"/>
    <ds:schemaRef ds:uri="http://schemas.microsoft.com/office/2006/metadata/properties/metaAttributes"/>
    <ds:schemaRef ds:uri="http://www.w3.org/2001/XMLSchema"/>
    <ds:schemaRef ds:uri="http://schemas.microsoft.com/office/2006/metadata/properties"/>
    <ds:schemaRef ds:uri="aabdc258-17ec-47e6-9f17-8c9d7f93e914"/>
    <ds:schemaRef ds:uri="6d7136dc-8aae-4899-8848-db3c8ecd8d4f"/>
    <ds:schemaRef ds:uri="http://schemas.microsoft.com/office/2006/documentManagement/types"/>
    <ds:schemaRef ds:uri="http://schemas.microsoft.com/office/infopath/2007/PartnerControls"/>
    <ds:schemaRef ds:uri="http://schemas.openxmlformats.org/package/2006/metadata/core-properties"/>
    <ds:schemaRef ds:uri="http://purl.org/dc/elements/1.1/"/>
    <ds:schemaRef ds:uri="http://purl.org/dc/terms/"/>
    <ds:schemaRef ds:uri="http://schemas.microsoft.com/internal/obd"/>
  </ds:schemaRefs>
</ds:datastoreItem>
</file>

<file path=customXml/itemProps3.xml><?xml version="1.0" encoding="utf-8"?>
<ds:datastoreItem xmlns:ds="http://schemas.openxmlformats.org/officeDocument/2006/customXml" ds:itemID="{6F2A9D59-9540-4FEB-A493-51066910D89C}">
  <ds:schemaRefs>
    <ds:schemaRef ds:uri="http://schemas.openxmlformats.org/package/2006/metadata/core-properties"/>
    <ds:schemaRef ds:uri="6d7136dc-8aae-4899-8848-db3c8ecd8d4f"/>
    <ds:schemaRef ds:uri="http://schemas.microsoft.com/office/2006/documentManagement/types"/>
    <ds:schemaRef ds:uri="http://purl.org/dc/terms/"/>
    <ds:schemaRef ds:uri="aabdc258-17ec-47e6-9f17-8c9d7f93e914"/>
    <ds:schemaRef ds:uri="http://www.w3.org/XML/1998/namespace"/>
    <ds:schemaRef ds:uri="http://schemas.microsoft.com/office/infopath/2007/PartnerControls"/>
    <ds:schemaRef ds:uri="http://schemas.microsoft.com/office/2006/metadata/properties"/>
    <ds:schemaRef ds:uri="http://purl.org/dc/dcmitype/"/>
    <ds:schemaRef ds:uri="http://purl.org/dc/elements/1.1/"/>
  </ds:schemaRefs>
</ds:datastoreItem>
</file>

<file path=docProps/app.xml><?xml version="1.0" encoding="utf-8"?>
<Properties xmlns="http://schemas.openxmlformats.org/officeDocument/2006/extended-properties" xmlns:vt="http://schemas.openxmlformats.org/officeDocument/2006/docPropsVTypes">
  <Template>Facet</Template>
  <TotalTime>0</TotalTime>
  <Words>1764</Words>
  <Application>Microsoft Office PowerPoint</Application>
  <PresentationFormat>Widescreen</PresentationFormat>
  <Paragraphs>372</Paragraphs>
  <Slides>18</Slides>
  <Notes>10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18</vt:i4>
      </vt:variant>
    </vt:vector>
  </HeadingPairs>
  <TitlesOfParts>
    <vt:vector size="23" baseType="lpstr">
      <vt:lpstr>Arial</vt:lpstr>
      <vt:lpstr>Calibri</vt:lpstr>
      <vt:lpstr>Trebuchet MS</vt:lpstr>
      <vt:lpstr>Wingdings 3</vt:lpstr>
      <vt:lpstr>Facet</vt:lpstr>
      <vt:lpstr>Family Impact Survey 2025/26 Overview</vt:lpstr>
      <vt:lpstr>PowerPoint Presentation</vt:lpstr>
      <vt:lpstr>What is working well </vt:lpstr>
      <vt:lpstr>Key systemic challenges </vt:lpstr>
      <vt:lpstr> Identifying Needs</vt:lpstr>
      <vt:lpstr>EHCP process</vt:lpstr>
      <vt:lpstr>Meeting needs</vt:lpstr>
      <vt:lpstr>Health and Mental Health Themes</vt:lpstr>
      <vt:lpstr>Education and Transitions </vt:lpstr>
      <vt:lpstr>Impact on Families</vt:lpstr>
      <vt:lpstr>Strategic messages  from Families </vt:lpstr>
      <vt:lpstr>Strategic Implications </vt:lpstr>
      <vt:lpstr>Quadrant Variation </vt:lpstr>
      <vt:lpstr>Appendix- Data from  Family Impact Survey 2025</vt:lpstr>
      <vt:lpstr>Monitoring/Targets</vt:lpstr>
      <vt:lpstr>Comms/Info</vt:lpstr>
      <vt:lpstr>Access/complaints</vt:lpstr>
      <vt:lpstr>Local Offer/Transport/PfA</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
  <dc:creator>Stacey Gladden - Essex Family Forum</dc:creator>
  <cp:lastModifiedBy>Sarah Abeyratne - Essex Family Forum</cp:lastModifiedBy>
  <cp:revision>158</cp:revision>
  <cp:lastPrinted>2026-09-22T16:41:47Z</cp:lastPrinted>
  <dcterms:created xsi:type="dcterms:W3CDTF">2026-04-08T10:44:08Z</dcterms:created>
  <dcterms:modified xsi:type="dcterms:W3CDTF">2026-09-22T17:03:29Z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0x0101009691C5529AD8894A999F8B8591AA74A3</vt:lpwstr>
  </property>
</Properties>
</file>