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sldIdLst>
    <p:sldId id="276" r:id="rId5"/>
    <p:sldId id="257" r:id="rId6"/>
    <p:sldId id="258" r:id="rId7"/>
    <p:sldId id="264" r:id="rId8"/>
    <p:sldId id="263" r:id="rId9"/>
    <p:sldId id="277" r:id="rId10"/>
    <p:sldId id="281" r:id="rId11"/>
    <p:sldId id="283" r:id="rId12"/>
    <p:sldId id="284" r:id="rId13"/>
    <p:sldId id="286"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DDB418-579D-26FA-D18E-E62CF9ECA0FB}" v="8" dt="2026-09-17T14:44:10.2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1" autoAdjust="0"/>
    <p:restoredTop sz="94660"/>
  </p:normalViewPr>
  <p:slideViewPr>
    <p:cSldViewPr snapToGrid="0">
      <p:cViewPr varScale="1">
        <p:scale>
          <a:sx n="78" d="100"/>
          <a:sy n="78" d="100"/>
        </p:scale>
        <p:origin x="103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acey Gladden - Essex Family Forum" userId="S::stacey@essexfamilyforum.org::8e933201-7a74-4de8-94dc-4f1c8d94df12" providerId="AD" clId="Web-{3EDDB418-579D-26FA-D18E-E62CF9ECA0FB}"/>
    <pc:docChg chg="modSld">
      <pc:chgData name="Stacey Gladden - Essex Family Forum" userId="S::stacey@essexfamilyforum.org::8e933201-7a74-4de8-94dc-4f1c8d94df12" providerId="AD" clId="Web-{3EDDB418-579D-26FA-D18E-E62CF9ECA0FB}" dt="2026-09-17T14:44:09.369" v="2" actId="20577"/>
      <pc:docMkLst>
        <pc:docMk/>
      </pc:docMkLst>
      <pc:sldChg chg="modSp">
        <pc:chgData name="Stacey Gladden - Essex Family Forum" userId="S::stacey@essexfamilyforum.org::8e933201-7a74-4de8-94dc-4f1c8d94df12" providerId="AD" clId="Web-{3EDDB418-579D-26FA-D18E-E62CF9ECA0FB}" dt="2026-09-17T14:44:09.369" v="2" actId="20577"/>
        <pc:sldMkLst>
          <pc:docMk/>
          <pc:sldMk cId="4266057871" sldId="276"/>
        </pc:sldMkLst>
        <pc:spChg chg="mod">
          <ac:chgData name="Stacey Gladden - Essex Family Forum" userId="S::stacey@essexfamilyforum.org::8e933201-7a74-4de8-94dc-4f1c8d94df12" providerId="AD" clId="Web-{3EDDB418-579D-26FA-D18E-E62CF9ECA0FB}" dt="2026-09-17T14:44:09.369" v="2" actId="20577"/>
          <ac:spMkLst>
            <pc:docMk/>
            <pc:sldMk cId="4266057871" sldId="276"/>
            <ac:spMk id="10" creationId="{36284CDB-02EF-1F5E-ECA7-FB0D55DE8CD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DE80C4-D55C-4978-BC80-D2BCB05BCB71}" type="doc">
      <dgm:prSet loTypeId="urn:microsoft.com/office/officeart/2005/8/layout/matrix3" loCatId="matrix" qsTypeId="urn:microsoft.com/office/officeart/2005/8/quickstyle/simple3" qsCatId="simple" csTypeId="urn:microsoft.com/office/officeart/2005/8/colors/accent2_3" csCatId="accent2" phldr="1"/>
      <dgm:spPr/>
      <dgm:t>
        <a:bodyPr/>
        <a:lstStyle/>
        <a:p>
          <a:endParaRPr lang="en-US"/>
        </a:p>
      </dgm:t>
    </dgm:pt>
    <dgm:pt modelId="{6BB87E79-FA22-417C-BB8D-7F320114AA91}">
      <dgm:prSet/>
      <dgm:spPr/>
      <dgm:t>
        <a:bodyPr/>
        <a:lstStyle/>
        <a:p>
          <a:pPr rtl="0"/>
          <a:r>
            <a:rPr lang="en-US" dirty="0"/>
            <a:t>665 parent carers responded across Essex</a:t>
          </a:r>
        </a:p>
      </dgm:t>
    </dgm:pt>
    <dgm:pt modelId="{2F3EFBAE-F73D-4291-AF58-2AD10D9DDABF}" type="parTrans" cxnId="{C348F085-0109-4096-8AA2-51C8019B21F1}">
      <dgm:prSet/>
      <dgm:spPr/>
      <dgm:t>
        <a:bodyPr/>
        <a:lstStyle/>
        <a:p>
          <a:endParaRPr lang="en-US"/>
        </a:p>
      </dgm:t>
    </dgm:pt>
    <dgm:pt modelId="{9A3B1941-7346-4E08-AE5A-5C33DDB54602}" type="sibTrans" cxnId="{C348F085-0109-4096-8AA2-51C8019B21F1}">
      <dgm:prSet/>
      <dgm:spPr/>
      <dgm:t>
        <a:bodyPr/>
        <a:lstStyle/>
        <a:p>
          <a:endParaRPr lang="en-US"/>
        </a:p>
      </dgm:t>
    </dgm:pt>
    <dgm:pt modelId="{2DC10348-E572-4233-A5F6-E4899772CFF7}">
      <dgm:prSet/>
      <dgm:spPr/>
      <dgm:t>
        <a:bodyPr/>
        <a:lstStyle/>
        <a:p>
          <a:r>
            <a:rPr lang="en-US" dirty="0"/>
            <a:t>Children mainly aged 5–15 years</a:t>
          </a:r>
        </a:p>
      </dgm:t>
    </dgm:pt>
    <dgm:pt modelId="{614D47A5-9CF8-42CE-86B6-D7F06B7AF6B6}" type="parTrans" cxnId="{AF798830-61AD-45E9-9A38-EAF0BE44C670}">
      <dgm:prSet/>
      <dgm:spPr/>
      <dgm:t>
        <a:bodyPr/>
        <a:lstStyle/>
        <a:p>
          <a:endParaRPr lang="en-US"/>
        </a:p>
      </dgm:t>
    </dgm:pt>
    <dgm:pt modelId="{CF17E5E9-6399-4C6F-90B7-955CCBC495D9}" type="sibTrans" cxnId="{AF798830-61AD-45E9-9A38-EAF0BE44C670}">
      <dgm:prSet/>
      <dgm:spPr/>
      <dgm:t>
        <a:bodyPr/>
        <a:lstStyle/>
        <a:p>
          <a:endParaRPr lang="en-US"/>
        </a:p>
      </dgm:t>
    </dgm:pt>
    <dgm:pt modelId="{21310FFC-9EFD-4E62-A988-59A58F6AF54D}">
      <dgm:prSet/>
      <dgm:spPr/>
      <dgm:t>
        <a:bodyPr/>
        <a:lstStyle/>
        <a:p>
          <a:pPr rtl="0"/>
          <a:r>
            <a:rPr lang="en-US" dirty="0"/>
            <a:t>Most common needs: Autism (ASD</a:t>
          </a:r>
          <a:r>
            <a:rPr lang="en-US" dirty="0">
              <a:latin typeface="Calibri"/>
            </a:rPr>
            <a:t>),</a:t>
          </a:r>
          <a:r>
            <a:rPr lang="en-US" dirty="0"/>
            <a:t> ADHD</a:t>
          </a:r>
          <a:r>
            <a:rPr lang="en-US" dirty="0">
              <a:latin typeface="Calibri"/>
            </a:rPr>
            <a:t>, SEMH and Speech, Language and communication needs </a:t>
          </a:r>
          <a:endParaRPr lang="en-US" dirty="0"/>
        </a:p>
      </dgm:t>
    </dgm:pt>
    <dgm:pt modelId="{1AF7F812-E193-4A55-B3D5-E6510DA04483}" type="parTrans" cxnId="{C6322166-5EED-4090-BA6E-D734E5643B4D}">
      <dgm:prSet/>
      <dgm:spPr/>
      <dgm:t>
        <a:bodyPr/>
        <a:lstStyle/>
        <a:p>
          <a:endParaRPr lang="en-US"/>
        </a:p>
      </dgm:t>
    </dgm:pt>
    <dgm:pt modelId="{78FBCED1-D9D1-453E-835F-511F1AFB5E9E}" type="sibTrans" cxnId="{C6322166-5EED-4090-BA6E-D734E5643B4D}">
      <dgm:prSet/>
      <dgm:spPr/>
      <dgm:t>
        <a:bodyPr/>
        <a:lstStyle/>
        <a:p>
          <a:endParaRPr lang="en-US"/>
        </a:p>
      </dgm:t>
    </dgm:pt>
    <dgm:pt modelId="{929245CA-AC06-457B-A8E9-70B5615A8443}">
      <dgm:prSet/>
      <dgm:spPr/>
      <dgm:t>
        <a:bodyPr/>
        <a:lstStyle/>
        <a:p>
          <a:pPr rtl="0"/>
          <a:r>
            <a:rPr lang="en-US" dirty="0">
              <a:latin typeface="Calibri"/>
            </a:rPr>
            <a:t>Majority of participants had children in mainstream settings</a:t>
          </a:r>
          <a:endParaRPr lang="en-US" dirty="0"/>
        </a:p>
      </dgm:t>
    </dgm:pt>
    <dgm:pt modelId="{80AFF0B8-694B-4C34-81D1-969F589DCD46}" type="parTrans" cxnId="{F4000ADB-DF0C-49CC-9992-9CE76E0C5F89}">
      <dgm:prSet/>
      <dgm:spPr/>
      <dgm:t>
        <a:bodyPr/>
        <a:lstStyle/>
        <a:p>
          <a:endParaRPr lang="en-US"/>
        </a:p>
      </dgm:t>
    </dgm:pt>
    <dgm:pt modelId="{7F57AD25-569E-4371-9C0C-C4DC55EEC6DE}" type="sibTrans" cxnId="{F4000ADB-DF0C-49CC-9992-9CE76E0C5F89}">
      <dgm:prSet/>
      <dgm:spPr/>
      <dgm:t>
        <a:bodyPr/>
        <a:lstStyle/>
        <a:p>
          <a:endParaRPr lang="en-US"/>
        </a:p>
      </dgm:t>
    </dgm:pt>
    <dgm:pt modelId="{A67E2730-AB24-5D43-AEB6-77B2465151F3}" type="pres">
      <dgm:prSet presAssocID="{12DE80C4-D55C-4978-BC80-D2BCB05BCB71}" presName="matrix" presStyleCnt="0">
        <dgm:presLayoutVars>
          <dgm:chMax val="1"/>
          <dgm:dir/>
          <dgm:resizeHandles val="exact"/>
        </dgm:presLayoutVars>
      </dgm:prSet>
      <dgm:spPr/>
    </dgm:pt>
    <dgm:pt modelId="{084270F4-996E-B543-9BF4-039A74F9FA3B}" type="pres">
      <dgm:prSet presAssocID="{12DE80C4-D55C-4978-BC80-D2BCB05BCB71}" presName="diamond" presStyleLbl="bgShp" presStyleIdx="0" presStyleCnt="1"/>
      <dgm:spPr/>
    </dgm:pt>
    <dgm:pt modelId="{2A185C82-ABB2-7B4C-A033-E631E16E726B}" type="pres">
      <dgm:prSet presAssocID="{12DE80C4-D55C-4978-BC80-D2BCB05BCB71}" presName="quad1" presStyleLbl="node1" presStyleIdx="0" presStyleCnt="4">
        <dgm:presLayoutVars>
          <dgm:chMax val="0"/>
          <dgm:chPref val="0"/>
          <dgm:bulletEnabled val="1"/>
        </dgm:presLayoutVars>
      </dgm:prSet>
      <dgm:spPr/>
    </dgm:pt>
    <dgm:pt modelId="{C48AAB6B-A2B3-5A4D-B030-AB512E1D615F}" type="pres">
      <dgm:prSet presAssocID="{12DE80C4-D55C-4978-BC80-D2BCB05BCB71}" presName="quad2" presStyleLbl="node1" presStyleIdx="1" presStyleCnt="4">
        <dgm:presLayoutVars>
          <dgm:chMax val="0"/>
          <dgm:chPref val="0"/>
          <dgm:bulletEnabled val="1"/>
        </dgm:presLayoutVars>
      </dgm:prSet>
      <dgm:spPr/>
    </dgm:pt>
    <dgm:pt modelId="{449AA3FB-2222-D94A-919F-074122B0628B}" type="pres">
      <dgm:prSet presAssocID="{12DE80C4-D55C-4978-BC80-D2BCB05BCB71}" presName="quad3" presStyleLbl="node1" presStyleIdx="2" presStyleCnt="4">
        <dgm:presLayoutVars>
          <dgm:chMax val="0"/>
          <dgm:chPref val="0"/>
          <dgm:bulletEnabled val="1"/>
        </dgm:presLayoutVars>
      </dgm:prSet>
      <dgm:spPr/>
    </dgm:pt>
    <dgm:pt modelId="{F04EEC42-8899-D04D-8017-1AD4F401937A}" type="pres">
      <dgm:prSet presAssocID="{12DE80C4-D55C-4978-BC80-D2BCB05BCB71}" presName="quad4" presStyleLbl="node1" presStyleIdx="3" presStyleCnt="4">
        <dgm:presLayoutVars>
          <dgm:chMax val="0"/>
          <dgm:chPref val="0"/>
          <dgm:bulletEnabled val="1"/>
        </dgm:presLayoutVars>
      </dgm:prSet>
      <dgm:spPr/>
    </dgm:pt>
  </dgm:ptLst>
  <dgm:cxnLst>
    <dgm:cxn modelId="{5B00880B-3F50-3D4E-B338-E1C598F21480}" type="presOf" srcId="{21310FFC-9EFD-4E62-A988-59A58F6AF54D}" destId="{449AA3FB-2222-D94A-919F-074122B0628B}" srcOrd="0" destOrd="0" presId="urn:microsoft.com/office/officeart/2005/8/layout/matrix3"/>
    <dgm:cxn modelId="{63AA840D-F76B-DB44-A3D3-B62566E2B308}" type="presOf" srcId="{12DE80C4-D55C-4978-BC80-D2BCB05BCB71}" destId="{A67E2730-AB24-5D43-AEB6-77B2465151F3}" srcOrd="0" destOrd="0" presId="urn:microsoft.com/office/officeart/2005/8/layout/matrix3"/>
    <dgm:cxn modelId="{D615B429-99A3-7A48-8CE9-9A2896D5ABB3}" type="presOf" srcId="{2DC10348-E572-4233-A5F6-E4899772CFF7}" destId="{C48AAB6B-A2B3-5A4D-B030-AB512E1D615F}" srcOrd="0" destOrd="0" presId="urn:microsoft.com/office/officeart/2005/8/layout/matrix3"/>
    <dgm:cxn modelId="{AF798830-61AD-45E9-9A38-EAF0BE44C670}" srcId="{12DE80C4-D55C-4978-BC80-D2BCB05BCB71}" destId="{2DC10348-E572-4233-A5F6-E4899772CFF7}" srcOrd="1" destOrd="0" parTransId="{614D47A5-9CF8-42CE-86B6-D7F06B7AF6B6}" sibTransId="{CF17E5E9-6399-4C6F-90B7-955CCBC495D9}"/>
    <dgm:cxn modelId="{CEE28E5B-4FAC-7C46-A6FB-03466420D989}" type="presOf" srcId="{929245CA-AC06-457B-A8E9-70B5615A8443}" destId="{F04EEC42-8899-D04D-8017-1AD4F401937A}" srcOrd="0" destOrd="0" presId="urn:microsoft.com/office/officeart/2005/8/layout/matrix3"/>
    <dgm:cxn modelId="{C6322166-5EED-4090-BA6E-D734E5643B4D}" srcId="{12DE80C4-D55C-4978-BC80-D2BCB05BCB71}" destId="{21310FFC-9EFD-4E62-A988-59A58F6AF54D}" srcOrd="2" destOrd="0" parTransId="{1AF7F812-E193-4A55-B3D5-E6510DA04483}" sibTransId="{78FBCED1-D9D1-453E-835F-511F1AFB5E9E}"/>
    <dgm:cxn modelId="{C348F085-0109-4096-8AA2-51C8019B21F1}" srcId="{12DE80C4-D55C-4978-BC80-D2BCB05BCB71}" destId="{6BB87E79-FA22-417C-BB8D-7F320114AA91}" srcOrd="0" destOrd="0" parTransId="{2F3EFBAE-F73D-4291-AF58-2AD10D9DDABF}" sibTransId="{9A3B1941-7346-4E08-AE5A-5C33DDB54602}"/>
    <dgm:cxn modelId="{CFB47DCA-03E8-D243-AD45-A1DCA1E19B73}" type="presOf" srcId="{6BB87E79-FA22-417C-BB8D-7F320114AA91}" destId="{2A185C82-ABB2-7B4C-A033-E631E16E726B}" srcOrd="0" destOrd="0" presId="urn:microsoft.com/office/officeart/2005/8/layout/matrix3"/>
    <dgm:cxn modelId="{F4000ADB-DF0C-49CC-9992-9CE76E0C5F89}" srcId="{12DE80C4-D55C-4978-BC80-D2BCB05BCB71}" destId="{929245CA-AC06-457B-A8E9-70B5615A8443}" srcOrd="3" destOrd="0" parTransId="{80AFF0B8-694B-4C34-81D1-969F589DCD46}" sibTransId="{7F57AD25-569E-4371-9C0C-C4DC55EEC6DE}"/>
    <dgm:cxn modelId="{47C4619D-B23E-864A-9208-DA8C46FFD13B}" type="presParOf" srcId="{A67E2730-AB24-5D43-AEB6-77B2465151F3}" destId="{084270F4-996E-B543-9BF4-039A74F9FA3B}" srcOrd="0" destOrd="0" presId="urn:microsoft.com/office/officeart/2005/8/layout/matrix3"/>
    <dgm:cxn modelId="{D1173455-3595-C440-81E3-D812D7D94A66}" type="presParOf" srcId="{A67E2730-AB24-5D43-AEB6-77B2465151F3}" destId="{2A185C82-ABB2-7B4C-A033-E631E16E726B}" srcOrd="1" destOrd="0" presId="urn:microsoft.com/office/officeart/2005/8/layout/matrix3"/>
    <dgm:cxn modelId="{A346CE52-698D-5642-9E18-BEDAD0E89FF6}" type="presParOf" srcId="{A67E2730-AB24-5D43-AEB6-77B2465151F3}" destId="{C48AAB6B-A2B3-5A4D-B030-AB512E1D615F}" srcOrd="2" destOrd="0" presId="urn:microsoft.com/office/officeart/2005/8/layout/matrix3"/>
    <dgm:cxn modelId="{5CF088E3-1448-A64F-8E97-92A24E3F5692}" type="presParOf" srcId="{A67E2730-AB24-5D43-AEB6-77B2465151F3}" destId="{449AA3FB-2222-D94A-919F-074122B0628B}" srcOrd="3" destOrd="0" presId="urn:microsoft.com/office/officeart/2005/8/layout/matrix3"/>
    <dgm:cxn modelId="{412CAF64-C8CC-714D-9B2E-BA16C4F75951}" type="presParOf" srcId="{A67E2730-AB24-5D43-AEB6-77B2465151F3}" destId="{F04EEC42-8899-D04D-8017-1AD4F401937A}"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4270F4-996E-B543-9BF4-039A74F9FA3B}">
      <dsp:nvSpPr>
        <dsp:cNvPr id="0" name=""/>
        <dsp:cNvSpPr/>
      </dsp:nvSpPr>
      <dsp:spPr>
        <a:xfrm>
          <a:off x="0" y="732298"/>
          <a:ext cx="5134658" cy="5134658"/>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2A185C82-ABB2-7B4C-A033-E631E16E726B}">
      <dsp:nvSpPr>
        <dsp:cNvPr id="0" name=""/>
        <dsp:cNvSpPr/>
      </dsp:nvSpPr>
      <dsp:spPr>
        <a:xfrm>
          <a:off x="487792" y="1220090"/>
          <a:ext cx="2002516" cy="2002516"/>
        </a:xfrm>
        <a:prstGeom prst="roundRect">
          <a:avLst/>
        </a:prstGeom>
        <a:gradFill rotWithShape="0">
          <a:gsLst>
            <a:gs pos="0">
              <a:schemeClr val="accent2">
                <a:shade val="80000"/>
                <a:hueOff val="0"/>
                <a:satOff val="0"/>
                <a:lumOff val="0"/>
                <a:alphaOff val="0"/>
                <a:tint val="65000"/>
                <a:lumMod val="110000"/>
              </a:schemeClr>
            </a:gs>
            <a:gs pos="88000">
              <a:schemeClr val="accent2">
                <a:shade val="80000"/>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t>665 parent carers responded across Essex</a:t>
          </a:r>
        </a:p>
      </dsp:txBody>
      <dsp:txXfrm>
        <a:off x="585547" y="1317845"/>
        <a:ext cx="1807006" cy="1807006"/>
      </dsp:txXfrm>
    </dsp:sp>
    <dsp:sp modelId="{C48AAB6B-A2B3-5A4D-B030-AB512E1D615F}">
      <dsp:nvSpPr>
        <dsp:cNvPr id="0" name=""/>
        <dsp:cNvSpPr/>
      </dsp:nvSpPr>
      <dsp:spPr>
        <a:xfrm>
          <a:off x="2644348" y="1220090"/>
          <a:ext cx="2002516" cy="2002516"/>
        </a:xfrm>
        <a:prstGeom prst="roundRect">
          <a:avLst/>
        </a:prstGeom>
        <a:gradFill rotWithShape="0">
          <a:gsLst>
            <a:gs pos="0">
              <a:schemeClr val="accent2">
                <a:shade val="80000"/>
                <a:hueOff val="-94031"/>
                <a:satOff val="1462"/>
                <a:lumOff val="7807"/>
                <a:alphaOff val="0"/>
                <a:tint val="65000"/>
                <a:lumMod val="110000"/>
              </a:schemeClr>
            </a:gs>
            <a:gs pos="88000">
              <a:schemeClr val="accent2">
                <a:shade val="80000"/>
                <a:hueOff val="-94031"/>
                <a:satOff val="1462"/>
                <a:lumOff val="7807"/>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Children mainly aged 5–15 years</a:t>
          </a:r>
        </a:p>
      </dsp:txBody>
      <dsp:txXfrm>
        <a:off x="2742103" y="1317845"/>
        <a:ext cx="1807006" cy="1807006"/>
      </dsp:txXfrm>
    </dsp:sp>
    <dsp:sp modelId="{449AA3FB-2222-D94A-919F-074122B0628B}">
      <dsp:nvSpPr>
        <dsp:cNvPr id="0" name=""/>
        <dsp:cNvSpPr/>
      </dsp:nvSpPr>
      <dsp:spPr>
        <a:xfrm>
          <a:off x="487792" y="3376646"/>
          <a:ext cx="2002516" cy="2002516"/>
        </a:xfrm>
        <a:prstGeom prst="roundRect">
          <a:avLst/>
        </a:prstGeom>
        <a:gradFill rotWithShape="0">
          <a:gsLst>
            <a:gs pos="0">
              <a:schemeClr val="accent2">
                <a:shade val="80000"/>
                <a:hueOff val="-188062"/>
                <a:satOff val="2925"/>
                <a:lumOff val="15613"/>
                <a:alphaOff val="0"/>
                <a:tint val="65000"/>
                <a:lumMod val="110000"/>
              </a:schemeClr>
            </a:gs>
            <a:gs pos="88000">
              <a:schemeClr val="accent2">
                <a:shade val="80000"/>
                <a:hueOff val="-188062"/>
                <a:satOff val="2925"/>
                <a:lumOff val="15613"/>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t>Most common needs: Autism (ASD</a:t>
          </a:r>
          <a:r>
            <a:rPr lang="en-US" sz="1700" kern="1200" dirty="0">
              <a:latin typeface="Calibri"/>
            </a:rPr>
            <a:t>),</a:t>
          </a:r>
          <a:r>
            <a:rPr lang="en-US" sz="1700" kern="1200" dirty="0"/>
            <a:t> ADHD</a:t>
          </a:r>
          <a:r>
            <a:rPr lang="en-US" sz="1700" kern="1200" dirty="0">
              <a:latin typeface="Calibri"/>
            </a:rPr>
            <a:t>, SEMH and Speech, Language and communication needs </a:t>
          </a:r>
          <a:endParaRPr lang="en-US" sz="1700" kern="1200" dirty="0"/>
        </a:p>
      </dsp:txBody>
      <dsp:txXfrm>
        <a:off x="585547" y="3474401"/>
        <a:ext cx="1807006" cy="1807006"/>
      </dsp:txXfrm>
    </dsp:sp>
    <dsp:sp modelId="{F04EEC42-8899-D04D-8017-1AD4F401937A}">
      <dsp:nvSpPr>
        <dsp:cNvPr id="0" name=""/>
        <dsp:cNvSpPr/>
      </dsp:nvSpPr>
      <dsp:spPr>
        <a:xfrm>
          <a:off x="2644348" y="3376646"/>
          <a:ext cx="2002516" cy="2002516"/>
        </a:xfrm>
        <a:prstGeom prst="roundRect">
          <a:avLst/>
        </a:prstGeom>
        <a:gradFill rotWithShape="0">
          <a:gsLst>
            <a:gs pos="0">
              <a:schemeClr val="accent2">
                <a:shade val="80000"/>
                <a:hueOff val="-282092"/>
                <a:satOff val="4387"/>
                <a:lumOff val="23420"/>
                <a:alphaOff val="0"/>
                <a:tint val="65000"/>
                <a:lumMod val="110000"/>
              </a:schemeClr>
            </a:gs>
            <a:gs pos="88000">
              <a:schemeClr val="accent2">
                <a:shade val="80000"/>
                <a:hueOff val="-282092"/>
                <a:satOff val="4387"/>
                <a:lumOff val="2342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Calibri"/>
            </a:rPr>
            <a:t>Majority of participants had children in mainstream settings</a:t>
          </a:r>
          <a:endParaRPr lang="en-US" sz="1700" kern="1200" dirty="0"/>
        </a:p>
      </dsp:txBody>
      <dsp:txXfrm>
        <a:off x="2742103" y="3474401"/>
        <a:ext cx="1807006" cy="1807006"/>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64A637-983C-4365-9A0A-6C4B09047060}" type="datetimeFigureOut">
              <a:rPr lang="en-GB" smtClean="0"/>
              <a:t>17/09/2026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1CE113-C085-4951-8376-D569FA49A968}" type="slidenum">
              <a:rPr lang="en-GB" smtClean="0"/>
              <a:t>‹#›</a:t>
            </a:fld>
            <a:endParaRPr lang="en-GB"/>
          </a:p>
        </p:txBody>
      </p:sp>
    </p:spTree>
    <p:extLst>
      <p:ext uri="{BB962C8B-B14F-4D97-AF65-F5344CB8AC3E}">
        <p14:creationId xmlns:p14="http://schemas.microsoft.com/office/powerpoint/2010/main" val="2882230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GB"/>
              <a:t>The 2025 FIS received 665 responses from across Essex</a:t>
            </a:r>
            <a:endParaRPr lang="en-GB">
              <a:ea typeface="Calibri"/>
              <a:cs typeface="Calibri"/>
            </a:endParaRPr>
          </a:p>
          <a:p>
            <a:pPr>
              <a:spcBef>
                <a:spcPts val="1000"/>
              </a:spcBef>
            </a:pPr>
            <a:endParaRPr lang="en-GB" dirty="0">
              <a:ea typeface="Calibri"/>
              <a:cs typeface="Calibri"/>
            </a:endParaRPr>
          </a:p>
          <a:p>
            <a:pPr>
              <a:spcBef>
                <a:spcPts val="1000"/>
              </a:spcBef>
            </a:pPr>
            <a:r>
              <a:rPr lang="en-GB" dirty="0">
                <a:ea typeface="Calibri"/>
                <a:cs typeface="Calibri"/>
              </a:rPr>
              <a:t>This presentation looks to highlight the responses and data relating to North East Essex.</a:t>
            </a:r>
          </a:p>
          <a:p>
            <a:pPr algn="ctr">
              <a:spcBef>
                <a:spcPts val="1000"/>
              </a:spcBef>
            </a:pPr>
            <a:endParaRPr lang="en-GB" dirty="0"/>
          </a:p>
          <a:p>
            <a:pPr marL="285750" indent="-285750">
              <a:buFont typeface="Arial"/>
              <a:buChar char="•"/>
            </a:pPr>
            <a:r>
              <a:rPr lang="en-US" b="1" dirty="0"/>
              <a:t>We received 130 responses from </a:t>
            </a:r>
            <a:r>
              <a:rPr lang="en-US" b="1"/>
              <a:t>parents/carers from NEE </a:t>
            </a:r>
            <a:endParaRPr lang="en-US">
              <a:ea typeface="Calibri" panose="020F0502020204030204"/>
              <a:cs typeface="Calibri" panose="020F0502020204030204"/>
            </a:endParaRPr>
          </a:p>
          <a:p>
            <a:pPr marL="285750" indent="-285750">
              <a:buFont typeface="Arial"/>
              <a:buChar char="•"/>
            </a:pPr>
            <a:r>
              <a:rPr lang="en-US">
                <a:ea typeface="Calibri" panose="020F0502020204030204"/>
                <a:cs typeface="Calibri" panose="020F0502020204030204"/>
              </a:rPr>
              <a:t>Respondents were evenly split between Tendring and Colchester</a:t>
            </a:r>
            <a:endParaRPr lang="en-US" dirty="0"/>
          </a:p>
          <a:p>
            <a:pPr marL="285750" indent="-285750">
              <a:buFont typeface="Arial"/>
              <a:buChar char="•"/>
            </a:pPr>
            <a:r>
              <a:rPr lang="en-US" dirty="0">
                <a:ea typeface="Calibri"/>
                <a:cs typeface="Calibri"/>
              </a:rPr>
              <a:t>The majority of children and young people represented were aged 5-15</a:t>
            </a:r>
          </a:p>
          <a:p>
            <a:pPr marL="285750" indent="-285750">
              <a:buFont typeface="Arial"/>
              <a:buChar char="•"/>
            </a:pPr>
            <a:r>
              <a:rPr lang="en-US" dirty="0">
                <a:ea typeface="Calibri"/>
                <a:cs typeface="Calibri"/>
              </a:rPr>
              <a:t>35% Female, 63% Male split remaining classified as other</a:t>
            </a:r>
          </a:p>
          <a:p>
            <a:pPr marL="285750" indent="-285750">
              <a:buFont typeface="Arial"/>
              <a:buChar char="•"/>
            </a:pPr>
            <a:r>
              <a:rPr lang="en-US" dirty="0">
                <a:ea typeface="Calibri"/>
                <a:cs typeface="Calibri"/>
              </a:rPr>
              <a:t>Of those children that were repre</a:t>
            </a:r>
            <a:r>
              <a:rPr lang="en-US">
                <a:ea typeface="Calibri"/>
                <a:cs typeface="Calibri"/>
              </a:rPr>
              <a:t>sented in the survey 50 had an EHCP (50) 39 registered being on SEND support (for example One Plans) and 23 were undergoing assessment.</a:t>
            </a:r>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0375EE00-3910-483D-B113-13C664D7120F}" type="slidenum">
              <a:t>1</a:t>
            </a:fld>
            <a:endParaRPr lang="en-US"/>
          </a:p>
        </p:txBody>
      </p:sp>
    </p:spTree>
    <p:extLst>
      <p:ext uri="{BB962C8B-B14F-4D97-AF65-F5344CB8AC3E}">
        <p14:creationId xmlns:p14="http://schemas.microsoft.com/office/powerpoint/2010/main" val="3683763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1CE113-C085-4951-8376-D569FA49A968}" type="slidenum">
              <a:rPr lang="en-GB" smtClean="0"/>
              <a:t>4</a:t>
            </a:fld>
            <a:endParaRPr lang="en-GB"/>
          </a:p>
        </p:txBody>
      </p:sp>
    </p:spTree>
    <p:extLst>
      <p:ext uri="{BB962C8B-B14F-4D97-AF65-F5344CB8AC3E}">
        <p14:creationId xmlns:p14="http://schemas.microsoft.com/office/powerpoint/2010/main" val="3466837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12EA2-5AB8-09FF-83E5-4B8640634A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A53BB2-67DF-28AF-D99C-921EDBFA78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2716CA-30D6-F82A-E617-1D20652F474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E99D169-46AF-D8B4-217A-5022381AE3C0}"/>
              </a:ext>
            </a:extLst>
          </p:cNvPr>
          <p:cNvSpPr>
            <a:spLocks noGrp="1"/>
          </p:cNvSpPr>
          <p:nvPr>
            <p:ph type="sldNum" sz="quarter" idx="5"/>
          </p:nvPr>
        </p:nvSpPr>
        <p:spPr/>
        <p:txBody>
          <a:bodyPr/>
          <a:lstStyle/>
          <a:p>
            <a:fld id="{CC1CE113-C085-4951-8376-D569FA49A968}" type="slidenum">
              <a:rPr lang="en-GB" smtClean="0"/>
              <a:t>6</a:t>
            </a:fld>
            <a:endParaRPr lang="en-GB"/>
          </a:p>
        </p:txBody>
      </p:sp>
    </p:spTree>
    <p:extLst>
      <p:ext uri="{BB962C8B-B14F-4D97-AF65-F5344CB8AC3E}">
        <p14:creationId xmlns:p14="http://schemas.microsoft.com/office/powerpoint/2010/main" val="2448861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602948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094127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645266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E14FC2-6938-431C-8D4B-918B4E1EF2E3}"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803465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E14FC2-6938-431C-8D4B-918B4E1EF2E3}" type="datetimeFigureOut">
              <a:rPr lang="en-GB" smtClean="0"/>
              <a:t>17/09/2026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1262010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E14FC2-6938-431C-8D4B-918B4E1EF2E3}" type="datetimeFigureOut">
              <a:rPr lang="en-GB" smtClean="0"/>
              <a:t>17/09/2026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290635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E14FC2-6938-431C-8D4B-918B4E1EF2E3}" type="datetimeFigureOut">
              <a:rPr lang="en-GB" smtClean="0"/>
              <a:t>17/09/2026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436516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E14FC2-6938-431C-8D4B-918B4E1EF2E3}"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423657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E14FC2-6938-431C-8D4B-918B4E1EF2E3}"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893736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3295746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89008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38428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28315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10571699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104994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36190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DE14FC2-6938-431C-8D4B-918B4E1EF2E3}" type="datetimeFigureOut">
              <a:rPr lang="en-GB" smtClean="0"/>
              <a:t>17/09/2026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EF131D1-14C1-44B1-BD83-1BE22A8CB87F}" type="slidenum">
              <a:rPr lang="en-GB" smtClean="0"/>
              <a:t>‹#›</a:t>
            </a:fld>
            <a:endParaRPr lang="en-GB"/>
          </a:p>
        </p:txBody>
      </p:sp>
    </p:spTree>
    <p:extLst>
      <p:ext uri="{BB962C8B-B14F-4D97-AF65-F5344CB8AC3E}">
        <p14:creationId xmlns:p14="http://schemas.microsoft.com/office/powerpoint/2010/main" val="2397934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extBox 2">
            <a:extLst>
              <a:ext uri="{FF2B5EF4-FFF2-40B4-BE49-F238E27FC236}">
                <a16:creationId xmlns:a16="http://schemas.microsoft.com/office/drawing/2014/main" id="{1B23D4D5-AE36-F384-AE4E-5FB0254AEFD8}"/>
              </a:ext>
            </a:extLst>
          </p:cNvPr>
          <p:cNvGraphicFramePr/>
          <p:nvPr>
            <p:extLst>
              <p:ext uri="{D42A27DB-BD31-4B8C-83A1-F6EECF244321}">
                <p14:modId xmlns:p14="http://schemas.microsoft.com/office/powerpoint/2010/main" val="2157572337"/>
              </p:ext>
            </p:extLst>
          </p:nvPr>
        </p:nvGraphicFramePr>
        <p:xfrm>
          <a:off x="5205963" y="132871"/>
          <a:ext cx="5134658" cy="65992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36284CDB-02EF-1F5E-ECA7-FB0D55DE8CD9}"/>
              </a:ext>
            </a:extLst>
          </p:cNvPr>
          <p:cNvSpPr txBox="1"/>
          <p:nvPr/>
        </p:nvSpPr>
        <p:spPr>
          <a:xfrm>
            <a:off x="580103" y="407191"/>
            <a:ext cx="4499897"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dirty="0"/>
              <a:t>Family Impact Survey 2025/26 Mental Health</a:t>
            </a:r>
            <a:endParaRPr lang="en-US" sz="4000" dirty="0">
              <a:solidFill>
                <a:schemeClr val="accent3">
                  <a:lumMod val="76000"/>
                </a:schemeClr>
              </a:solidFill>
              <a:ea typeface="Calibri"/>
              <a:cs typeface="Calibri"/>
            </a:endParaRPr>
          </a:p>
          <a:p>
            <a:pPr algn="ctr"/>
            <a:endParaRPr lang="en-US" dirty="0"/>
          </a:p>
        </p:txBody>
      </p:sp>
      <p:pic>
        <p:nvPicPr>
          <p:cNvPr id="5" name="Picture 4">
            <a:extLst>
              <a:ext uri="{FF2B5EF4-FFF2-40B4-BE49-F238E27FC236}">
                <a16:creationId xmlns:a16="http://schemas.microsoft.com/office/drawing/2014/main" id="{F9A2B2DD-7797-D7BA-8ADC-6034448191C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4266057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8A5A0-E373-6DE0-1C99-ADC57437435F}"/>
              </a:ext>
            </a:extLst>
          </p:cNvPr>
          <p:cNvSpPr>
            <a:spLocks noGrp="1"/>
          </p:cNvSpPr>
          <p:nvPr>
            <p:ph type="ctrTitle"/>
          </p:nvPr>
        </p:nvSpPr>
        <p:spPr>
          <a:xfrm>
            <a:off x="2304572" y="240945"/>
            <a:ext cx="7582854" cy="801273"/>
          </a:xfrm>
        </p:spPr>
        <p:txBody>
          <a:bodyPr/>
          <a:lstStyle/>
          <a:p>
            <a:pPr algn="ctr"/>
            <a:r>
              <a:rPr lang="en-US" sz="4000" dirty="0"/>
              <a:t>What is working well </a:t>
            </a:r>
            <a:endParaRPr lang="en-GB" sz="4000" dirty="0"/>
          </a:p>
        </p:txBody>
      </p:sp>
      <p:sp>
        <p:nvSpPr>
          <p:cNvPr id="3" name="Subtitle 2">
            <a:extLst>
              <a:ext uri="{FF2B5EF4-FFF2-40B4-BE49-F238E27FC236}">
                <a16:creationId xmlns:a16="http://schemas.microsoft.com/office/drawing/2014/main" id="{0AE642DA-5359-324E-AB03-CD6E8D03861F}"/>
              </a:ext>
            </a:extLst>
          </p:cNvPr>
          <p:cNvSpPr>
            <a:spLocks noGrp="1"/>
          </p:cNvSpPr>
          <p:nvPr>
            <p:ph type="subTitle" idx="1"/>
          </p:nvPr>
        </p:nvSpPr>
        <p:spPr>
          <a:xfrm>
            <a:off x="2055760" y="1177384"/>
            <a:ext cx="7941733" cy="4699876"/>
          </a:xfrm>
        </p:spPr>
        <p:txBody>
          <a:bodyPr>
            <a:normAutofit/>
          </a:bodyPr>
          <a:lstStyle/>
          <a:p>
            <a:pPr algn="ctr"/>
            <a:r>
              <a:rPr lang="en-GB" dirty="0">
                <a:solidFill>
                  <a:schemeClr val="tx1"/>
                </a:solidFill>
              </a:rPr>
              <a:t>Families reported the most positive mental health outcomes when children accessed the right educational setting, had supportive relationships with professionals, and could participate in SEND-friendly activities and support groups. </a:t>
            </a:r>
          </a:p>
          <a:p>
            <a:pPr algn="ctr"/>
            <a:r>
              <a:rPr lang="en-GB" dirty="0">
                <a:solidFill>
                  <a:schemeClr val="tx1"/>
                </a:solidFill>
              </a:rPr>
              <a:t>Parents described children becoming happier, more confident, less anxious and more engaged when their needs were understood and supported.</a:t>
            </a:r>
          </a:p>
          <a:p>
            <a:pPr algn="ctr"/>
            <a:endParaRPr lang="en-GB" dirty="0">
              <a:solidFill>
                <a:schemeClr val="tx1"/>
              </a:solidFill>
            </a:endParaRPr>
          </a:p>
          <a:p>
            <a:pPr algn="ctr"/>
            <a:r>
              <a:rPr lang="en-GB" b="1" i="1" dirty="0">
                <a:solidFill>
                  <a:schemeClr val="accent1"/>
                </a:solidFill>
              </a:rPr>
              <a:t>"Education meets my sons needs and getting a place in the right setting has seen him thrive."</a:t>
            </a:r>
          </a:p>
          <a:p>
            <a:pPr algn="ctr"/>
            <a:r>
              <a:rPr lang="en-GB" b="1" i="1" dirty="0">
                <a:solidFill>
                  <a:schemeClr val="accent1"/>
                </a:solidFill>
              </a:rPr>
              <a:t> </a:t>
            </a:r>
          </a:p>
          <a:p>
            <a:pPr algn="ctr"/>
            <a:r>
              <a:rPr lang="en-GB" b="1" i="1" dirty="0">
                <a:solidFill>
                  <a:schemeClr val="accent1"/>
                </a:solidFill>
              </a:rPr>
              <a:t>"My son hated school, started adult services at the Essex Skipper, has been amazing for him. He is confident, happy and enthusiastic to go every time."</a:t>
            </a:r>
          </a:p>
          <a:p>
            <a:r>
              <a:rPr lang="en-GB" dirty="0"/>
              <a:t> </a:t>
            </a:r>
          </a:p>
          <a:p>
            <a:pPr algn="ctr" fontAlgn="t"/>
            <a:endParaRPr lang="en-GB" sz="2600" dirty="0">
              <a:solidFill>
                <a:schemeClr val="tx1"/>
              </a:solidFill>
            </a:endParaRPr>
          </a:p>
          <a:p>
            <a:endParaRPr lang="en-GB" dirty="0">
              <a:solidFill>
                <a:schemeClr val="tx1"/>
              </a:solidFill>
            </a:endParaRPr>
          </a:p>
        </p:txBody>
      </p:sp>
      <p:pic>
        <p:nvPicPr>
          <p:cNvPr id="5" name="Picture 4">
            <a:extLst>
              <a:ext uri="{FF2B5EF4-FFF2-40B4-BE49-F238E27FC236}">
                <a16:creationId xmlns:a16="http://schemas.microsoft.com/office/drawing/2014/main" id="{46ECB1EE-813C-9466-6618-7E0BB4197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466055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017E1-F5B4-6D63-6428-AC8E068297A8}"/>
              </a:ext>
            </a:extLst>
          </p:cNvPr>
          <p:cNvSpPr>
            <a:spLocks noGrp="1"/>
          </p:cNvSpPr>
          <p:nvPr>
            <p:ph type="ctrTitle"/>
          </p:nvPr>
        </p:nvSpPr>
        <p:spPr>
          <a:xfrm>
            <a:off x="2299656" y="54103"/>
            <a:ext cx="7592687" cy="845520"/>
          </a:xfrm>
        </p:spPr>
        <p:txBody>
          <a:bodyPr/>
          <a:lstStyle/>
          <a:p>
            <a:pPr algn="ctr"/>
            <a:r>
              <a:rPr lang="en-US" sz="4000" dirty="0"/>
              <a:t>Key systemic challenges </a:t>
            </a:r>
            <a:endParaRPr lang="en-GB" sz="4000" dirty="0"/>
          </a:p>
        </p:txBody>
      </p:sp>
      <p:sp>
        <p:nvSpPr>
          <p:cNvPr id="3" name="Subtitle 2">
            <a:extLst>
              <a:ext uri="{FF2B5EF4-FFF2-40B4-BE49-F238E27FC236}">
                <a16:creationId xmlns:a16="http://schemas.microsoft.com/office/drawing/2014/main" id="{8531DEF3-F499-A068-13BC-4C3D81EB7C72}"/>
              </a:ext>
            </a:extLst>
          </p:cNvPr>
          <p:cNvSpPr>
            <a:spLocks noGrp="1"/>
          </p:cNvSpPr>
          <p:nvPr>
            <p:ph type="subTitle" idx="1"/>
          </p:nvPr>
        </p:nvSpPr>
        <p:spPr>
          <a:xfrm>
            <a:off x="1800392" y="953726"/>
            <a:ext cx="8307169" cy="5530201"/>
          </a:xfrm>
        </p:spPr>
        <p:txBody>
          <a:bodyPr>
            <a:noAutofit/>
          </a:bodyPr>
          <a:lstStyle/>
          <a:p>
            <a:pPr algn="ctr"/>
            <a:r>
              <a:rPr lang="en-GB" dirty="0">
                <a:solidFill>
                  <a:schemeClr val="tx1"/>
                </a:solidFill>
              </a:rPr>
              <a:t>Families frequently described the emotional impact of delayed support, unmet needs and long waiting lists. Many felt their child's mental health deteriorated whilst waiting for assessments, EHCP decisions or appropriate interventions. CAMHS was one of the most commonly cited areas of dissatisfaction.</a:t>
            </a:r>
          </a:p>
          <a:p>
            <a:pPr algn="ctr"/>
            <a:endParaRPr lang="en-GB" dirty="0">
              <a:solidFill>
                <a:schemeClr val="tx1"/>
              </a:solidFill>
            </a:endParaRPr>
          </a:p>
          <a:p>
            <a:pPr algn="ctr"/>
            <a:endParaRPr lang="en-GB" dirty="0">
              <a:solidFill>
                <a:schemeClr val="tx1"/>
              </a:solidFill>
            </a:endParaRPr>
          </a:p>
          <a:p>
            <a:pPr algn="ctr"/>
            <a:r>
              <a:rPr lang="en-GB" b="1" i="1" dirty="0">
                <a:solidFill>
                  <a:schemeClr val="accent1"/>
                </a:solidFill>
              </a:rPr>
              <a:t>"It feels non existent for ASD children in mainstream. She struggled greatly showing suicidal ideation from primary school. We tried every avenue and couldn't get support."</a:t>
            </a:r>
          </a:p>
          <a:p>
            <a:pPr algn="ctr"/>
            <a:r>
              <a:rPr lang="en-GB" b="1" i="1" dirty="0">
                <a:solidFill>
                  <a:schemeClr val="accent1"/>
                </a:solidFill>
              </a:rPr>
              <a:t> </a:t>
            </a:r>
          </a:p>
          <a:p>
            <a:pPr algn="ctr"/>
            <a:r>
              <a:rPr lang="en-GB" b="1" i="1" dirty="0">
                <a:solidFill>
                  <a:schemeClr val="accent1"/>
                </a:solidFill>
              </a:rPr>
              <a:t>"Social Care and CAMHS rejected support... even though he is self harming, hitting others, feels bad about himself and has daily meltdowns."</a:t>
            </a:r>
          </a:p>
          <a:p>
            <a:pPr algn="ctr"/>
            <a:endParaRPr lang="en-GB" sz="1500" b="1" i="1" dirty="0">
              <a:solidFill>
                <a:schemeClr val="tx1"/>
              </a:solidFill>
            </a:endParaRPr>
          </a:p>
        </p:txBody>
      </p:sp>
      <p:pic>
        <p:nvPicPr>
          <p:cNvPr id="5" name="Picture 4">
            <a:extLst>
              <a:ext uri="{FF2B5EF4-FFF2-40B4-BE49-F238E27FC236}">
                <a16:creationId xmlns:a16="http://schemas.microsoft.com/office/drawing/2014/main" id="{AAF0D285-66D7-4C99-F362-C60B7E5DDE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746929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1752E-0723-5847-15F7-8B2335109891}"/>
              </a:ext>
            </a:extLst>
          </p:cNvPr>
          <p:cNvSpPr>
            <a:spLocks noGrp="1"/>
          </p:cNvSpPr>
          <p:nvPr>
            <p:ph type="ctrTitle"/>
          </p:nvPr>
        </p:nvSpPr>
        <p:spPr>
          <a:xfrm>
            <a:off x="2349335" y="220865"/>
            <a:ext cx="7493330" cy="706055"/>
          </a:xfrm>
        </p:spPr>
        <p:txBody>
          <a:bodyPr/>
          <a:lstStyle/>
          <a:p>
            <a:pPr algn="ctr"/>
            <a:r>
              <a:rPr lang="en-US" sz="4000" dirty="0"/>
              <a:t>Quadrant Variation </a:t>
            </a:r>
            <a:endParaRPr lang="en-GB" sz="4000" dirty="0"/>
          </a:p>
        </p:txBody>
      </p:sp>
      <p:sp>
        <p:nvSpPr>
          <p:cNvPr id="3" name="Subtitle 2">
            <a:extLst>
              <a:ext uri="{FF2B5EF4-FFF2-40B4-BE49-F238E27FC236}">
                <a16:creationId xmlns:a16="http://schemas.microsoft.com/office/drawing/2014/main" id="{C86C8A90-EA4E-8794-CBE9-1B569E147E69}"/>
              </a:ext>
            </a:extLst>
          </p:cNvPr>
          <p:cNvSpPr>
            <a:spLocks noGrp="1"/>
          </p:cNvSpPr>
          <p:nvPr>
            <p:ph type="subTitle" idx="1"/>
          </p:nvPr>
        </p:nvSpPr>
        <p:spPr>
          <a:xfrm>
            <a:off x="1733760" y="926920"/>
            <a:ext cx="7980947" cy="5483116"/>
          </a:xfrm>
        </p:spPr>
        <p:txBody>
          <a:bodyPr>
            <a:normAutofit fontScale="85000" lnSpcReduction="20000"/>
          </a:bodyPr>
          <a:lstStyle/>
          <a:p>
            <a:pPr algn="ctr"/>
            <a:r>
              <a:rPr lang="en-GB" sz="1900" b="1" dirty="0">
                <a:solidFill>
                  <a:schemeClr val="tx1"/>
                </a:solidFill>
              </a:rPr>
              <a:t>Families across Essex consistently reported similar concerns about access to support, long waiting times, school-related anxiety, and challenges accessing CAMHS.</a:t>
            </a:r>
          </a:p>
          <a:p>
            <a:r>
              <a:rPr lang="en-GB" sz="1900" dirty="0">
                <a:solidFill>
                  <a:schemeClr val="tx1"/>
                </a:solidFill>
              </a:rPr>
              <a:t> </a:t>
            </a:r>
          </a:p>
          <a:p>
            <a:pPr algn="l">
              <a:spcBef>
                <a:spcPts val="0"/>
              </a:spcBef>
            </a:pPr>
            <a:r>
              <a:rPr lang="en-GB" sz="1900" b="1" dirty="0">
                <a:solidFill>
                  <a:schemeClr val="tx1"/>
                </a:solidFill>
              </a:rPr>
              <a:t>Similarities Across All Quadrants:</a:t>
            </a:r>
          </a:p>
          <a:p>
            <a:pPr marL="285750" lvl="0" indent="-285750" algn="l">
              <a:spcBef>
                <a:spcPts val="0"/>
              </a:spcBef>
              <a:buFont typeface="Arial" panose="020B0604020202020204" pitchFamily="34" charset="0"/>
              <a:buChar char="•"/>
            </a:pPr>
            <a:r>
              <a:rPr lang="en-GB" sz="1900" dirty="0">
                <a:solidFill>
                  <a:schemeClr val="tx1"/>
                </a:solidFill>
              </a:rPr>
              <a:t>Long waiting times for mental health assessments and support.</a:t>
            </a:r>
          </a:p>
          <a:p>
            <a:pPr marL="285750" lvl="0" indent="-285750" algn="l">
              <a:spcBef>
                <a:spcPts val="0"/>
              </a:spcBef>
              <a:buFont typeface="Arial" panose="020B0604020202020204" pitchFamily="34" charset="0"/>
              <a:buChar char="•"/>
            </a:pPr>
            <a:r>
              <a:rPr lang="en-GB" sz="1900" dirty="0">
                <a:solidFill>
                  <a:schemeClr val="tx1"/>
                </a:solidFill>
              </a:rPr>
              <a:t>Difficulties accessing CAMHS and specialist services.</a:t>
            </a:r>
          </a:p>
          <a:p>
            <a:pPr marL="285750" lvl="0" indent="-285750" algn="l">
              <a:spcBef>
                <a:spcPts val="0"/>
              </a:spcBef>
              <a:buFont typeface="Arial" panose="020B0604020202020204" pitchFamily="34" charset="0"/>
              <a:buChar char="•"/>
            </a:pPr>
            <a:r>
              <a:rPr lang="en-GB" sz="1900" dirty="0">
                <a:solidFill>
                  <a:schemeClr val="tx1"/>
                </a:solidFill>
              </a:rPr>
              <a:t>Anxiety linked to unmet SEND needs and unsuitable educational provision.</a:t>
            </a:r>
          </a:p>
          <a:p>
            <a:pPr marL="285750" lvl="0" indent="-285750" algn="l">
              <a:spcBef>
                <a:spcPts val="0"/>
              </a:spcBef>
              <a:buFont typeface="Arial" panose="020B0604020202020204" pitchFamily="34" charset="0"/>
              <a:buChar char="•"/>
            </a:pPr>
            <a:r>
              <a:rPr lang="en-GB" sz="1900" dirty="0">
                <a:solidFill>
                  <a:schemeClr val="tx1"/>
                </a:solidFill>
              </a:rPr>
              <a:t>Parents reporting deterioration in mental health whilst waiting for support.</a:t>
            </a:r>
          </a:p>
          <a:p>
            <a:pPr marL="285750" lvl="0" indent="-285750" algn="l">
              <a:spcBef>
                <a:spcPts val="0"/>
              </a:spcBef>
              <a:buFont typeface="Arial" panose="020B0604020202020204" pitchFamily="34" charset="0"/>
              <a:buChar char="•"/>
            </a:pPr>
            <a:r>
              <a:rPr lang="en-GB" sz="1900" dirty="0">
                <a:solidFill>
                  <a:schemeClr val="tx1"/>
                </a:solidFill>
              </a:rPr>
              <a:t>Positive impact when children access the right school, activities and trusted professionals.</a:t>
            </a:r>
          </a:p>
          <a:p>
            <a:pPr algn="l">
              <a:spcBef>
                <a:spcPts val="0"/>
              </a:spcBef>
            </a:pPr>
            <a:r>
              <a:rPr lang="en-GB" sz="1900" dirty="0">
                <a:solidFill>
                  <a:schemeClr val="tx1"/>
                </a:solidFill>
              </a:rPr>
              <a:t> </a:t>
            </a:r>
          </a:p>
          <a:p>
            <a:pPr algn="l">
              <a:spcBef>
                <a:spcPts val="0"/>
              </a:spcBef>
            </a:pPr>
            <a:r>
              <a:rPr lang="en-GB" sz="1900" b="1" dirty="0">
                <a:solidFill>
                  <a:schemeClr val="tx1"/>
                </a:solidFill>
              </a:rPr>
              <a:t>Areas Where Local Differences May Exist:</a:t>
            </a:r>
            <a:endParaRPr lang="en-GB" sz="1900" dirty="0">
              <a:solidFill>
                <a:schemeClr val="tx1"/>
              </a:solidFill>
            </a:endParaRPr>
          </a:p>
          <a:p>
            <a:pPr marL="285750" lvl="0" indent="-285750" algn="l">
              <a:spcBef>
                <a:spcPts val="0"/>
              </a:spcBef>
              <a:buFont typeface="Arial" panose="020B0604020202020204" pitchFamily="34" charset="0"/>
              <a:buChar char="•"/>
            </a:pPr>
            <a:r>
              <a:rPr lang="en-GB" sz="1900" dirty="0">
                <a:solidFill>
                  <a:schemeClr val="tx1"/>
                </a:solidFill>
              </a:rPr>
              <a:t>Families living in more rural areas reported concerns about the availability and accessibility of local services and support opportunities.</a:t>
            </a:r>
          </a:p>
          <a:p>
            <a:pPr marL="285750" lvl="0" indent="-285750" algn="l">
              <a:spcBef>
                <a:spcPts val="0"/>
              </a:spcBef>
              <a:buFont typeface="Arial" panose="020B0604020202020204" pitchFamily="34" charset="0"/>
              <a:buChar char="•"/>
            </a:pPr>
            <a:r>
              <a:rPr lang="en-GB" sz="1900" dirty="0">
                <a:solidFill>
                  <a:schemeClr val="tx1"/>
                </a:solidFill>
              </a:rPr>
              <a:t>Some families highlighted postcode variation in access to activities, support groups and community-based provision.</a:t>
            </a:r>
          </a:p>
          <a:p>
            <a:pPr algn="l">
              <a:spcBef>
                <a:spcPts val="0"/>
              </a:spcBef>
            </a:pPr>
            <a:r>
              <a:rPr lang="en-GB" sz="1900" dirty="0">
                <a:solidFill>
                  <a:schemeClr val="tx1"/>
                </a:solidFill>
              </a:rPr>
              <a:t> </a:t>
            </a:r>
          </a:p>
          <a:p>
            <a:pPr algn="l">
              <a:spcBef>
                <a:spcPts val="0"/>
              </a:spcBef>
            </a:pPr>
            <a:r>
              <a:rPr lang="en-GB" sz="1900" b="1" dirty="0">
                <a:solidFill>
                  <a:schemeClr val="tx1"/>
                </a:solidFill>
              </a:rPr>
              <a:t>Positive Themes Across All Quadrants:</a:t>
            </a:r>
            <a:endParaRPr lang="en-GB" sz="1900" dirty="0">
              <a:solidFill>
                <a:schemeClr val="tx1"/>
              </a:solidFill>
            </a:endParaRPr>
          </a:p>
          <a:p>
            <a:pPr marL="285750" lvl="0" indent="-285750" algn="l">
              <a:spcBef>
                <a:spcPts val="0"/>
              </a:spcBef>
              <a:buFont typeface="Arial" panose="020B0604020202020204" pitchFamily="34" charset="0"/>
              <a:buChar char="•"/>
            </a:pPr>
            <a:r>
              <a:rPr lang="en-GB" sz="1900" dirty="0">
                <a:solidFill>
                  <a:schemeClr val="tx1"/>
                </a:solidFill>
              </a:rPr>
              <a:t>Supportive schools and SEND provisions were frequently linked to improved confidence, wellbeing and school engagement.</a:t>
            </a:r>
          </a:p>
          <a:p>
            <a:pPr marL="285750" lvl="0" indent="-285750" algn="l">
              <a:spcBef>
                <a:spcPts val="0"/>
              </a:spcBef>
              <a:buFont typeface="Arial" panose="020B0604020202020204" pitchFamily="34" charset="0"/>
              <a:buChar char="•"/>
            </a:pPr>
            <a:r>
              <a:rPr lang="en-GB" sz="1900" dirty="0">
                <a:solidFill>
                  <a:schemeClr val="tx1"/>
                </a:solidFill>
              </a:rPr>
              <a:t>Charities, support groups and SEND-focused activities were consistently highlighted as helping reduce isolation and improve mental wellbeing.</a:t>
            </a:r>
          </a:p>
          <a:p>
            <a:pPr marL="285750" lvl="0" indent="-285750" algn="l">
              <a:spcBef>
                <a:spcPts val="0"/>
              </a:spcBef>
              <a:buFont typeface="Arial" panose="020B0604020202020204" pitchFamily="34" charset="0"/>
              <a:buChar char="•"/>
            </a:pPr>
            <a:r>
              <a:rPr lang="en-GB" sz="1900" dirty="0">
                <a:solidFill>
                  <a:schemeClr val="tx1"/>
                </a:solidFill>
              </a:rPr>
              <a:t>Trusted professionals who listened and acted early had a significant positive impact on family wellbeing.</a:t>
            </a:r>
          </a:p>
          <a:p>
            <a:r>
              <a:rPr lang="en-GB" dirty="0"/>
              <a:t> </a:t>
            </a:r>
          </a:p>
          <a:p>
            <a:pPr algn="ctr"/>
            <a:endParaRPr lang="en-GB" dirty="0">
              <a:solidFill>
                <a:schemeClr val="tx1"/>
              </a:solidFill>
            </a:endParaRPr>
          </a:p>
        </p:txBody>
      </p:sp>
      <p:pic>
        <p:nvPicPr>
          <p:cNvPr id="4" name="Picture 3">
            <a:extLst>
              <a:ext uri="{FF2B5EF4-FFF2-40B4-BE49-F238E27FC236}">
                <a16:creationId xmlns:a16="http://schemas.microsoft.com/office/drawing/2014/main" id="{BF37D2EE-7D93-3DF6-D3ED-6026876A6B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857353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94DA9-0CA9-3A28-1062-5216DBE2CB45}"/>
              </a:ext>
            </a:extLst>
          </p:cNvPr>
          <p:cNvSpPr>
            <a:spLocks noGrp="1"/>
          </p:cNvSpPr>
          <p:nvPr>
            <p:ph type="ctrTitle"/>
          </p:nvPr>
        </p:nvSpPr>
        <p:spPr>
          <a:xfrm>
            <a:off x="2004969" y="148548"/>
            <a:ext cx="7732119" cy="518618"/>
          </a:xfrm>
        </p:spPr>
        <p:txBody>
          <a:bodyPr/>
          <a:lstStyle/>
          <a:p>
            <a:pPr algn="ctr"/>
            <a:r>
              <a:rPr lang="en-US" sz="3200" dirty="0"/>
              <a:t>Next Steps </a:t>
            </a:r>
            <a:endParaRPr lang="en-GB" sz="3200" dirty="0"/>
          </a:p>
        </p:txBody>
      </p:sp>
      <p:sp>
        <p:nvSpPr>
          <p:cNvPr id="3" name="Subtitle 2">
            <a:extLst>
              <a:ext uri="{FF2B5EF4-FFF2-40B4-BE49-F238E27FC236}">
                <a16:creationId xmlns:a16="http://schemas.microsoft.com/office/drawing/2014/main" id="{855DAAD9-4176-1E06-2EFD-8DDB1FD78737}"/>
              </a:ext>
            </a:extLst>
          </p:cNvPr>
          <p:cNvSpPr>
            <a:spLocks noGrp="1"/>
          </p:cNvSpPr>
          <p:nvPr>
            <p:ph type="subTitle" idx="1"/>
          </p:nvPr>
        </p:nvSpPr>
        <p:spPr>
          <a:xfrm>
            <a:off x="1929184" y="667166"/>
            <a:ext cx="8178377" cy="5543309"/>
          </a:xfrm>
        </p:spPr>
        <p:txBody>
          <a:bodyPr>
            <a:noAutofit/>
          </a:bodyPr>
          <a:lstStyle/>
          <a:p>
            <a:pPr algn="ctr"/>
            <a:r>
              <a:rPr lang="en-GB" b="1" dirty="0">
                <a:solidFill>
                  <a:schemeClr val="tx1"/>
                </a:solidFill>
              </a:rPr>
              <a:t>Our Priorities for Improvement:</a:t>
            </a:r>
            <a:endParaRPr lang="en-GB" dirty="0">
              <a:solidFill>
                <a:schemeClr val="tx1"/>
              </a:solidFill>
            </a:endParaRPr>
          </a:p>
          <a:p>
            <a:r>
              <a:rPr lang="en-GB" b="1" dirty="0">
                <a:solidFill>
                  <a:schemeClr val="tx1"/>
                </a:solidFill>
              </a:rPr>
              <a:t> </a:t>
            </a:r>
            <a:endParaRPr lang="en-GB" dirty="0">
              <a:solidFill>
                <a:schemeClr val="tx1"/>
              </a:solidFill>
            </a:endParaRPr>
          </a:p>
          <a:p>
            <a:pPr marL="285750" lvl="0" indent="-285750" algn="l">
              <a:buFont typeface="Arial" panose="020B0604020202020204" pitchFamily="34" charset="0"/>
              <a:buChar char="•"/>
            </a:pPr>
            <a:r>
              <a:rPr lang="en-GB" b="1" dirty="0">
                <a:solidFill>
                  <a:schemeClr val="tx1"/>
                </a:solidFill>
              </a:rPr>
              <a:t>Improve access to mental health support</a:t>
            </a:r>
            <a:r>
              <a:rPr lang="en-GB" dirty="0">
                <a:solidFill>
                  <a:schemeClr val="tx1"/>
                </a:solidFill>
              </a:rPr>
              <a:t> for CYP with SEND.</a:t>
            </a:r>
          </a:p>
          <a:p>
            <a:pPr marL="285750" lvl="0" indent="-285750" algn="l">
              <a:buFont typeface="Arial" panose="020B0604020202020204" pitchFamily="34" charset="0"/>
              <a:buChar char="•"/>
            </a:pPr>
            <a:r>
              <a:rPr lang="en-GB" b="1" dirty="0">
                <a:solidFill>
                  <a:schemeClr val="tx1"/>
                </a:solidFill>
              </a:rPr>
              <a:t>Reduce waiting times</a:t>
            </a:r>
            <a:r>
              <a:rPr lang="en-GB" dirty="0">
                <a:solidFill>
                  <a:schemeClr val="tx1"/>
                </a:solidFill>
              </a:rPr>
              <a:t> for assessment and intervention.</a:t>
            </a:r>
          </a:p>
          <a:p>
            <a:pPr marL="285750" lvl="0" indent="-285750" algn="l">
              <a:buFont typeface="Arial" panose="020B0604020202020204" pitchFamily="34" charset="0"/>
              <a:buChar char="•"/>
            </a:pPr>
            <a:r>
              <a:rPr lang="en-GB" b="1" dirty="0">
                <a:solidFill>
                  <a:schemeClr val="tx1"/>
                </a:solidFill>
              </a:rPr>
              <a:t>Provide support whilst families wait</a:t>
            </a:r>
            <a:r>
              <a:rPr lang="en-GB" dirty="0">
                <a:solidFill>
                  <a:schemeClr val="tx1"/>
                </a:solidFill>
              </a:rPr>
              <a:t> for diagnosis or services.</a:t>
            </a:r>
          </a:p>
          <a:p>
            <a:pPr marL="285750" lvl="0" indent="-285750" algn="l">
              <a:buFont typeface="Arial" panose="020B0604020202020204" pitchFamily="34" charset="0"/>
              <a:buChar char="•"/>
            </a:pPr>
            <a:r>
              <a:rPr lang="en-GB" b="1" dirty="0">
                <a:solidFill>
                  <a:schemeClr val="tx1"/>
                </a:solidFill>
              </a:rPr>
              <a:t>Increase understanding of neurodivergence</a:t>
            </a:r>
            <a:r>
              <a:rPr lang="en-GB" dirty="0">
                <a:solidFill>
                  <a:schemeClr val="tx1"/>
                </a:solidFill>
              </a:rPr>
              <a:t> across services.</a:t>
            </a:r>
          </a:p>
          <a:p>
            <a:pPr marL="285750" lvl="0" indent="-285750" algn="l">
              <a:buFont typeface="Arial" panose="020B0604020202020204" pitchFamily="34" charset="0"/>
              <a:buChar char="•"/>
            </a:pPr>
            <a:r>
              <a:rPr lang="en-GB" b="1" dirty="0">
                <a:solidFill>
                  <a:schemeClr val="tx1"/>
                </a:solidFill>
              </a:rPr>
              <a:t>Strengthen early intervention and prevention.</a:t>
            </a:r>
            <a:endParaRPr lang="en-GB" dirty="0">
              <a:solidFill>
                <a:schemeClr val="tx1"/>
              </a:solidFill>
            </a:endParaRPr>
          </a:p>
          <a:p>
            <a:pPr marL="285750" lvl="0" indent="-285750" algn="l">
              <a:buFont typeface="Arial" panose="020B0604020202020204" pitchFamily="34" charset="0"/>
              <a:buChar char="•"/>
            </a:pPr>
            <a:r>
              <a:rPr lang="en-GB" b="1" dirty="0">
                <a:solidFill>
                  <a:schemeClr val="tx1"/>
                </a:solidFill>
              </a:rPr>
              <a:t>Expand opportunities for social connection, inclusion and peer support.</a:t>
            </a:r>
            <a:endParaRPr lang="en-GB" dirty="0">
              <a:solidFill>
                <a:schemeClr val="tx1"/>
              </a:solidFill>
            </a:endParaRPr>
          </a:p>
          <a:p>
            <a:pPr algn="l"/>
            <a:endParaRPr lang="en-GB" sz="1500" b="1" dirty="0">
              <a:solidFill>
                <a:schemeClr val="tx1"/>
              </a:solidFill>
            </a:endParaRPr>
          </a:p>
        </p:txBody>
      </p:sp>
      <p:pic>
        <p:nvPicPr>
          <p:cNvPr id="5" name="Picture 4">
            <a:extLst>
              <a:ext uri="{FF2B5EF4-FFF2-40B4-BE49-F238E27FC236}">
                <a16:creationId xmlns:a16="http://schemas.microsoft.com/office/drawing/2014/main" id="{9BC08522-55BD-96DA-F236-6149B9ED19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240912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595F3BD-39FF-AB8B-AC3A-6501A2EC83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B1D87D-0B1A-F5B1-14FA-AEAB44C49867}"/>
              </a:ext>
            </a:extLst>
          </p:cNvPr>
          <p:cNvSpPr>
            <a:spLocks noGrp="1"/>
          </p:cNvSpPr>
          <p:nvPr>
            <p:ph type="ctrTitle"/>
          </p:nvPr>
        </p:nvSpPr>
        <p:spPr>
          <a:xfrm>
            <a:off x="2237974" y="220865"/>
            <a:ext cx="7493330" cy="706055"/>
          </a:xfrm>
        </p:spPr>
        <p:txBody>
          <a:bodyPr/>
          <a:lstStyle/>
          <a:p>
            <a:pPr algn="ctr"/>
            <a:r>
              <a:rPr lang="en-US" sz="4000" dirty="0"/>
              <a:t>Appendix- Data from FIS 2025</a:t>
            </a:r>
            <a:endParaRPr lang="en-GB" sz="4000" dirty="0"/>
          </a:p>
        </p:txBody>
      </p:sp>
      <p:sp>
        <p:nvSpPr>
          <p:cNvPr id="3" name="Subtitle 2">
            <a:extLst>
              <a:ext uri="{FF2B5EF4-FFF2-40B4-BE49-F238E27FC236}">
                <a16:creationId xmlns:a16="http://schemas.microsoft.com/office/drawing/2014/main" id="{4FD3EECC-A395-C97D-9A2C-A26E0167E7E0}"/>
              </a:ext>
            </a:extLst>
          </p:cNvPr>
          <p:cNvSpPr>
            <a:spLocks noGrp="1"/>
          </p:cNvSpPr>
          <p:nvPr>
            <p:ph type="subTitle" idx="1"/>
          </p:nvPr>
        </p:nvSpPr>
        <p:spPr>
          <a:xfrm>
            <a:off x="1994166" y="1397818"/>
            <a:ext cx="7980947" cy="4427419"/>
          </a:xfrm>
        </p:spPr>
        <p:txBody>
          <a:bodyPr>
            <a:normAutofit/>
          </a:bodyPr>
          <a:lstStyle/>
          <a:p>
            <a:pPr algn="ctr"/>
            <a:r>
              <a:rPr lang="en-GB" sz="4000" dirty="0"/>
              <a:t>The Below is the data that was used, along with individual comments to construct the summary report above. </a:t>
            </a:r>
          </a:p>
          <a:p>
            <a:pPr algn="ctr"/>
            <a:endParaRPr lang="en-GB" dirty="0"/>
          </a:p>
          <a:p>
            <a:r>
              <a:rPr lang="en-GB" dirty="0"/>
              <a:t> </a:t>
            </a:r>
          </a:p>
          <a:p>
            <a:pPr algn="ctr"/>
            <a:endParaRPr lang="en-GB" dirty="0"/>
          </a:p>
          <a:p>
            <a:endParaRPr lang="en-GB" dirty="0"/>
          </a:p>
        </p:txBody>
      </p:sp>
      <p:pic>
        <p:nvPicPr>
          <p:cNvPr id="4" name="Picture 3">
            <a:extLst>
              <a:ext uri="{FF2B5EF4-FFF2-40B4-BE49-F238E27FC236}">
                <a16:creationId xmlns:a16="http://schemas.microsoft.com/office/drawing/2014/main" id="{54CBAB0B-D653-F2E4-F132-72467283E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409408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D7CEC9-270A-18B5-2547-F68410FB27B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64400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237CFE-9818-D63A-43C5-BEAE59A0FD2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09412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3B59F6-52A4-BCF0-580A-B3F1EF74F81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62285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BA5B63-3EC1-B3BB-9702-9A489808CCC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01527906"/>
      </p:ext>
    </p:extLst>
  </p:cSld>
  <p:clrMapOvr>
    <a:masterClrMapping/>
  </p:clrMapOvr>
</p:sld>
</file>

<file path=ppt/theme/theme1.xml><?xml version="1.0" encoding="utf-8"?>
<a:theme xmlns:a="http://schemas.openxmlformats.org/drawingml/2006/main" name="Facet">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1de841c-ff39-4427-86d4-35ae088a8026" xsi:nil="true"/>
    <lcf76f155ced4ddcb4097134ff3c332f xmlns="4354224f-a798-491d-a370-0c180897a13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98AD5F6339445408493C98B6CFBD48D" ma:contentTypeVersion="13" ma:contentTypeDescription="Create a new document." ma:contentTypeScope="" ma:versionID="68f58f8a7655c85505c105f05a170d43">
  <xsd:schema xmlns:xsd="http://www.w3.org/2001/XMLSchema" xmlns:xs="http://www.w3.org/2001/XMLSchema" xmlns:p="http://schemas.microsoft.com/office/2006/metadata/properties" xmlns:ns2="4354224f-a798-491d-a370-0c180897a13a" xmlns:ns3="f1de841c-ff39-4427-86d4-35ae088a8026" targetNamespace="http://schemas.microsoft.com/office/2006/metadata/properties" ma:root="true" ma:fieldsID="f1002a6565b5480592c96ee2c2a7386d" ns2:_="" ns3:_="">
    <xsd:import namespace="4354224f-a798-491d-a370-0c180897a13a"/>
    <xsd:import namespace="f1de841c-ff39-4427-86d4-35ae088a802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54224f-a798-491d-a370-0c180897a1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73842fc-1d44-4d72-84e7-91d1a3eec9a9"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1de841c-ff39-4427-86d4-35ae088a802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921fc4e-744c-4454-98f5-6c502a4c67c0}" ma:internalName="TaxCatchAll" ma:showField="CatchAllData" ma:web="f1de841c-ff39-4427-86d4-35ae088a8026">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2A9D59-9540-4FEB-A493-51066910D89C}">
  <ds:schemaRefs>
    <ds:schemaRef ds:uri="http://schemas.microsoft.com/office/2006/metadata/properties"/>
    <ds:schemaRef ds:uri="http://schemas.microsoft.com/office/2006/documentManagement/types"/>
    <ds:schemaRef ds:uri="http://www.w3.org/XML/1998/namespace"/>
    <ds:schemaRef ds:uri="http://purl.org/dc/dcmitype/"/>
    <ds:schemaRef ds:uri="http://purl.org/dc/terms/"/>
    <ds:schemaRef ds:uri="http://purl.org/dc/elements/1.1/"/>
    <ds:schemaRef ds:uri="aabdc258-17ec-47e6-9f17-8c9d7f93e914"/>
    <ds:schemaRef ds:uri="6d7136dc-8aae-4899-8848-db3c8ecd8d4f"/>
    <ds:schemaRef ds:uri="http://schemas.microsoft.com/office/infopath/2007/PartnerControls"/>
    <ds:schemaRef ds:uri="http://schemas.openxmlformats.org/package/2006/metadata/core-properties"/>
    <ds:schemaRef ds:uri="f1de841c-ff39-4427-86d4-35ae088a8026"/>
    <ds:schemaRef ds:uri="4354224f-a798-491d-a370-0c180897a13a"/>
  </ds:schemaRefs>
</ds:datastoreItem>
</file>

<file path=customXml/itemProps2.xml><?xml version="1.0" encoding="utf-8"?>
<ds:datastoreItem xmlns:ds="http://schemas.openxmlformats.org/officeDocument/2006/customXml" ds:itemID="{D89570A0-E084-431C-96FB-466EB4F19FF4}">
  <ds:schemaRefs>
    <ds:schemaRef ds:uri="http://schemas.microsoft.com/sharepoint/v3/contenttype/forms"/>
  </ds:schemaRefs>
</ds:datastoreItem>
</file>

<file path=customXml/itemProps3.xml><?xml version="1.0" encoding="utf-8"?>
<ds:datastoreItem xmlns:ds="http://schemas.openxmlformats.org/officeDocument/2006/customXml" ds:itemID="{631FE207-C2A8-4C9C-8FB2-30072BCD8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54224f-a798-491d-a370-0c180897a13a"/>
    <ds:schemaRef ds:uri="f1de841c-ff39-4427-86d4-35ae088a80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640</Words>
  <Application>Microsoft Office PowerPoint</Application>
  <PresentationFormat>Widescreen</PresentationFormat>
  <Paragraphs>64</Paragraphs>
  <Slides>10</Slides>
  <Notes>3</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PowerPoint Presentation</vt:lpstr>
      <vt:lpstr>What is working well </vt:lpstr>
      <vt:lpstr>Key systemic challenges </vt:lpstr>
      <vt:lpstr>Quadrant Variation </vt:lpstr>
      <vt:lpstr>Next Steps </vt:lpstr>
      <vt:lpstr>Appendix- Data from FIS 2025</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Stacey Gladden - Essex Family Forum</dc:creator>
  <cp:lastModifiedBy>Stacey Gladden - Essex Family Forum</cp:lastModifiedBy>
  <cp:revision>15</cp:revision>
  <dcterms:created xsi:type="dcterms:W3CDTF">2026-04-08T10:44:08Z</dcterms:created>
  <dcterms:modified xsi:type="dcterms:W3CDTF">2026-09-17T14:44:18Z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0x010100098AD5F6339445408493C98B6CFBD48D</vt:lpwstr>
  </property>
  <property fmtid="{D5CDD505-2E9C-101B-9397-08002B2CF9AE}" pid="3" name="MediaServiceImageTags">
    <vt:lpwstr/>
  </property>
</Properties>
</file>