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76" r:id="rId5"/>
    <p:sldId id="257" r:id="rId6"/>
    <p:sldId id="258" r:id="rId7"/>
    <p:sldId id="264" r:id="rId8"/>
    <p:sldId id="263" r:id="rId9"/>
    <p:sldId id="277" r:id="rId10"/>
    <p:sldId id="281" r:id="rId11"/>
    <p:sldId id="283" r:id="rId12"/>
    <p:sldId id="284" r:id="rId13"/>
    <p:sldId id="28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622D2-A3C8-DA91-8531-ECF379BDEF0A}" v="8" dt="2026-09-17T14:47:55.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0B7622D2-A3C8-DA91-8531-ECF379BDEF0A}"/>
    <pc:docChg chg="modSld">
      <pc:chgData name="Stacey Gladden - Essex Family Forum" userId="S::stacey@essexfamilyforum.org::8e933201-7a74-4de8-94dc-4f1c8d94df12" providerId="AD" clId="Web-{0B7622D2-A3C8-DA91-8531-ECF379BDEF0A}" dt="2026-09-17T14:47:55.656" v="3" actId="20577"/>
      <pc:docMkLst>
        <pc:docMk/>
      </pc:docMkLst>
      <pc:sldChg chg="modSp">
        <pc:chgData name="Stacey Gladden - Essex Family Forum" userId="S::stacey@essexfamilyforum.org::8e933201-7a74-4de8-94dc-4f1c8d94df12" providerId="AD" clId="Web-{0B7622D2-A3C8-DA91-8531-ECF379BDEF0A}" dt="2026-09-17T14:47:55.656" v="3" actId="20577"/>
        <pc:sldMkLst>
          <pc:docMk/>
          <pc:sldMk cId="4266057871" sldId="276"/>
        </pc:sldMkLst>
        <pc:spChg chg="mod">
          <ac:chgData name="Stacey Gladden - Essex Family Forum" userId="S::stacey@essexfamilyforum.org::8e933201-7a74-4de8-94dc-4f1c8d94df12" providerId="AD" clId="Web-{0B7622D2-A3C8-DA91-8531-ECF379BDEF0A}" dt="2026-09-17T14:47:55.656" v="3" actId="20577"/>
          <ac:spMkLst>
            <pc:docMk/>
            <pc:sldMk cId="4266057871" sldId="276"/>
            <ac:spMk id="10" creationId="{36284CDB-02EF-1F5E-ECA7-FB0D55DE8CD9}"/>
          </ac:spMkLst>
        </pc:spChg>
      </pc:sldChg>
    </pc:docChg>
  </pc:docChgLst>
  <pc:docChgLst>
    <pc:chgData name="Stacey Gladden - Essex Family Forum" userId="S::stacey@essexfamilyforum.org::8e933201-7a74-4de8-94dc-4f1c8d94df12" providerId="AD" clId="Web-{C17C38E5-C89F-6F5C-A287-E6F6CE17B92A}"/>
    <pc:docChg chg="modSld">
      <pc:chgData name="Stacey Gladden - Essex Family Forum" userId="S::stacey@essexfamilyforum.org::8e933201-7a74-4de8-94dc-4f1c8d94df12" providerId="AD" clId="Web-{C17C38E5-C89F-6F5C-A287-E6F6CE17B92A}" dt="2026-09-17T11:40:04.083" v="33" actId="20577"/>
      <pc:docMkLst>
        <pc:docMk/>
      </pc:docMkLst>
      <pc:sldChg chg="modSp">
        <pc:chgData name="Stacey Gladden - Essex Family Forum" userId="S::stacey@essexfamilyforum.org::8e933201-7a74-4de8-94dc-4f1c8d94df12" providerId="AD" clId="Web-{C17C38E5-C89F-6F5C-A287-E6F6CE17B92A}" dt="2026-09-17T11:40:04.083" v="33" actId="20577"/>
        <pc:sldMkLst>
          <pc:docMk/>
          <pc:sldMk cId="4266057871" sldId="276"/>
        </pc:sldMkLst>
        <pc:graphicFrameChg chg="modGraphic">
          <ac:chgData name="Stacey Gladden - Essex Family Forum" userId="S::stacey@essexfamilyforum.org::8e933201-7a74-4de8-94dc-4f1c8d94df12" providerId="AD" clId="Web-{C17C38E5-C89F-6F5C-A287-E6F6CE17B92A}" dt="2026-09-17T11:40:04.083" v="33" actId="20577"/>
          <ac:graphicFrameMkLst>
            <pc:docMk/>
            <pc:sldMk cId="4266057871" sldId="276"/>
            <ac:graphicFrameMk id="3" creationId="{1B23D4D5-AE36-F384-AE4E-5FB0254AEFD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2DC10348-E572-4233-A5F6-E4899772CFF7}">
      <dgm:prSet/>
      <dgm:spPr/>
      <dgm:t>
        <a:bodyPr/>
        <a:lstStyle/>
        <a:p>
          <a:pPr rtl="0"/>
          <a:r>
            <a:rPr lang="en-US" sz="1200" dirty="0">
              <a:latin typeface="Calibri"/>
              <a:ea typeface="Calibri"/>
              <a:cs typeface="Calibri"/>
            </a:rPr>
            <a:t>This theme is informed primarily by approximately </a:t>
          </a:r>
          <a:r>
            <a:rPr lang="en-US" sz="1200" b="1" dirty="0">
              <a:latin typeface="Calibri"/>
              <a:ea typeface="Calibri"/>
              <a:cs typeface="Calibri"/>
            </a:rPr>
            <a:t>77</a:t>
          </a:r>
          <a:r>
            <a:rPr lang="en-US" sz="1200" dirty="0">
              <a:latin typeface="Calibri"/>
              <a:ea typeface="Calibri"/>
              <a:cs typeface="Calibri"/>
            </a:rPr>
            <a:t> families of young people aged </a:t>
          </a:r>
          <a:r>
            <a:rPr lang="en-US" dirty="0">
              <a:latin typeface="Trebuchet MS" panose="020B0603020202020204"/>
            </a:rPr>
            <a:t>16-25</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B275465F-C381-44D3-8D02-E4261F257FF4}">
      <dgm:prSet phldrT="[Text]" phldr="0"/>
      <dgm:spPr/>
      <dgm:t>
        <a:bodyPr/>
        <a:lstStyle/>
        <a:p>
          <a:pPr algn="l" rtl="0"/>
          <a:r>
            <a:rPr lang="en-US" dirty="0">
              <a:latin typeface="Trebuchet MS" panose="020B0603020202020204"/>
            </a:rPr>
            <a:t>16-18</a:t>
          </a:r>
          <a:r>
            <a:rPr lang="en-US" dirty="0"/>
            <a:t> = 46 </a:t>
          </a:r>
          <a:r>
            <a:rPr lang="en-US" dirty="0">
              <a:latin typeface="Trebuchet MS" panose="020B0603020202020204"/>
            </a:rPr>
            <a:t>respondents.      19-25</a:t>
          </a:r>
          <a:r>
            <a:rPr lang="en-US" dirty="0"/>
            <a:t> = 31 respondents</a:t>
          </a:r>
          <a:r>
            <a:rPr lang="en-US" dirty="0">
              <a:latin typeface="Trebuchet MS" panose="020B0603020202020204"/>
            </a:rPr>
            <a:t>.</a:t>
          </a:r>
        </a:p>
      </dgm:t>
    </dgm:pt>
    <dgm:pt modelId="{CDEDB07B-AA8C-4747-8EF6-6136FCA63C1E}" type="parTrans" cxnId="{6C950501-E9C4-45BC-B061-1E0E83422683}">
      <dgm:prSet/>
      <dgm:spPr/>
    </dgm:pt>
    <dgm:pt modelId="{F9C30989-71EF-4774-BF68-9E661A05C6B9}" type="sibTrans" cxnId="{6C950501-E9C4-45BC-B061-1E0E83422683}">
      <dgm:prSet/>
      <dgm:spPr/>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6C950501-E9C4-45BC-B061-1E0E83422683}" srcId="{12DE80C4-D55C-4978-BC80-D2BCB05BCB71}" destId="{B275465F-C381-44D3-8D02-E4261F257FF4}" srcOrd="1" destOrd="0" parTransId="{CDEDB07B-AA8C-4747-8EF6-6136FCA63C1E}" sibTransId="{F9C30989-71EF-4774-BF68-9E661A05C6B9}"/>
    <dgm:cxn modelId="{63AA840D-F76B-DB44-A3D3-B62566E2B308}" type="presOf" srcId="{12DE80C4-D55C-4978-BC80-D2BCB05BCB71}" destId="{A67E2730-AB24-5D43-AEB6-77B2465151F3}" srcOrd="0" destOrd="0" presId="urn:microsoft.com/office/officeart/2005/8/layout/matrix3"/>
    <dgm:cxn modelId="{83DBB822-9B4E-499C-A910-DB20DE62DF43}" type="presOf" srcId="{21310FFC-9EFD-4E62-A988-59A58F6AF54D}" destId="{449AA3FB-2222-D94A-919F-074122B0628B}" srcOrd="0" destOrd="0" presId="urn:microsoft.com/office/officeart/2005/8/layout/matrix3"/>
    <dgm:cxn modelId="{AF798830-61AD-45E9-9A38-EAF0BE44C670}" srcId="{12DE80C4-D55C-4978-BC80-D2BCB05BCB71}" destId="{2DC10348-E572-4233-A5F6-E4899772CFF7}" srcOrd="0" destOrd="0" parTransId="{614D47A5-9CF8-42CE-86B6-D7F06B7AF6B6}" sibTransId="{CF17E5E9-6399-4C6F-90B7-955CCBC495D9}"/>
    <dgm:cxn modelId="{C6322166-5EED-4090-BA6E-D734E5643B4D}" srcId="{12DE80C4-D55C-4978-BC80-D2BCB05BCB71}" destId="{21310FFC-9EFD-4E62-A988-59A58F6AF54D}" srcOrd="2" destOrd="0" parTransId="{1AF7F812-E193-4A55-B3D5-E6510DA04483}" sibTransId="{78FBCED1-D9D1-453E-835F-511F1AFB5E9E}"/>
    <dgm:cxn modelId="{D98FF07C-8BD5-4AC1-AD54-A9BD310C3C26}" type="presOf" srcId="{929245CA-AC06-457B-A8E9-70B5615A8443}" destId="{F04EEC42-8899-D04D-8017-1AD4F401937A}" srcOrd="0" destOrd="0" presId="urn:microsoft.com/office/officeart/2005/8/layout/matrix3"/>
    <dgm:cxn modelId="{41D5EF8B-9827-4E6D-8FDC-4B8C4F382562}" type="presOf" srcId="{2DC10348-E572-4233-A5F6-E4899772CFF7}" destId="{2A185C82-ABB2-7B4C-A033-E631E16E726B}" srcOrd="0" destOrd="0" presId="urn:microsoft.com/office/officeart/2005/8/layout/matrix3"/>
    <dgm:cxn modelId="{4DD0B6B9-AC8E-4FE3-94D8-25654E334CA8}" type="presOf" srcId="{B275465F-C381-44D3-8D02-E4261F257FF4}" destId="{C48AAB6B-A2B3-5A4D-B030-AB512E1D615F}"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1E2D5E46-F546-45B6-BC92-8680AF649F05}" type="presParOf" srcId="{A67E2730-AB24-5D43-AEB6-77B2465151F3}" destId="{084270F4-996E-B543-9BF4-039A74F9FA3B}" srcOrd="0" destOrd="0" presId="urn:microsoft.com/office/officeart/2005/8/layout/matrix3"/>
    <dgm:cxn modelId="{0DE08633-A09A-46DD-B91E-68B6A089E6F6}" type="presParOf" srcId="{A67E2730-AB24-5D43-AEB6-77B2465151F3}" destId="{2A185C82-ABB2-7B4C-A033-E631E16E726B}" srcOrd="1" destOrd="0" presId="urn:microsoft.com/office/officeart/2005/8/layout/matrix3"/>
    <dgm:cxn modelId="{29F1D0ED-70E8-44BC-952D-57200648D989}" type="presParOf" srcId="{A67E2730-AB24-5D43-AEB6-77B2465151F3}" destId="{C48AAB6B-A2B3-5A4D-B030-AB512E1D615F}" srcOrd="2" destOrd="0" presId="urn:microsoft.com/office/officeart/2005/8/layout/matrix3"/>
    <dgm:cxn modelId="{515C1CF5-2488-48AD-80A0-2EA5933DA896}" type="presParOf" srcId="{A67E2730-AB24-5D43-AEB6-77B2465151F3}" destId="{449AA3FB-2222-D94A-919F-074122B0628B}" srcOrd="3" destOrd="0" presId="urn:microsoft.com/office/officeart/2005/8/layout/matrix3"/>
    <dgm:cxn modelId="{D39633D1-49CE-466C-B793-DE31EA5C22A9}"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ea typeface="Calibri"/>
              <a:cs typeface="Calibri"/>
            </a:rPr>
            <a:t>This theme is informed primarily by approximately </a:t>
          </a:r>
          <a:r>
            <a:rPr lang="en-US" sz="1700" b="1" kern="1200" dirty="0">
              <a:latin typeface="Calibri"/>
              <a:ea typeface="Calibri"/>
              <a:cs typeface="Calibri"/>
            </a:rPr>
            <a:t>77</a:t>
          </a:r>
          <a:r>
            <a:rPr lang="en-US" sz="1700" kern="1200" dirty="0">
              <a:latin typeface="Calibri"/>
              <a:ea typeface="Calibri"/>
              <a:cs typeface="Calibri"/>
            </a:rPr>
            <a:t> families of young people aged </a:t>
          </a:r>
          <a:r>
            <a:rPr lang="en-US" sz="1700" kern="1200" dirty="0">
              <a:latin typeface="Trebuchet MS" panose="020B0603020202020204"/>
            </a:rPr>
            <a:t>16-25</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latin typeface="Trebuchet MS" panose="020B0603020202020204"/>
            </a:rPr>
            <a:t>16-18</a:t>
          </a:r>
          <a:r>
            <a:rPr lang="en-US" sz="1700" kern="1200" dirty="0"/>
            <a:t> = 46 </a:t>
          </a:r>
          <a:r>
            <a:rPr lang="en-US" sz="1700" kern="1200" dirty="0">
              <a:latin typeface="Trebuchet MS" panose="020B0603020202020204"/>
            </a:rPr>
            <a:t>respondents.      19-25</a:t>
          </a:r>
          <a:r>
            <a:rPr lang="en-US" sz="1700" kern="1200" dirty="0"/>
            <a:t> = 31 respondents</a:t>
          </a:r>
          <a:r>
            <a:rPr lang="en-US" sz="1700" kern="1200" dirty="0">
              <a:latin typeface="Trebuchet MS" panose="020B0603020202020204"/>
            </a:rPr>
            <a:t>.</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Preparing for Adulthood (PFA)</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lnSpcReduction="10000"/>
          </a:bodyPr>
          <a:lstStyle/>
          <a:p>
            <a:pPr algn="ctr"/>
            <a:r>
              <a:rPr lang="en-GB" dirty="0">
                <a:solidFill>
                  <a:schemeClr val="tx1"/>
                </a:solidFill>
              </a:rPr>
              <a:t>Many families report positive experiences where they have access to the right education setting, supportive professionals, charities and peer support networks. </a:t>
            </a:r>
          </a:p>
          <a:p>
            <a:pPr algn="ctr"/>
            <a:r>
              <a:rPr lang="en-GB" dirty="0">
                <a:solidFill>
                  <a:schemeClr val="tx1"/>
                </a:solidFill>
              </a:rPr>
              <a:t>When support is tailored and relationships are consistent, children and young people are more likely to thrive socially, emotionally and educationally. </a:t>
            </a:r>
          </a:p>
          <a:p>
            <a:pPr algn="ctr"/>
            <a:endParaRPr lang="en-GB" sz="1900" b="1" i="1" dirty="0">
              <a:solidFill>
                <a:srgbClr val="000000"/>
              </a:solidFill>
            </a:endParaRPr>
          </a:p>
          <a:p>
            <a:pPr algn="ctr"/>
            <a:r>
              <a:rPr lang="en-GB" b="1" i="1" dirty="0">
                <a:solidFill>
                  <a:schemeClr val="accent1"/>
                </a:solidFill>
              </a:rPr>
              <a:t>“Being the in right setting has made a huge difference in learning, safe guarding, social, emotional.” </a:t>
            </a:r>
          </a:p>
          <a:p>
            <a:pPr algn="ctr"/>
            <a:r>
              <a:rPr lang="en-GB" b="1" i="1" dirty="0">
                <a:solidFill>
                  <a:schemeClr val="accent1"/>
                </a:solidFill>
              </a:rPr>
              <a:t> </a:t>
            </a:r>
          </a:p>
          <a:p>
            <a:pPr algn="ctr"/>
            <a:r>
              <a:rPr lang="en-GB" b="1" i="1" dirty="0">
                <a:solidFill>
                  <a:schemeClr val="accent1"/>
                </a:solidFill>
              </a:rPr>
              <a:t>“Children with disabilities team have been incredibly helpful. Our social worker has been a consistent support and helped my Son get the support he needs.”</a:t>
            </a:r>
          </a:p>
          <a:p>
            <a:r>
              <a:rPr lang="en-GB" dirty="0"/>
              <a:t>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endParaRPr lang="en-GB" dirty="0">
              <a:solidFill>
                <a:schemeClr val="tx1"/>
              </a:solidFill>
            </a:endParaRPr>
          </a:p>
          <a:p>
            <a:pPr algn="ctr"/>
            <a:r>
              <a:rPr lang="en-GB" dirty="0">
                <a:solidFill>
                  <a:schemeClr val="tx1"/>
                </a:solidFill>
              </a:rPr>
              <a:t>Families describe Preparing for Adulthood as a significant area of concern. Confidence that needs will be met in adulthood is very low, with around 60% of respondents disagreeing or strongly disagreeing that they feel confident about transition to adulthood. </a:t>
            </a:r>
          </a:p>
          <a:p>
            <a:pPr algn="ctr"/>
            <a:r>
              <a:rPr lang="en-GB" dirty="0">
                <a:solidFill>
                  <a:schemeClr val="tx1"/>
                </a:solidFill>
              </a:rPr>
              <a:t>Families frequently describe a "cliff edge" between children's and adult services, particularly around mental health support, employment pathways and ongoing care.</a:t>
            </a:r>
          </a:p>
          <a:p>
            <a:pPr algn="ctr"/>
            <a:endParaRPr lang="en-GB" dirty="0">
              <a:solidFill>
                <a:schemeClr val="tx1"/>
              </a:solidFill>
            </a:endParaRPr>
          </a:p>
          <a:p>
            <a:pPr algn="ctr"/>
            <a:r>
              <a:rPr lang="en-GB" b="1" i="1" dirty="0">
                <a:solidFill>
                  <a:schemeClr val="accent1"/>
                </a:solidFill>
              </a:rPr>
              <a:t>“As a neurodivergent adult, with neurodivergent family, I strongly believe that there will little to no support. Unless something drastically changes then we are left to work it out.” </a:t>
            </a:r>
          </a:p>
          <a:p>
            <a:pPr algn="ctr"/>
            <a:r>
              <a:rPr lang="en-GB" b="1" i="1" dirty="0">
                <a:solidFill>
                  <a:schemeClr val="accent1"/>
                </a:solidFill>
              </a:rPr>
              <a:t> </a:t>
            </a:r>
          </a:p>
          <a:p>
            <a:pPr algn="ctr"/>
            <a:r>
              <a:rPr lang="en-GB" b="1" i="1" dirty="0">
                <a:solidFill>
                  <a:schemeClr val="accent1"/>
                </a:solidFill>
              </a:rPr>
              <a:t>“The biggest area of failure is adult mental health.” </a:t>
            </a:r>
          </a:p>
          <a:p>
            <a:r>
              <a:rPr lang="en-GB" dirty="0"/>
              <a:t> </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fontScale="85000" lnSpcReduction="20000"/>
          </a:bodyPr>
          <a:lstStyle/>
          <a:p>
            <a:pPr algn="ctr"/>
            <a:r>
              <a:rPr lang="en-GB" sz="2100" dirty="0">
                <a:solidFill>
                  <a:schemeClr val="tx1"/>
                </a:solidFill>
              </a:rPr>
              <a:t>The survey data does not show substantial differences in </a:t>
            </a:r>
            <a:r>
              <a:rPr lang="en-GB" sz="2100" dirty="0" err="1">
                <a:solidFill>
                  <a:schemeClr val="tx1"/>
                </a:solidFill>
              </a:rPr>
              <a:t>PfA</a:t>
            </a:r>
            <a:r>
              <a:rPr lang="en-GB" sz="2100" dirty="0">
                <a:solidFill>
                  <a:schemeClr val="tx1"/>
                </a:solidFill>
              </a:rPr>
              <a:t> experiences between the four quadrants. Feedback from families across Essex was remarkably consistent, with the same themes appearing repeatedly regardless of location. </a:t>
            </a:r>
          </a:p>
          <a:p>
            <a:r>
              <a:rPr lang="en-GB" sz="2100" dirty="0"/>
              <a:t> </a:t>
            </a:r>
          </a:p>
          <a:p>
            <a:pPr algn="l"/>
            <a:r>
              <a:rPr lang="en-GB" sz="2100" b="1" dirty="0">
                <a:solidFill>
                  <a:schemeClr val="tx1"/>
                </a:solidFill>
              </a:rPr>
              <a:t>Similarities Across All Quadrants </a:t>
            </a:r>
          </a:p>
          <a:p>
            <a:pPr algn="l"/>
            <a:r>
              <a:rPr lang="en-GB" sz="2100" dirty="0">
                <a:solidFill>
                  <a:schemeClr val="tx1"/>
                </a:solidFill>
              </a:rPr>
              <a:t>Low confidence about transition to adulthood. Concerns about adult mental health provision. Difficulties accessing information and navigating services. Anxiety about education, employment and future support. Reliance on charities and parental advocacy to secure support. </a:t>
            </a:r>
          </a:p>
          <a:p>
            <a:r>
              <a:rPr lang="en-GB" sz="2100" dirty="0"/>
              <a:t> </a:t>
            </a:r>
          </a:p>
          <a:p>
            <a:pPr algn="l"/>
            <a:r>
              <a:rPr lang="en-GB" sz="2100" b="1" dirty="0">
                <a:solidFill>
                  <a:schemeClr val="tx1"/>
                </a:solidFill>
              </a:rPr>
              <a:t>Emerging Differences </a:t>
            </a:r>
          </a:p>
          <a:p>
            <a:pPr algn="l"/>
            <a:r>
              <a:rPr lang="en-GB" sz="2100" b="1" dirty="0">
                <a:solidFill>
                  <a:schemeClr val="tx1"/>
                </a:solidFill>
              </a:rPr>
              <a:t>West and Mid Essex  </a:t>
            </a:r>
            <a:r>
              <a:rPr lang="en-GB" sz="2100" dirty="0">
                <a:solidFill>
                  <a:schemeClr val="tx1"/>
                </a:solidFill>
              </a:rPr>
              <a:t>-  Slightly higher response volumes, resulting in more examples being received from those areas.</a:t>
            </a:r>
          </a:p>
          <a:p>
            <a:pPr algn="l"/>
            <a:r>
              <a:rPr lang="en-GB" sz="2100" b="1" dirty="0">
                <a:solidFill>
                  <a:schemeClr val="tx1"/>
                </a:solidFill>
              </a:rPr>
              <a:t>Rural areas - </a:t>
            </a:r>
            <a:r>
              <a:rPr lang="en-GB" sz="2100" dirty="0">
                <a:solidFill>
                  <a:schemeClr val="tx1"/>
                </a:solidFill>
              </a:rPr>
              <a:t>highlighted travel and transport concerns more frequently.</a:t>
            </a:r>
          </a:p>
          <a:p>
            <a:pPr algn="l"/>
            <a:r>
              <a:rPr lang="en-GB" sz="2100" b="1" dirty="0">
                <a:solidFill>
                  <a:schemeClr val="tx1"/>
                </a:solidFill>
              </a:rPr>
              <a:t>Urban areas - </a:t>
            </a:r>
            <a:r>
              <a:rPr lang="en-GB" sz="2100" dirty="0">
                <a:solidFill>
                  <a:schemeClr val="tx1"/>
                </a:solidFill>
              </a:rPr>
              <a:t>appeared to report more concerns relating to waiting times and service demand.</a:t>
            </a:r>
          </a:p>
          <a:p>
            <a:r>
              <a:rPr lang="en-GB" dirty="0"/>
              <a:t> </a:t>
            </a:r>
          </a:p>
          <a:p>
            <a:pPr algn="ctr"/>
            <a:r>
              <a:rPr lang="en-GB" dirty="0">
                <a:solidFill>
                  <a:schemeClr val="tx1"/>
                </a:solidFill>
              </a:rPr>
              <a:t>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What Families Are Telling Us Needs to Change:</a:t>
            </a:r>
          </a:p>
          <a:p>
            <a:pPr algn="l"/>
            <a:r>
              <a:rPr lang="en-GB" b="1" dirty="0">
                <a:solidFill>
                  <a:schemeClr val="tx1"/>
                </a:solidFill>
              </a:rPr>
              <a:t>1. Improve communication and transparency </a:t>
            </a:r>
            <a:r>
              <a:rPr lang="en-GB" dirty="0">
                <a:solidFill>
                  <a:schemeClr val="tx1"/>
                </a:solidFill>
              </a:rPr>
              <a:t>- Regular updates for families. Clear points of contact. Better information about waiting times and progress.  </a:t>
            </a:r>
          </a:p>
          <a:p>
            <a:pPr algn="l"/>
            <a:r>
              <a:rPr lang="en-GB" b="1" dirty="0">
                <a:solidFill>
                  <a:schemeClr val="tx1"/>
                </a:solidFill>
              </a:rPr>
              <a:t>2. Reduce delays </a:t>
            </a:r>
            <a:r>
              <a:rPr lang="en-GB" dirty="0">
                <a:solidFill>
                  <a:schemeClr val="tx1"/>
                </a:solidFill>
              </a:rPr>
              <a:t>- Faster EHCNA and EHCP processes. Improved access to diagnosis, therapies and specialist support. </a:t>
            </a:r>
          </a:p>
          <a:p>
            <a:pPr algn="l"/>
            <a:r>
              <a:rPr lang="en-GB" b="1" dirty="0">
                <a:solidFill>
                  <a:schemeClr val="tx1"/>
                </a:solidFill>
              </a:rPr>
              <a:t>3. Strengthen accountability </a:t>
            </a:r>
            <a:r>
              <a:rPr lang="en-GB" dirty="0">
                <a:solidFill>
                  <a:schemeClr val="tx1"/>
                </a:solidFill>
              </a:rPr>
              <a:t>- Ensure EHCP provision is delivered consistently. Improve monitoring of statutory timescales and outcomes.  </a:t>
            </a:r>
          </a:p>
          <a:p>
            <a:pPr algn="l"/>
            <a:r>
              <a:rPr lang="en-GB" b="1" dirty="0">
                <a:solidFill>
                  <a:schemeClr val="tx1"/>
                </a:solidFill>
              </a:rPr>
              <a:t>4. Invest in early intervention </a:t>
            </a:r>
            <a:r>
              <a:rPr lang="en-GB" dirty="0">
                <a:solidFill>
                  <a:schemeClr val="tx1"/>
                </a:solidFill>
              </a:rPr>
              <a:t>- Earlier support before crisis point. Better support for children who are masking or do not fit traditional thresholds.  </a:t>
            </a:r>
          </a:p>
          <a:p>
            <a:pPr algn="l"/>
            <a:r>
              <a:rPr lang="en-GB" b="1" dirty="0">
                <a:solidFill>
                  <a:schemeClr val="tx1"/>
                </a:solidFill>
              </a:rPr>
              <a:t>5. Learn from what already works </a:t>
            </a:r>
            <a:r>
              <a:rPr lang="en-GB" dirty="0">
                <a:solidFill>
                  <a:schemeClr val="tx1"/>
                </a:solidFill>
              </a:rPr>
              <a:t>- Build on successful practice in schools, SENDIASS, charities, support groups and specialist settings. Replicate examples of good partnership working across Essex.  </a:t>
            </a:r>
          </a:p>
          <a:p>
            <a:pPr algn="l"/>
            <a:r>
              <a:rPr lang="en-GB" b="1" dirty="0">
                <a:solidFill>
                  <a:schemeClr val="tx1"/>
                </a:solidFill>
              </a:rPr>
              <a:t>6. Improve preparation for adulthood </a:t>
            </a:r>
            <a:r>
              <a:rPr lang="en-GB" dirty="0">
                <a:solidFill>
                  <a:schemeClr val="tx1"/>
                </a:solidFill>
              </a:rPr>
              <a:t>- Clearer pathways into adulthood, employment, independence and social care. Greater confidence that support will continue beyond school. </a:t>
            </a: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CEC9-270A-18B5-2547-F68410FB27B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37CFE-9818-D63A-43C5-BEAE59A0FD2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B59F6-52A4-BCF0-580A-B3F1EF74F81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BA5B63-3EC1-B3BB-9702-9A489808C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2.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697</Words>
  <Application>Microsoft Office PowerPoint</Application>
  <PresentationFormat>Widescreen</PresentationFormat>
  <Paragraphs>58</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27</cp:revision>
  <dcterms:created xsi:type="dcterms:W3CDTF">2026-04-08T10:44:08Z</dcterms:created>
  <dcterms:modified xsi:type="dcterms:W3CDTF">2026-09-17T14:47:57Z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