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276" r:id="rId5"/>
    <p:sldId id="257" r:id="rId6"/>
    <p:sldId id="258" r:id="rId7"/>
    <p:sldId id="264" r:id="rId8"/>
    <p:sldId id="263" r:id="rId9"/>
    <p:sldId id="277" r:id="rId10"/>
    <p:sldId id="280" r:id="rId11"/>
    <p:sldId id="281" r:id="rId12"/>
    <p:sldId id="282" r:id="rId13"/>
    <p:sldId id="283" r:id="rId14"/>
    <p:sldId id="284" r:id="rId15"/>
    <p:sldId id="28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84E07B-D264-2447-0ADC-8870B8E30124}" v="9" dt="2026-09-17T14:48:08.5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78" d="100"/>
          <a:sy n="78" d="100"/>
        </p:scale>
        <p:origin x="10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ey Gladden - Essex Family Forum" userId="S::stacey@essexfamilyforum.org::8e933201-7a74-4de8-94dc-4f1c8d94df12" providerId="AD" clId="Web-{4384E07B-D264-2447-0ADC-8870B8E30124}"/>
    <pc:docChg chg="modSld">
      <pc:chgData name="Stacey Gladden - Essex Family Forum" userId="S::stacey@essexfamilyforum.org::8e933201-7a74-4de8-94dc-4f1c8d94df12" providerId="AD" clId="Web-{4384E07B-D264-2447-0ADC-8870B8E30124}" dt="2026-09-17T14:48:08.353" v="3" actId="20577"/>
      <pc:docMkLst>
        <pc:docMk/>
      </pc:docMkLst>
      <pc:sldChg chg="modSp">
        <pc:chgData name="Stacey Gladden - Essex Family Forum" userId="S::stacey@essexfamilyforum.org::8e933201-7a74-4de8-94dc-4f1c8d94df12" providerId="AD" clId="Web-{4384E07B-D264-2447-0ADC-8870B8E30124}" dt="2026-09-17T14:48:08.353" v="3" actId="20577"/>
        <pc:sldMkLst>
          <pc:docMk/>
          <pc:sldMk cId="4266057871" sldId="276"/>
        </pc:sldMkLst>
        <pc:spChg chg="mod">
          <ac:chgData name="Stacey Gladden - Essex Family Forum" userId="S::stacey@essexfamilyforum.org::8e933201-7a74-4de8-94dc-4f1c8d94df12" providerId="AD" clId="Web-{4384E07B-D264-2447-0ADC-8870B8E30124}" dt="2026-09-17T14:48:08.353" v="3" actId="20577"/>
          <ac:spMkLst>
            <pc:docMk/>
            <pc:sldMk cId="4266057871" sldId="276"/>
            <ac:spMk id="10" creationId="{36284CDB-02EF-1F5E-ECA7-FB0D55DE8CD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 qsCatId="simple" csTypeId="urn:microsoft.com/office/officeart/2005/8/colors/accent2_3" csCatId="accent2" phldr="1"/>
      <dgm:spPr/>
      <dgm:t>
        <a:bodyPr/>
        <a:lstStyle/>
        <a:p>
          <a:endParaRPr lang="en-US"/>
        </a:p>
      </dgm:t>
    </dgm:pt>
    <dgm:pt modelId="{6BB87E79-FA22-417C-BB8D-7F320114AA91}">
      <dgm:prSet/>
      <dgm:spPr/>
      <dgm:t>
        <a:bodyPr/>
        <a:lstStyle/>
        <a:p>
          <a:pPr rtl="0"/>
          <a:r>
            <a:rPr lang="en-US" dirty="0"/>
            <a:t>665 parent carers responded across Essex</a:t>
          </a:r>
        </a:p>
      </dgm:t>
    </dgm:pt>
    <dgm:pt modelId="{2F3EFBAE-F73D-4291-AF58-2AD10D9DDABF}" type="parTrans" cxnId="{C348F085-0109-4096-8AA2-51C8019B21F1}">
      <dgm:prSet/>
      <dgm:spPr/>
      <dgm:t>
        <a:bodyPr/>
        <a:lstStyle/>
        <a:p>
          <a:endParaRPr lang="en-US"/>
        </a:p>
      </dgm:t>
    </dgm:pt>
    <dgm:pt modelId="{9A3B1941-7346-4E08-AE5A-5C33DDB54602}" type="sibTrans" cxnId="{C348F085-0109-4096-8AA2-51C8019B21F1}">
      <dgm:prSet/>
      <dgm:spPr/>
      <dgm:t>
        <a:bodyPr/>
        <a:lstStyle/>
        <a:p>
          <a:endParaRPr lang="en-US"/>
        </a:p>
      </dgm:t>
    </dgm:pt>
    <dgm:pt modelId="{2DC10348-E572-4233-A5F6-E4899772CFF7}">
      <dgm:prSet/>
      <dgm:spPr/>
      <dgm:t>
        <a:bodyPr/>
        <a:lstStyle/>
        <a:p>
          <a:r>
            <a:rPr lang="en-US" dirty="0"/>
            <a:t>Children mainly aged 5–15 years</a:t>
          </a:r>
        </a:p>
      </dgm:t>
    </dgm:pt>
    <dgm:pt modelId="{614D47A5-9CF8-42CE-86B6-D7F06B7AF6B6}" type="parTrans" cxnId="{AF798830-61AD-45E9-9A38-EAF0BE44C670}">
      <dgm:prSet/>
      <dgm:spPr/>
      <dgm:t>
        <a:bodyPr/>
        <a:lstStyle/>
        <a:p>
          <a:endParaRPr lang="en-US"/>
        </a:p>
      </dgm:t>
    </dgm:pt>
    <dgm:pt modelId="{CF17E5E9-6399-4C6F-90B7-955CCBC495D9}" type="sibTrans" cxnId="{AF798830-61AD-45E9-9A38-EAF0BE44C670}">
      <dgm:prSet/>
      <dgm:spPr/>
      <dgm:t>
        <a:bodyPr/>
        <a:lstStyle/>
        <a:p>
          <a:endParaRPr lang="en-US"/>
        </a:p>
      </dgm:t>
    </dgm:pt>
    <dgm:pt modelId="{21310FFC-9EFD-4E62-A988-59A58F6AF54D}">
      <dgm:prSet/>
      <dgm:spPr/>
      <dgm:t>
        <a:bodyPr/>
        <a:lstStyle/>
        <a:p>
          <a:pPr rtl="0"/>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dgm:spPr/>
      <dgm:t>
        <a:bodyPr/>
        <a:lstStyle/>
        <a:p>
          <a:pPr rtl="0"/>
          <a:r>
            <a:rPr lang="en-US" dirty="0">
              <a:latin typeface="Calibri"/>
            </a:rPr>
            <a:t>Majority of participants had children in mainstream settings</a:t>
          </a:r>
          <a:endParaRPr lang="en-US" dirty="0"/>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5B00880B-3F50-3D4E-B338-E1C598F21480}" type="presOf" srcId="{21310FFC-9EFD-4E62-A988-59A58F6AF54D}" destId="{449AA3FB-2222-D94A-919F-074122B0628B}" srcOrd="0" destOrd="0" presId="urn:microsoft.com/office/officeart/2005/8/layout/matrix3"/>
    <dgm:cxn modelId="{63AA840D-F76B-DB44-A3D3-B62566E2B308}" type="presOf" srcId="{12DE80C4-D55C-4978-BC80-D2BCB05BCB71}" destId="{A67E2730-AB24-5D43-AEB6-77B2465151F3}" srcOrd="0" destOrd="0" presId="urn:microsoft.com/office/officeart/2005/8/layout/matrix3"/>
    <dgm:cxn modelId="{D615B429-99A3-7A48-8CE9-9A2896D5ABB3}" type="presOf" srcId="{2DC10348-E572-4233-A5F6-E4899772CFF7}" destId="{C48AAB6B-A2B3-5A4D-B030-AB512E1D615F}" srcOrd="0" destOrd="0" presId="urn:microsoft.com/office/officeart/2005/8/layout/matrix3"/>
    <dgm:cxn modelId="{AF798830-61AD-45E9-9A38-EAF0BE44C670}" srcId="{12DE80C4-D55C-4978-BC80-D2BCB05BCB71}" destId="{2DC10348-E572-4233-A5F6-E4899772CFF7}" srcOrd="1" destOrd="0" parTransId="{614D47A5-9CF8-42CE-86B6-D7F06B7AF6B6}" sibTransId="{CF17E5E9-6399-4C6F-90B7-955CCBC495D9}"/>
    <dgm:cxn modelId="{CEE28E5B-4FAC-7C46-A6FB-03466420D989}" type="presOf" srcId="{929245CA-AC06-457B-A8E9-70B5615A8443}" destId="{F04EEC42-8899-D04D-8017-1AD4F401937A}" srcOrd="0" destOrd="0" presId="urn:microsoft.com/office/officeart/2005/8/layout/matrix3"/>
    <dgm:cxn modelId="{C6322166-5EED-4090-BA6E-D734E5643B4D}" srcId="{12DE80C4-D55C-4978-BC80-D2BCB05BCB71}" destId="{21310FFC-9EFD-4E62-A988-59A58F6AF54D}" srcOrd="2" destOrd="0" parTransId="{1AF7F812-E193-4A55-B3D5-E6510DA04483}" sibTransId="{78FBCED1-D9D1-453E-835F-511F1AFB5E9E}"/>
    <dgm:cxn modelId="{C348F085-0109-4096-8AA2-51C8019B21F1}" srcId="{12DE80C4-D55C-4978-BC80-D2BCB05BCB71}" destId="{6BB87E79-FA22-417C-BB8D-7F320114AA91}" srcOrd="0" destOrd="0" parTransId="{2F3EFBAE-F73D-4291-AF58-2AD10D9DDABF}" sibTransId="{9A3B1941-7346-4E08-AE5A-5C33DDB54602}"/>
    <dgm:cxn modelId="{CFB47DCA-03E8-D243-AD45-A1DCA1E19B73}" type="presOf" srcId="{6BB87E79-FA22-417C-BB8D-7F320114AA91}" destId="{2A185C82-ABB2-7B4C-A033-E631E16E726B}" srcOrd="0" destOrd="0" presId="urn:microsoft.com/office/officeart/2005/8/layout/matrix3"/>
    <dgm:cxn modelId="{F4000ADB-DF0C-49CC-9992-9CE76E0C5F89}" srcId="{12DE80C4-D55C-4978-BC80-D2BCB05BCB71}" destId="{929245CA-AC06-457B-A8E9-70B5615A8443}" srcOrd="3" destOrd="0" parTransId="{80AFF0B8-694B-4C34-81D1-969F589DCD46}" sibTransId="{7F57AD25-569E-4371-9C0C-C4DC55EEC6DE}"/>
    <dgm:cxn modelId="{47C4619D-B23E-864A-9208-DA8C46FFD13B}" type="presParOf" srcId="{A67E2730-AB24-5D43-AEB6-77B2465151F3}" destId="{084270F4-996E-B543-9BF4-039A74F9FA3B}" srcOrd="0" destOrd="0" presId="urn:microsoft.com/office/officeart/2005/8/layout/matrix3"/>
    <dgm:cxn modelId="{D1173455-3595-C440-81E3-D812D7D94A66}" type="presParOf" srcId="{A67E2730-AB24-5D43-AEB6-77B2465151F3}" destId="{2A185C82-ABB2-7B4C-A033-E631E16E726B}" srcOrd="1" destOrd="0" presId="urn:microsoft.com/office/officeart/2005/8/layout/matrix3"/>
    <dgm:cxn modelId="{A346CE52-698D-5642-9E18-BEDAD0E89FF6}" type="presParOf" srcId="{A67E2730-AB24-5D43-AEB6-77B2465151F3}" destId="{C48AAB6B-A2B3-5A4D-B030-AB512E1D615F}" srcOrd="2" destOrd="0" presId="urn:microsoft.com/office/officeart/2005/8/layout/matrix3"/>
    <dgm:cxn modelId="{5CF088E3-1448-A64F-8E97-92A24E3F5692}" type="presParOf" srcId="{A67E2730-AB24-5D43-AEB6-77B2465151F3}" destId="{449AA3FB-2222-D94A-919F-074122B0628B}" srcOrd="3" destOrd="0" presId="urn:microsoft.com/office/officeart/2005/8/layout/matrix3"/>
    <dgm:cxn modelId="{412CAF64-C8CC-714D-9B2E-BA16C4F75951}"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665 parent carers responded across Essex</a:t>
          </a:r>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Children mainly aged 5–15 years</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Most common needs: Autism (ASD</a:t>
          </a:r>
          <a:r>
            <a:rPr lang="en-US" sz="1700" kern="1200" dirty="0">
              <a:latin typeface="Calibri"/>
            </a:rPr>
            <a:t>),</a:t>
          </a:r>
          <a:r>
            <a:rPr lang="en-US" sz="1700" kern="1200" dirty="0"/>
            <a:t> ADHD</a:t>
          </a:r>
          <a:r>
            <a:rPr lang="en-US" sz="1700" kern="1200" dirty="0">
              <a:latin typeface="Calibri"/>
            </a:rPr>
            <a:t>, SEMH and Speech, Language and communication needs </a:t>
          </a:r>
          <a:endParaRPr lang="en-US" sz="17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a:rPr>
            <a:t>Majority of participants had children in mainstream settings</a:t>
          </a:r>
          <a:endParaRPr lang="en-US" sz="1700" kern="1200" dirty="0"/>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4A637-983C-4365-9A0A-6C4B09047060}"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a:t>The 2025 FIS received 665 responses from across Essex</a:t>
            </a:r>
            <a:endParaRPr lang="en-GB">
              <a:ea typeface="Calibri"/>
              <a:cs typeface="Calibri"/>
            </a:endParaRPr>
          </a:p>
          <a:p>
            <a:pPr>
              <a:spcBef>
                <a:spcPts val="1000"/>
              </a:spcBef>
            </a:pPr>
            <a:endParaRPr lang="en-GB" dirty="0">
              <a:ea typeface="Calibri"/>
              <a:cs typeface="Calibri"/>
            </a:endParaRPr>
          </a:p>
          <a:p>
            <a:pPr>
              <a:spcBef>
                <a:spcPts val="1000"/>
              </a:spcBef>
            </a:pPr>
            <a:r>
              <a:rPr lang="en-GB" dirty="0">
                <a:ea typeface="Calibri"/>
                <a:cs typeface="Calibri"/>
              </a:rPr>
              <a:t>This presentation looks to highlight the responses and data relating to North East Essex.</a:t>
            </a:r>
          </a:p>
          <a:p>
            <a:pPr algn="ctr">
              <a:spcBef>
                <a:spcPts val="1000"/>
              </a:spcBef>
            </a:pPr>
            <a:endParaRPr lang="en-GB" dirty="0"/>
          </a:p>
          <a:p>
            <a:pPr marL="285750" indent="-285750">
              <a:buFont typeface="Arial"/>
              <a:buChar char="•"/>
            </a:pPr>
            <a:r>
              <a:rPr lang="en-US" b="1" dirty="0"/>
              <a:t>We received 130 responses from </a:t>
            </a:r>
            <a:r>
              <a:rPr lang="en-US" b="1"/>
              <a:t>parents/carers from NEE </a:t>
            </a: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Respondents were evenly split between Tendring and Colchester</a:t>
            </a:r>
            <a:endParaRPr lang="en-US" dirty="0"/>
          </a:p>
          <a:p>
            <a:pPr marL="285750" indent="-285750">
              <a:buFont typeface="Arial"/>
              <a:buChar char="•"/>
            </a:pPr>
            <a:r>
              <a:rPr lang="en-US" dirty="0">
                <a:ea typeface="Calibri"/>
                <a:cs typeface="Calibri"/>
              </a:rPr>
              <a:t>The majority of children and young people represented were aged 5-15</a:t>
            </a:r>
          </a:p>
          <a:p>
            <a:pPr marL="285750" indent="-285750">
              <a:buFont typeface="Arial"/>
              <a:buChar char="•"/>
            </a:pPr>
            <a:r>
              <a:rPr lang="en-US" dirty="0">
                <a:ea typeface="Calibri"/>
                <a:cs typeface="Calibri"/>
              </a:rPr>
              <a:t>35% Female, 63% Male split remaining classified as other</a:t>
            </a:r>
          </a:p>
          <a:p>
            <a:pPr marL="285750" indent="-285750">
              <a:buFont typeface="Arial"/>
              <a:buChar char="•"/>
            </a:pPr>
            <a:r>
              <a:rPr lang="en-US" dirty="0">
                <a:ea typeface="Calibri"/>
                <a:cs typeface="Calibri"/>
              </a:rPr>
              <a:t>Of those children that were repre</a:t>
            </a:r>
            <a:r>
              <a:rPr lang="en-US">
                <a:ea typeface="Calibri"/>
                <a:cs typeface="Calibri"/>
              </a:rPr>
              <a:t>sented in the survey 50 had an EHCP (50) 39 registered being on SEND support (for example One Plans) and 23 were undergoing assessment.</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1</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4</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6</a:t>
            </a:fld>
            <a:endParaRPr lang="en-GB"/>
          </a:p>
        </p:txBody>
      </p:sp>
    </p:spTree>
    <p:extLst>
      <p:ext uri="{BB962C8B-B14F-4D97-AF65-F5344CB8AC3E}">
        <p14:creationId xmlns:p14="http://schemas.microsoft.com/office/powerpoint/2010/main" val="244886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17/09/2026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2157572337"/>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580103" y="407191"/>
            <a:ext cx="4499897"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Family Impact Survey 2025/26 SEND Support</a:t>
            </a:r>
            <a:endParaRPr lang="en-US" sz="4000" dirty="0">
              <a:solidFill>
                <a:schemeClr val="accent3">
                  <a:lumMod val="76000"/>
                </a:schemeClr>
              </a:solidFill>
              <a:ea typeface="Calibri"/>
              <a:cs typeface="Calibri"/>
            </a:endParaRPr>
          </a:p>
          <a:p>
            <a:pPr algn="ctr"/>
            <a:endParaRPr lang="en-US" dirty="0"/>
          </a:p>
        </p:txBody>
      </p:sp>
      <p:pic>
        <p:nvPicPr>
          <p:cNvPr id="5" name="Picture 4">
            <a:extLst>
              <a:ext uri="{FF2B5EF4-FFF2-40B4-BE49-F238E27FC236}">
                <a16:creationId xmlns:a16="http://schemas.microsoft.com/office/drawing/2014/main" id="{F9A2B2DD-7797-D7BA-8ADC-6034448191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240945"/>
            <a:ext cx="7582854" cy="801273"/>
          </a:xfrm>
        </p:spPr>
        <p:txBody>
          <a:bodyPr/>
          <a:lstStyle/>
          <a:p>
            <a:pPr algn="ctr"/>
            <a:r>
              <a:rPr lang="en-US" sz="4000" dirty="0"/>
              <a:t>What is working well </a:t>
            </a:r>
            <a:endParaRPr lang="en-GB" sz="4000" dirty="0"/>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2055760" y="1206881"/>
            <a:ext cx="7941733" cy="4869454"/>
          </a:xfrm>
        </p:spPr>
        <p:txBody>
          <a:bodyPr>
            <a:normAutofit fontScale="62500" lnSpcReduction="20000"/>
          </a:bodyPr>
          <a:lstStyle/>
          <a:p>
            <a:pPr algn="ctr"/>
            <a:r>
              <a:rPr lang="en-GB" sz="2900" dirty="0">
                <a:solidFill>
                  <a:schemeClr val="tx1"/>
                </a:solidFill>
              </a:rPr>
              <a:t>Parents consistently reported that the greatest strengths are individual schools, dedicated professionals, SENDIASS, charities and support groups. </a:t>
            </a:r>
          </a:p>
          <a:p>
            <a:pPr algn="ctr"/>
            <a:r>
              <a:rPr lang="en-GB" sz="2900" dirty="0">
                <a:solidFill>
                  <a:schemeClr val="tx1"/>
                </a:solidFill>
              </a:rPr>
              <a:t>Where children are in the right educational setting, families describe significant improvements in learning, wellbeing, social development and emotional safety. </a:t>
            </a:r>
          </a:p>
          <a:p>
            <a:pPr algn="ctr"/>
            <a:r>
              <a:rPr lang="en-GB" sz="2900" dirty="0">
                <a:solidFill>
                  <a:schemeClr val="tx1"/>
                </a:solidFill>
              </a:rPr>
              <a:t>Education services were generally rated more positively than health and social care, with around 59% agreeing that education meets their child's needs. </a:t>
            </a:r>
          </a:p>
          <a:p>
            <a:pPr algn="ctr"/>
            <a:r>
              <a:rPr lang="en-GB" sz="2900" dirty="0"/>
              <a:t> </a:t>
            </a:r>
          </a:p>
          <a:p>
            <a:pPr algn="ctr"/>
            <a:r>
              <a:rPr lang="en-GB" sz="2900" b="1" i="1" dirty="0">
                <a:solidFill>
                  <a:schemeClr val="accent1"/>
                </a:solidFill>
              </a:rPr>
              <a:t>"Education meets my sons needs and getting a place in the right setting has seen him thrive." </a:t>
            </a:r>
          </a:p>
          <a:p>
            <a:pPr algn="ctr"/>
            <a:r>
              <a:rPr lang="en-GB" sz="2900" b="1" i="1" dirty="0">
                <a:solidFill>
                  <a:schemeClr val="accent1"/>
                </a:solidFill>
              </a:rPr>
              <a:t> </a:t>
            </a:r>
          </a:p>
          <a:p>
            <a:pPr algn="ctr"/>
            <a:r>
              <a:rPr lang="en-GB" sz="2900" b="1" i="1" dirty="0">
                <a:solidFill>
                  <a:schemeClr val="accent1"/>
                </a:solidFill>
              </a:rPr>
              <a:t>"Children with disabilities team have been incredibly helpful. Our social worker has been a consistent support and helped my Son get the support he needs." </a:t>
            </a:r>
          </a:p>
          <a:p>
            <a:r>
              <a:rPr lang="en-GB" sz="2600" dirty="0"/>
              <a:t> </a:t>
            </a:r>
          </a:p>
          <a:p>
            <a:endParaRPr lang="en-GB" sz="2600" dirty="0"/>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6" y="54103"/>
            <a:ext cx="7592687" cy="845520"/>
          </a:xfrm>
        </p:spPr>
        <p:txBody>
          <a:bodyPr/>
          <a:lstStyle/>
          <a:p>
            <a:pPr algn="ctr"/>
            <a:r>
              <a:rPr lang="en-US" sz="4000" dirty="0"/>
              <a:t>Key systemic challenges </a:t>
            </a:r>
            <a:endParaRPr lang="en-GB" sz="4000" dirty="0"/>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800392" y="953726"/>
            <a:ext cx="8307169" cy="5530201"/>
          </a:xfrm>
        </p:spPr>
        <p:txBody>
          <a:bodyPr>
            <a:noAutofit/>
          </a:bodyPr>
          <a:lstStyle/>
          <a:p>
            <a:pPr algn="ctr"/>
            <a:r>
              <a:rPr lang="en-GB" dirty="0">
                <a:solidFill>
                  <a:schemeClr val="tx1"/>
                </a:solidFill>
              </a:rPr>
              <a:t>While examples of good practice exist, families described a system that is often slow, fragmented and dependent on parental persistence. </a:t>
            </a:r>
          </a:p>
          <a:p>
            <a:pPr algn="ctr"/>
            <a:r>
              <a:rPr lang="en-GB" dirty="0">
                <a:solidFill>
                  <a:schemeClr val="tx1"/>
                </a:solidFill>
              </a:rPr>
              <a:t>The most common concerns were lengthy waits for assessments and support, poor communication, inconsistent understanding of SEND, difficulties accessing CAMHS and therapies, and families having to fight for provision or pay privately. </a:t>
            </a:r>
          </a:p>
          <a:p>
            <a:pPr algn="ctr"/>
            <a:r>
              <a:rPr lang="en-GB" dirty="0">
                <a:solidFill>
                  <a:schemeClr val="tx1"/>
                </a:solidFill>
              </a:rPr>
              <a:t>Negative experiences were particularly common around health services, social care and EHCP processes.  </a:t>
            </a:r>
          </a:p>
          <a:p>
            <a:r>
              <a:rPr lang="en-GB" b="1" dirty="0"/>
              <a:t> </a:t>
            </a:r>
            <a:endParaRPr lang="en-GB" dirty="0"/>
          </a:p>
          <a:p>
            <a:pPr algn="ctr"/>
            <a:r>
              <a:rPr lang="en-GB" b="1" i="1" dirty="0">
                <a:solidFill>
                  <a:schemeClr val="accent1"/>
                </a:solidFill>
              </a:rPr>
              <a:t>"Awful, lack of or no communication, painful, emotional, frustrating, system is not working, failing parents and children. It's a constant battle to get your child's needs met." </a:t>
            </a:r>
          </a:p>
          <a:p>
            <a:pPr algn="ctr"/>
            <a:r>
              <a:rPr lang="en-GB" b="1" i="1" dirty="0">
                <a:solidFill>
                  <a:schemeClr val="accent1"/>
                </a:solidFill>
              </a:rPr>
              <a:t> </a:t>
            </a:r>
          </a:p>
          <a:p>
            <a:pPr algn="ctr"/>
            <a:r>
              <a:rPr lang="en-GB" b="1" i="1" dirty="0">
                <a:solidFill>
                  <a:schemeClr val="accent1"/>
                </a:solidFill>
              </a:rPr>
              <a:t>"All services are overstretched and give same basic information that has already been tried. Mental health services for ND children are impossible to access under NHS and parents are expected to pay for private services."</a:t>
            </a:r>
          </a:p>
          <a:p>
            <a:pPr algn="ctr"/>
            <a:endParaRPr lang="en-GB" sz="1500" b="1" i="1" dirty="0">
              <a:solidFill>
                <a:schemeClr val="tx1"/>
              </a:solidFill>
            </a:endParaRPr>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49335" y="220865"/>
            <a:ext cx="7493330" cy="706055"/>
          </a:xfrm>
        </p:spPr>
        <p:txBody>
          <a:bodyPr/>
          <a:lstStyle/>
          <a:p>
            <a:pPr algn="ctr"/>
            <a:r>
              <a:rPr lang="en-US" sz="4000" dirty="0"/>
              <a:t>Quadrant Variation </a:t>
            </a:r>
            <a:endParaRPr lang="en-GB" sz="4000" dirty="0"/>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773089" y="1042218"/>
            <a:ext cx="7980947" cy="5483116"/>
          </a:xfrm>
        </p:spPr>
        <p:txBody>
          <a:bodyPr>
            <a:normAutofit fontScale="92500" lnSpcReduction="20000"/>
          </a:bodyPr>
          <a:lstStyle/>
          <a:p>
            <a:pPr algn="ctr"/>
            <a:r>
              <a:rPr lang="en-GB" b="1" dirty="0">
                <a:solidFill>
                  <a:schemeClr val="tx1"/>
                </a:solidFill>
              </a:rPr>
              <a:t>Analysis of responses by quadrant suggests that family experiences are remarkably similar across Essex</a:t>
            </a:r>
          </a:p>
          <a:p>
            <a:pPr algn="l"/>
            <a:r>
              <a:rPr lang="en-GB" b="1" dirty="0">
                <a:solidFill>
                  <a:schemeClr val="tx1"/>
                </a:solidFill>
              </a:rPr>
              <a:t>Similarities Across All Quadrants</a:t>
            </a:r>
          </a:p>
          <a:p>
            <a:pPr marL="285750" lvl="0" indent="-285750" algn="l">
              <a:buFont typeface="Arial" panose="020B0604020202020204" pitchFamily="34" charset="0"/>
              <a:buChar char="•"/>
            </a:pPr>
            <a:r>
              <a:rPr lang="en-GB" dirty="0">
                <a:solidFill>
                  <a:schemeClr val="tx1"/>
                </a:solidFill>
              </a:rPr>
              <a:t>Difficulties accessing health and therapy services</a:t>
            </a:r>
          </a:p>
          <a:p>
            <a:pPr marL="285750" lvl="0" indent="-285750" algn="l">
              <a:buFont typeface="Arial" panose="020B0604020202020204" pitchFamily="34" charset="0"/>
              <a:buChar char="•"/>
            </a:pPr>
            <a:r>
              <a:rPr lang="en-GB" dirty="0">
                <a:solidFill>
                  <a:schemeClr val="tx1"/>
                </a:solidFill>
              </a:rPr>
              <a:t>Concerns about CAMHS support</a:t>
            </a:r>
          </a:p>
          <a:p>
            <a:pPr marL="285750" lvl="0" indent="-285750" algn="l">
              <a:buFont typeface="Arial" panose="020B0604020202020204" pitchFamily="34" charset="0"/>
              <a:buChar char="•"/>
            </a:pPr>
            <a:r>
              <a:rPr lang="en-GB" dirty="0">
                <a:solidFill>
                  <a:schemeClr val="tx1"/>
                </a:solidFill>
              </a:rPr>
              <a:t>Delays in assessments and EHCP processes</a:t>
            </a:r>
          </a:p>
          <a:p>
            <a:pPr marL="285750" lvl="0" indent="-285750" algn="l">
              <a:buFont typeface="Arial" panose="020B0604020202020204" pitchFamily="34" charset="0"/>
              <a:buChar char="•"/>
            </a:pPr>
            <a:r>
              <a:rPr lang="en-GB" dirty="0">
                <a:solidFill>
                  <a:schemeClr val="tx1"/>
                </a:solidFill>
              </a:rPr>
              <a:t>Positive experiences linked to schools and charities</a:t>
            </a:r>
          </a:p>
          <a:p>
            <a:pPr marL="285750" lvl="0" indent="-285750" algn="l">
              <a:buFont typeface="Arial" panose="020B0604020202020204" pitchFamily="34" charset="0"/>
              <a:buChar char="•"/>
            </a:pPr>
            <a:r>
              <a:rPr lang="en-GB" dirty="0">
                <a:solidFill>
                  <a:schemeClr val="tx1"/>
                </a:solidFill>
              </a:rPr>
              <a:t>Parents feeling they need to "fight" for support.</a:t>
            </a:r>
          </a:p>
          <a:p>
            <a:pPr algn="l"/>
            <a:r>
              <a:rPr lang="en-GB" dirty="0">
                <a:solidFill>
                  <a:schemeClr val="tx1"/>
                </a:solidFill>
              </a:rPr>
              <a:t> </a:t>
            </a:r>
          </a:p>
          <a:p>
            <a:pPr algn="l"/>
            <a:r>
              <a:rPr lang="en-GB" b="1" dirty="0">
                <a:solidFill>
                  <a:schemeClr val="tx1"/>
                </a:solidFill>
              </a:rPr>
              <a:t>Some Notable Differences</a:t>
            </a:r>
            <a:endParaRPr lang="en-GB" dirty="0">
              <a:solidFill>
                <a:schemeClr val="tx1"/>
              </a:solidFill>
            </a:endParaRPr>
          </a:p>
          <a:p>
            <a:pPr marL="285750" indent="-285750" algn="l">
              <a:buFont typeface="Arial" panose="020B0604020202020204" pitchFamily="34" charset="0"/>
              <a:buChar char="•"/>
            </a:pPr>
            <a:r>
              <a:rPr lang="en-GB" b="1" dirty="0">
                <a:solidFill>
                  <a:schemeClr val="tx1"/>
                </a:solidFill>
              </a:rPr>
              <a:t>West  - </a:t>
            </a:r>
            <a:r>
              <a:rPr lang="en-GB" dirty="0">
                <a:solidFill>
                  <a:schemeClr val="tx1"/>
                </a:solidFill>
              </a:rPr>
              <a:t>More references to transport and access issues due to geography; Concerns around travel distances to services and activities.  </a:t>
            </a:r>
          </a:p>
          <a:p>
            <a:pPr marL="285750" indent="-285750" algn="l">
              <a:buFont typeface="Arial" panose="020B0604020202020204" pitchFamily="34" charset="0"/>
              <a:buChar char="•"/>
            </a:pPr>
            <a:r>
              <a:rPr lang="en-GB" b="1" dirty="0">
                <a:solidFill>
                  <a:schemeClr val="tx1"/>
                </a:solidFill>
              </a:rPr>
              <a:t>Mid Essex - </a:t>
            </a:r>
            <a:r>
              <a:rPr lang="en-GB" dirty="0">
                <a:solidFill>
                  <a:schemeClr val="tx1"/>
                </a:solidFill>
              </a:rPr>
              <a:t>Greater focus on access to therapies and specialist provision; Concerns around waiting lists and availability of services.  </a:t>
            </a:r>
          </a:p>
          <a:p>
            <a:pPr marL="285750" indent="-285750" algn="l">
              <a:buFont typeface="Arial" panose="020B0604020202020204" pitchFamily="34" charset="0"/>
              <a:buChar char="•"/>
            </a:pPr>
            <a:r>
              <a:rPr lang="en-GB" b="1" dirty="0">
                <a:solidFill>
                  <a:schemeClr val="tx1"/>
                </a:solidFill>
              </a:rPr>
              <a:t>North East Essex - </a:t>
            </a:r>
            <a:r>
              <a:rPr lang="en-GB" dirty="0">
                <a:solidFill>
                  <a:schemeClr val="tx1"/>
                </a:solidFill>
              </a:rPr>
              <a:t>More comments concerning education placement suitability and support in mainstream settings.  </a:t>
            </a:r>
          </a:p>
          <a:p>
            <a:pPr marL="285750" indent="-285750" algn="l">
              <a:buFont typeface="Arial" panose="020B0604020202020204" pitchFamily="34" charset="0"/>
              <a:buChar char="•"/>
            </a:pPr>
            <a:r>
              <a:rPr lang="en-GB" b="1" dirty="0">
                <a:solidFill>
                  <a:schemeClr val="tx1"/>
                </a:solidFill>
              </a:rPr>
              <a:t>South Essex - </a:t>
            </a:r>
            <a:r>
              <a:rPr lang="en-GB" dirty="0">
                <a:solidFill>
                  <a:schemeClr val="tx1"/>
                </a:solidFill>
              </a:rPr>
              <a:t>Greater volume of comments relating to EHCP processes and challenges securing provision. </a:t>
            </a:r>
          </a:p>
          <a:p>
            <a:pPr algn="ctr"/>
            <a:endParaRPr lang="en-GB" dirty="0">
              <a:solidFill>
                <a:schemeClr val="tx1"/>
              </a:solidFill>
            </a:endParaRPr>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004969" y="148548"/>
            <a:ext cx="7732119" cy="518618"/>
          </a:xfrm>
        </p:spPr>
        <p:txBody>
          <a:bodyPr/>
          <a:lstStyle/>
          <a:p>
            <a:pPr algn="ctr"/>
            <a:r>
              <a:rPr lang="en-US" sz="3200" dirty="0"/>
              <a:t>Next Steps </a:t>
            </a:r>
            <a:endParaRPr lang="en-GB" sz="3200" dirty="0"/>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929184" y="667166"/>
            <a:ext cx="8178377" cy="5543309"/>
          </a:xfrm>
        </p:spPr>
        <p:txBody>
          <a:bodyPr>
            <a:noAutofit/>
          </a:bodyPr>
          <a:lstStyle/>
          <a:p>
            <a:pPr algn="ctr"/>
            <a:r>
              <a:rPr lang="en-GB" b="1" dirty="0">
                <a:solidFill>
                  <a:schemeClr val="tx1"/>
                </a:solidFill>
              </a:rPr>
              <a:t>What we would like the SEND partnership to focus on:</a:t>
            </a:r>
          </a:p>
          <a:p>
            <a:pPr lvl="0" algn="l"/>
            <a:r>
              <a:rPr lang="en-GB" b="1" dirty="0">
                <a:solidFill>
                  <a:schemeClr val="tx1"/>
                </a:solidFill>
              </a:rPr>
              <a:t>1. Improve communication with families - </a:t>
            </a:r>
            <a:r>
              <a:rPr lang="en-GB" dirty="0">
                <a:solidFill>
                  <a:schemeClr val="tx1"/>
                </a:solidFill>
              </a:rPr>
              <a:t>Provide regular updates and     clearer expectations around waiting times, referrals and assessments.</a:t>
            </a:r>
          </a:p>
          <a:p>
            <a:pPr lvl="0" algn="l"/>
            <a:r>
              <a:rPr lang="en-GB" b="1" dirty="0">
                <a:solidFill>
                  <a:schemeClr val="tx1"/>
                </a:solidFill>
              </a:rPr>
              <a:t>2. Reduce waiting times for key services - </a:t>
            </a:r>
            <a:r>
              <a:rPr lang="en-GB" dirty="0">
                <a:solidFill>
                  <a:schemeClr val="tx1"/>
                </a:solidFill>
              </a:rPr>
              <a:t>Prioritise access to CAMHS, SALT, OT, paediatric and neurodevelopmental services.</a:t>
            </a:r>
          </a:p>
          <a:p>
            <a:pPr lvl="0" algn="l"/>
            <a:r>
              <a:rPr lang="en-GB" b="1" dirty="0">
                <a:solidFill>
                  <a:schemeClr val="tx1"/>
                </a:solidFill>
              </a:rPr>
              <a:t>3. Strengthen SEND understanding across services - </a:t>
            </a:r>
            <a:r>
              <a:rPr lang="en-GB" dirty="0">
                <a:solidFill>
                  <a:schemeClr val="tx1"/>
                </a:solidFill>
              </a:rPr>
              <a:t>Improve training for education, health and social care professionals, particularly around autism, ADHD and complex needs.</a:t>
            </a:r>
          </a:p>
          <a:p>
            <a:pPr lvl="0" algn="l"/>
            <a:r>
              <a:rPr lang="en-GB" b="1" dirty="0">
                <a:solidFill>
                  <a:schemeClr val="tx1"/>
                </a:solidFill>
              </a:rPr>
              <a:t>4. Ensure provision is delivered consistently - </a:t>
            </a:r>
            <a:r>
              <a:rPr lang="en-GB" dirty="0">
                <a:solidFill>
                  <a:schemeClr val="tx1"/>
                </a:solidFill>
              </a:rPr>
              <a:t>Improve oversight of both SEN Support and EHCP provision to ensure agreed support is actually implemented.</a:t>
            </a:r>
          </a:p>
          <a:p>
            <a:pPr lvl="0" algn="l"/>
            <a:r>
              <a:rPr lang="en-GB" b="1" dirty="0">
                <a:solidFill>
                  <a:schemeClr val="tx1"/>
                </a:solidFill>
              </a:rPr>
              <a:t>5. Embed meaningful co-production - </a:t>
            </a:r>
            <a:r>
              <a:rPr lang="en-GB" dirty="0">
                <a:solidFill>
                  <a:schemeClr val="tx1"/>
                </a:solidFill>
              </a:rPr>
              <a:t>Involve families as partners in identification, planning, review and decision-making processes.</a:t>
            </a:r>
          </a:p>
          <a:p>
            <a:pPr lvl="0" algn="l"/>
            <a:r>
              <a:rPr lang="en-GB" b="1" dirty="0">
                <a:solidFill>
                  <a:schemeClr val="tx1"/>
                </a:solidFill>
              </a:rPr>
              <a:t>6. Share and scale effective practice - </a:t>
            </a:r>
            <a:r>
              <a:rPr lang="en-GB" dirty="0">
                <a:solidFill>
                  <a:schemeClr val="tx1"/>
                </a:solidFill>
              </a:rPr>
              <a:t>Learn from schools, practitioners and services that families consistently identify as providing excellent support.</a:t>
            </a:r>
          </a:p>
          <a:p>
            <a:pPr algn="l"/>
            <a:endParaRPr lang="en-GB" b="1" dirty="0">
              <a:solidFill>
                <a:schemeClr val="tx1"/>
              </a:solidFill>
            </a:endParaRPr>
          </a:p>
          <a:p>
            <a:pPr algn="l"/>
            <a:endParaRPr lang="en-GB" sz="1500" b="1" dirty="0">
              <a:solidFill>
                <a:schemeClr val="tx1"/>
              </a:solidFill>
            </a:endParaRPr>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2237974" y="220865"/>
            <a:ext cx="7493330" cy="706055"/>
          </a:xfrm>
        </p:spPr>
        <p:txBody>
          <a:bodyPr/>
          <a:lstStyle/>
          <a:p>
            <a:pPr algn="ctr"/>
            <a:r>
              <a:rPr lang="en-US" sz="4000" dirty="0"/>
              <a:t>Appendix- Data from FIS 2025</a:t>
            </a:r>
            <a:endParaRPr lang="en-GB" sz="4000" dirty="0"/>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1994166" y="1397818"/>
            <a:ext cx="7980947" cy="4427419"/>
          </a:xfrm>
        </p:spPr>
        <p:txBody>
          <a:bodyPr>
            <a:normAutofit/>
          </a:bodyPr>
          <a:lstStyle/>
          <a:p>
            <a:pPr algn="ctr"/>
            <a:r>
              <a:rPr lang="en-GB" sz="4000" dirty="0"/>
              <a:t>The Below is the data that was used, along with individual comments to construct the summary report above. </a:t>
            </a:r>
          </a:p>
          <a:p>
            <a:pPr algn="ctr"/>
            <a:endParaRPr lang="en-GB" dirty="0"/>
          </a:p>
          <a:p>
            <a:r>
              <a:rPr lang="en-GB" dirty="0"/>
              <a:t> </a:t>
            </a:r>
          </a:p>
          <a:p>
            <a:pPr algn="ctr"/>
            <a:endParaRPr lang="en-GB" dirty="0"/>
          </a:p>
          <a:p>
            <a:endParaRPr lang="en-GB" dirty="0"/>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A79754-67EF-5BBE-ACB8-C9C433DE5A56}"/>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740081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D7CEC9-270A-18B5-2547-F68410FB27B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64400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B61237-E13B-54DB-60C1-944DB73E8F35}"/>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828336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237CFE-9818-D63A-43C5-BEAE59A0FD2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09412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3B59F6-52A4-BCF0-580A-B3F1EF74F81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62285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BA5B63-3EC1-B3BB-9702-9A489808CCC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01527906"/>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1de841c-ff39-4427-86d4-35ae088a8026" xsi:nil="true"/>
    <lcf76f155ced4ddcb4097134ff3c332f xmlns="4354224f-a798-491d-a370-0c180897a13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98AD5F6339445408493C98B6CFBD48D" ma:contentTypeVersion="13" ma:contentTypeDescription="Create a new document." ma:contentTypeScope="" ma:versionID="68f58f8a7655c85505c105f05a170d43">
  <xsd:schema xmlns:xsd="http://www.w3.org/2001/XMLSchema" xmlns:xs="http://www.w3.org/2001/XMLSchema" xmlns:p="http://schemas.microsoft.com/office/2006/metadata/properties" xmlns:ns2="4354224f-a798-491d-a370-0c180897a13a" xmlns:ns3="f1de841c-ff39-4427-86d4-35ae088a8026" targetNamespace="http://schemas.microsoft.com/office/2006/metadata/properties" ma:root="true" ma:fieldsID="f1002a6565b5480592c96ee2c2a7386d" ns2:_="" ns3:_="">
    <xsd:import namespace="4354224f-a798-491d-a370-0c180897a13a"/>
    <xsd:import namespace="f1de841c-ff39-4427-86d4-35ae088a8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54224f-a798-491d-a370-0c180897a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842fc-1d44-4d72-84e7-91d1a3eec9a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de841c-ff39-4427-86d4-35ae088a802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921fc4e-744c-4454-98f5-6c502a4c67c0}" ma:internalName="TaxCatchAll" ma:showField="CatchAllData" ma:web="f1de841c-ff39-4427-86d4-35ae088a8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2A9D59-9540-4FEB-A493-51066910D89C}">
  <ds:schemaRef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purl.org/dc/elements/1.1/"/>
    <ds:schemaRef ds:uri="aabdc258-17ec-47e6-9f17-8c9d7f93e914"/>
    <ds:schemaRef ds:uri="6d7136dc-8aae-4899-8848-db3c8ecd8d4f"/>
    <ds:schemaRef ds:uri="http://schemas.microsoft.com/office/infopath/2007/PartnerControls"/>
    <ds:schemaRef ds:uri="http://schemas.openxmlformats.org/package/2006/metadata/core-properties"/>
    <ds:schemaRef ds:uri="f1de841c-ff39-4427-86d4-35ae088a8026"/>
    <ds:schemaRef ds:uri="4354224f-a798-491d-a370-0c180897a13a"/>
  </ds:schemaRefs>
</ds:datastoreItem>
</file>

<file path=customXml/itemProps2.xml><?xml version="1.0" encoding="utf-8"?>
<ds:datastoreItem xmlns:ds="http://schemas.openxmlformats.org/officeDocument/2006/customXml" ds:itemID="{D89570A0-E084-431C-96FB-466EB4F19FF4}">
  <ds:schemaRefs>
    <ds:schemaRef ds:uri="http://schemas.microsoft.com/sharepoint/v3/contenttype/forms"/>
  </ds:schemaRefs>
</ds:datastoreItem>
</file>

<file path=customXml/itemProps3.xml><?xml version="1.0" encoding="utf-8"?>
<ds:datastoreItem xmlns:ds="http://schemas.openxmlformats.org/officeDocument/2006/customXml" ds:itemID="{631FE207-C2A8-4C9C-8FB2-30072BCD8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54224f-a798-491d-a370-0c180897a13a"/>
    <ds:schemaRef ds:uri="f1de841c-ff39-4427-86d4-35ae088a8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737</Words>
  <Application>Microsoft Office PowerPoint</Application>
  <PresentationFormat>Widescreen</PresentationFormat>
  <Paragraphs>60</Paragraphs>
  <Slides>12</Slides>
  <Notes>3</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PowerPoint Presentation</vt:lpstr>
      <vt:lpstr>What is working well </vt:lpstr>
      <vt:lpstr>Key systemic challenges </vt:lpstr>
      <vt:lpstr>Quadrant Variation </vt:lpstr>
      <vt:lpstr>Next Steps </vt:lpstr>
      <vt:lpstr>Appendix- Data from FIS 2025</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Stacey Gladden - Essex Family Forum</cp:lastModifiedBy>
  <cp:revision>15</cp:revision>
  <dcterms:created xsi:type="dcterms:W3CDTF">2026-04-08T10:44:08Z</dcterms:created>
  <dcterms:modified xsi:type="dcterms:W3CDTF">2026-09-17T14:48:15Z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0x010100098AD5F6339445408493C98B6CFBD48D</vt:lpwstr>
  </property>
  <property fmtid="{D5CDD505-2E9C-101B-9397-08002B2CF9AE}" pid="3" name="MediaServiceImageTags">
    <vt:lpwstr/>
  </property>
</Properties>
</file>