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13"/>
  </p:notesMasterIdLst>
  <p:sldIdLst>
    <p:sldId id="276" r:id="rId5"/>
    <p:sldId id="257" r:id="rId6"/>
    <p:sldId id="258" r:id="rId7"/>
    <p:sldId id="264" r:id="rId8"/>
    <p:sldId id="263" r:id="rId9"/>
    <p:sldId id="277" r:id="rId10"/>
    <p:sldId id="279" r:id="rId11"/>
    <p:sldId id="285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47BA8C8-328C-7FF6-9DA6-40B2C355B129}" v="6" dt="2026-09-17T14:48:34.58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651" autoAdjust="0"/>
    <p:restoredTop sz="94660"/>
  </p:normalViewPr>
  <p:slideViewPr>
    <p:cSldViewPr snapToGrid="0">
      <p:cViewPr varScale="1">
        <p:scale>
          <a:sx n="78" d="100"/>
          <a:sy n="78" d="100"/>
        </p:scale>
        <p:origin x="1032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acey Gladden - Essex Family Forum" userId="S::stacey@essexfamilyforum.org::8e933201-7a74-4de8-94dc-4f1c8d94df12" providerId="AD" clId="Web-{747BA8C8-328C-7FF6-9DA6-40B2C355B129}"/>
    <pc:docChg chg="modSld">
      <pc:chgData name="Stacey Gladden - Essex Family Forum" userId="S::stacey@essexfamilyforum.org::8e933201-7a74-4de8-94dc-4f1c8d94df12" providerId="AD" clId="Web-{747BA8C8-328C-7FF6-9DA6-40B2C355B129}" dt="2026-09-17T14:48:32.867" v="1" actId="20577"/>
      <pc:docMkLst>
        <pc:docMk/>
      </pc:docMkLst>
      <pc:sldChg chg="modSp">
        <pc:chgData name="Stacey Gladden - Essex Family Forum" userId="S::stacey@essexfamilyforum.org::8e933201-7a74-4de8-94dc-4f1c8d94df12" providerId="AD" clId="Web-{747BA8C8-328C-7FF6-9DA6-40B2C355B129}" dt="2026-09-17T14:48:32.867" v="1" actId="20577"/>
        <pc:sldMkLst>
          <pc:docMk/>
          <pc:sldMk cId="4266057871" sldId="276"/>
        </pc:sldMkLst>
        <pc:spChg chg="mod">
          <ac:chgData name="Stacey Gladden - Essex Family Forum" userId="S::stacey@essexfamilyforum.org::8e933201-7a74-4de8-94dc-4f1c8d94df12" providerId="AD" clId="Web-{747BA8C8-328C-7FF6-9DA6-40B2C355B129}" dt="2026-09-17T14:48:32.867" v="1" actId="20577"/>
          <ac:spMkLst>
            <pc:docMk/>
            <pc:sldMk cId="4266057871" sldId="276"/>
            <ac:spMk id="10" creationId="{36284CDB-02EF-1F5E-ECA7-FB0D55DE8CD9}"/>
          </ac:spMkLst>
        </pc:spChg>
      </pc:sldChg>
    </pc:docChg>
  </pc:docChgLst>
  <pc:docChgLst>
    <pc:chgData name="Stacey Gladden - Essex Family Forum" userId="S::stacey@essexfamilyforum.org::8e933201-7a74-4de8-94dc-4f1c8d94df12" providerId="AD" clId="Web-{81540C43-A1E1-E6A1-2B65-A91D0009DD4B}"/>
    <pc:docChg chg="modSld">
      <pc:chgData name="Stacey Gladden - Essex Family Forum" userId="S::stacey@essexfamilyforum.org::8e933201-7a74-4de8-94dc-4f1c8d94df12" providerId="AD" clId="Web-{81540C43-A1E1-E6A1-2B65-A91D0009DD4B}" dt="2026-09-17T12:00:24.922" v="47" actId="20577"/>
      <pc:docMkLst>
        <pc:docMk/>
      </pc:docMkLst>
      <pc:sldChg chg="modSp">
        <pc:chgData name="Stacey Gladden - Essex Family Forum" userId="S::stacey@essexfamilyforum.org::8e933201-7a74-4de8-94dc-4f1c8d94df12" providerId="AD" clId="Web-{81540C43-A1E1-E6A1-2B65-A91D0009DD4B}" dt="2026-09-17T12:00:24.922" v="47" actId="20577"/>
        <pc:sldMkLst>
          <pc:docMk/>
          <pc:sldMk cId="4266057871" sldId="276"/>
        </pc:sldMkLst>
        <pc:graphicFrameChg chg="modGraphic">
          <ac:chgData name="Stacey Gladden - Essex Family Forum" userId="S::stacey@essexfamilyforum.org::8e933201-7a74-4de8-94dc-4f1c8d94df12" providerId="AD" clId="Web-{81540C43-A1E1-E6A1-2B65-A91D0009DD4B}" dt="2026-09-17T12:00:24.922" v="47" actId="20577"/>
          <ac:graphicFrameMkLst>
            <pc:docMk/>
            <pc:sldMk cId="4266057871" sldId="276"/>
            <ac:graphicFrameMk id="3" creationId="{1B23D4D5-AE36-F384-AE4E-5FB0254AEFD8}"/>
          </ac:graphicFrameMkLst>
        </pc:graphicFrame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3">
  <dgm:title val=""/>
  <dgm:desc val=""/>
  <dgm:catLst>
    <dgm:cat type="accent2" pri="11300"/>
  </dgm:catLst>
  <dgm:styleLbl name="node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shade val="80000"/>
      </a:schemeClr>
      <a:schemeClr val="accent2">
        <a:tint val="7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/>
    <dgm:txEffectClrLst/>
  </dgm:styleLbl>
  <dgm:styleLbl name="ln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9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8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2DE80C4-D55C-4978-BC80-D2BCB05BCB71}" type="doc">
      <dgm:prSet loTypeId="urn:microsoft.com/office/officeart/2005/8/layout/matrix3" loCatId="matrix" qsTypeId="urn:microsoft.com/office/officeart/2005/8/quickstyle/simple3" qsCatId="simple" csTypeId="urn:microsoft.com/office/officeart/2005/8/colors/accent2_3" csCatId="accent2" phldr="1"/>
      <dgm:spPr/>
      <dgm:t>
        <a:bodyPr/>
        <a:lstStyle/>
        <a:p>
          <a:endParaRPr lang="en-US"/>
        </a:p>
      </dgm:t>
    </dgm:pt>
    <dgm:pt modelId="{6BB87E79-FA22-417C-BB8D-7F320114AA91}">
      <dgm:prSet phldr="0"/>
      <dgm:spPr/>
      <dgm:t>
        <a:bodyPr/>
        <a:lstStyle/>
        <a:p>
          <a:pPr rtl="0"/>
          <a:r>
            <a:rPr lang="en-US" sz="1200" dirty="0">
              <a:latin typeface="Calibri"/>
              <a:ea typeface="Calibri"/>
              <a:cs typeface="Calibri"/>
            </a:rPr>
            <a:t>This presentation reflects the experiences of families accessing Short Breaks, Direct Payments and SEND-inclusive activities.</a:t>
          </a:r>
        </a:p>
      </dgm:t>
    </dgm:pt>
    <dgm:pt modelId="{2F3EFBAE-F73D-4291-AF58-2AD10D9DDABF}" type="parTrans" cxnId="{C348F085-0109-4096-8AA2-51C8019B21F1}">
      <dgm:prSet/>
      <dgm:spPr/>
      <dgm:t>
        <a:bodyPr/>
        <a:lstStyle/>
        <a:p>
          <a:endParaRPr lang="en-US"/>
        </a:p>
      </dgm:t>
    </dgm:pt>
    <dgm:pt modelId="{9A3B1941-7346-4E08-AE5A-5C33DDB54602}" type="sibTrans" cxnId="{C348F085-0109-4096-8AA2-51C8019B21F1}">
      <dgm:prSet/>
      <dgm:spPr/>
      <dgm:t>
        <a:bodyPr/>
        <a:lstStyle/>
        <a:p>
          <a:endParaRPr lang="en-US"/>
        </a:p>
      </dgm:t>
    </dgm:pt>
    <dgm:pt modelId="{2DC10348-E572-4233-A5F6-E4899772CFF7}">
      <dgm:prSet/>
      <dgm:spPr/>
      <dgm:t>
        <a:bodyPr/>
        <a:lstStyle/>
        <a:p>
          <a:r>
            <a:rPr lang="en-US" dirty="0"/>
            <a:t>Children mainly aged 5–15 years</a:t>
          </a:r>
        </a:p>
      </dgm:t>
    </dgm:pt>
    <dgm:pt modelId="{614D47A5-9CF8-42CE-86B6-D7F06B7AF6B6}" type="parTrans" cxnId="{AF798830-61AD-45E9-9A38-EAF0BE44C670}">
      <dgm:prSet/>
      <dgm:spPr/>
      <dgm:t>
        <a:bodyPr/>
        <a:lstStyle/>
        <a:p>
          <a:endParaRPr lang="en-US"/>
        </a:p>
      </dgm:t>
    </dgm:pt>
    <dgm:pt modelId="{CF17E5E9-6399-4C6F-90B7-955CCBC495D9}" type="sibTrans" cxnId="{AF798830-61AD-45E9-9A38-EAF0BE44C670}">
      <dgm:prSet/>
      <dgm:spPr/>
      <dgm:t>
        <a:bodyPr/>
        <a:lstStyle/>
        <a:p>
          <a:endParaRPr lang="en-US"/>
        </a:p>
      </dgm:t>
    </dgm:pt>
    <dgm:pt modelId="{21310FFC-9EFD-4E62-A988-59A58F6AF54D}">
      <dgm:prSet/>
      <dgm:spPr/>
      <dgm:t>
        <a:bodyPr/>
        <a:lstStyle/>
        <a:p>
          <a:pPr rtl="0"/>
          <a:r>
            <a:rPr lang="en-US" dirty="0"/>
            <a:t>Most common needs: Autism (ASD</a:t>
          </a:r>
          <a:r>
            <a:rPr lang="en-US" dirty="0">
              <a:latin typeface="Calibri"/>
            </a:rPr>
            <a:t>),</a:t>
          </a:r>
          <a:r>
            <a:rPr lang="en-US" dirty="0"/>
            <a:t> ADHD</a:t>
          </a:r>
          <a:r>
            <a:rPr lang="en-US" dirty="0">
              <a:latin typeface="Calibri"/>
            </a:rPr>
            <a:t>, SEMH and Speech, Language and communication needs </a:t>
          </a:r>
          <a:endParaRPr lang="en-US" dirty="0"/>
        </a:p>
      </dgm:t>
    </dgm:pt>
    <dgm:pt modelId="{1AF7F812-E193-4A55-B3D5-E6510DA04483}" type="parTrans" cxnId="{C6322166-5EED-4090-BA6E-D734E5643B4D}">
      <dgm:prSet/>
      <dgm:spPr/>
      <dgm:t>
        <a:bodyPr/>
        <a:lstStyle/>
        <a:p>
          <a:endParaRPr lang="en-US"/>
        </a:p>
      </dgm:t>
    </dgm:pt>
    <dgm:pt modelId="{78FBCED1-D9D1-453E-835F-511F1AFB5E9E}" type="sibTrans" cxnId="{C6322166-5EED-4090-BA6E-D734E5643B4D}">
      <dgm:prSet/>
      <dgm:spPr/>
      <dgm:t>
        <a:bodyPr/>
        <a:lstStyle/>
        <a:p>
          <a:endParaRPr lang="en-US"/>
        </a:p>
      </dgm:t>
    </dgm:pt>
    <dgm:pt modelId="{929245CA-AC06-457B-A8E9-70B5615A8443}">
      <dgm:prSet/>
      <dgm:spPr/>
      <dgm:t>
        <a:bodyPr/>
        <a:lstStyle/>
        <a:p>
          <a:pPr rtl="0"/>
          <a:r>
            <a:rPr lang="en-US" dirty="0">
              <a:latin typeface="Calibri"/>
            </a:rPr>
            <a:t>Majority of participants had children in mainstream settings</a:t>
          </a:r>
          <a:endParaRPr lang="en-US" dirty="0"/>
        </a:p>
      </dgm:t>
    </dgm:pt>
    <dgm:pt modelId="{80AFF0B8-694B-4C34-81D1-969F589DCD46}" type="parTrans" cxnId="{F4000ADB-DF0C-49CC-9992-9CE76E0C5F89}">
      <dgm:prSet/>
      <dgm:spPr/>
      <dgm:t>
        <a:bodyPr/>
        <a:lstStyle/>
        <a:p>
          <a:endParaRPr lang="en-US"/>
        </a:p>
      </dgm:t>
    </dgm:pt>
    <dgm:pt modelId="{7F57AD25-569E-4371-9C0C-C4DC55EEC6DE}" type="sibTrans" cxnId="{F4000ADB-DF0C-49CC-9992-9CE76E0C5F89}">
      <dgm:prSet/>
      <dgm:spPr/>
      <dgm:t>
        <a:bodyPr/>
        <a:lstStyle/>
        <a:p>
          <a:endParaRPr lang="en-US"/>
        </a:p>
      </dgm:t>
    </dgm:pt>
    <dgm:pt modelId="{A67E2730-AB24-5D43-AEB6-77B2465151F3}" type="pres">
      <dgm:prSet presAssocID="{12DE80C4-D55C-4978-BC80-D2BCB05BCB71}" presName="matrix" presStyleCnt="0">
        <dgm:presLayoutVars>
          <dgm:chMax val="1"/>
          <dgm:dir/>
          <dgm:resizeHandles val="exact"/>
        </dgm:presLayoutVars>
      </dgm:prSet>
      <dgm:spPr/>
    </dgm:pt>
    <dgm:pt modelId="{084270F4-996E-B543-9BF4-039A74F9FA3B}" type="pres">
      <dgm:prSet presAssocID="{12DE80C4-D55C-4978-BC80-D2BCB05BCB71}" presName="diamond" presStyleLbl="bgShp" presStyleIdx="0" presStyleCnt="1"/>
      <dgm:spPr/>
    </dgm:pt>
    <dgm:pt modelId="{2A185C82-ABB2-7B4C-A033-E631E16E726B}" type="pres">
      <dgm:prSet presAssocID="{12DE80C4-D55C-4978-BC80-D2BCB05BCB71}" presName="quad1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C48AAB6B-A2B3-5A4D-B030-AB512E1D615F}" type="pres">
      <dgm:prSet presAssocID="{12DE80C4-D55C-4978-BC80-D2BCB05BCB71}" presName="quad2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449AA3FB-2222-D94A-919F-074122B0628B}" type="pres">
      <dgm:prSet presAssocID="{12DE80C4-D55C-4978-BC80-D2BCB05BCB71}" presName="quad3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F04EEC42-8899-D04D-8017-1AD4F401937A}" type="pres">
      <dgm:prSet presAssocID="{12DE80C4-D55C-4978-BC80-D2BCB05BCB71}" presName="quad4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5B00880B-3F50-3D4E-B338-E1C598F21480}" type="presOf" srcId="{21310FFC-9EFD-4E62-A988-59A58F6AF54D}" destId="{449AA3FB-2222-D94A-919F-074122B0628B}" srcOrd="0" destOrd="0" presId="urn:microsoft.com/office/officeart/2005/8/layout/matrix3"/>
    <dgm:cxn modelId="{63AA840D-F76B-DB44-A3D3-B62566E2B308}" type="presOf" srcId="{12DE80C4-D55C-4978-BC80-D2BCB05BCB71}" destId="{A67E2730-AB24-5D43-AEB6-77B2465151F3}" srcOrd="0" destOrd="0" presId="urn:microsoft.com/office/officeart/2005/8/layout/matrix3"/>
    <dgm:cxn modelId="{D615B429-99A3-7A48-8CE9-9A2896D5ABB3}" type="presOf" srcId="{2DC10348-E572-4233-A5F6-E4899772CFF7}" destId="{C48AAB6B-A2B3-5A4D-B030-AB512E1D615F}" srcOrd="0" destOrd="0" presId="urn:microsoft.com/office/officeart/2005/8/layout/matrix3"/>
    <dgm:cxn modelId="{AF798830-61AD-45E9-9A38-EAF0BE44C670}" srcId="{12DE80C4-D55C-4978-BC80-D2BCB05BCB71}" destId="{2DC10348-E572-4233-A5F6-E4899772CFF7}" srcOrd="1" destOrd="0" parTransId="{614D47A5-9CF8-42CE-86B6-D7F06B7AF6B6}" sibTransId="{CF17E5E9-6399-4C6F-90B7-955CCBC495D9}"/>
    <dgm:cxn modelId="{CEE28E5B-4FAC-7C46-A6FB-03466420D989}" type="presOf" srcId="{929245CA-AC06-457B-A8E9-70B5615A8443}" destId="{F04EEC42-8899-D04D-8017-1AD4F401937A}" srcOrd="0" destOrd="0" presId="urn:microsoft.com/office/officeart/2005/8/layout/matrix3"/>
    <dgm:cxn modelId="{C6322166-5EED-4090-BA6E-D734E5643B4D}" srcId="{12DE80C4-D55C-4978-BC80-D2BCB05BCB71}" destId="{21310FFC-9EFD-4E62-A988-59A58F6AF54D}" srcOrd="2" destOrd="0" parTransId="{1AF7F812-E193-4A55-B3D5-E6510DA04483}" sibTransId="{78FBCED1-D9D1-453E-835F-511F1AFB5E9E}"/>
    <dgm:cxn modelId="{C348F085-0109-4096-8AA2-51C8019B21F1}" srcId="{12DE80C4-D55C-4978-BC80-D2BCB05BCB71}" destId="{6BB87E79-FA22-417C-BB8D-7F320114AA91}" srcOrd="0" destOrd="0" parTransId="{2F3EFBAE-F73D-4291-AF58-2AD10D9DDABF}" sibTransId="{9A3B1941-7346-4E08-AE5A-5C33DDB54602}"/>
    <dgm:cxn modelId="{CFB47DCA-03E8-D243-AD45-A1DCA1E19B73}" type="presOf" srcId="{6BB87E79-FA22-417C-BB8D-7F320114AA91}" destId="{2A185C82-ABB2-7B4C-A033-E631E16E726B}" srcOrd="0" destOrd="0" presId="urn:microsoft.com/office/officeart/2005/8/layout/matrix3"/>
    <dgm:cxn modelId="{F4000ADB-DF0C-49CC-9992-9CE76E0C5F89}" srcId="{12DE80C4-D55C-4978-BC80-D2BCB05BCB71}" destId="{929245CA-AC06-457B-A8E9-70B5615A8443}" srcOrd="3" destOrd="0" parTransId="{80AFF0B8-694B-4C34-81D1-969F589DCD46}" sibTransId="{7F57AD25-569E-4371-9C0C-C4DC55EEC6DE}"/>
    <dgm:cxn modelId="{47C4619D-B23E-864A-9208-DA8C46FFD13B}" type="presParOf" srcId="{A67E2730-AB24-5D43-AEB6-77B2465151F3}" destId="{084270F4-996E-B543-9BF4-039A74F9FA3B}" srcOrd="0" destOrd="0" presId="urn:microsoft.com/office/officeart/2005/8/layout/matrix3"/>
    <dgm:cxn modelId="{D1173455-3595-C440-81E3-D812D7D94A66}" type="presParOf" srcId="{A67E2730-AB24-5D43-AEB6-77B2465151F3}" destId="{2A185C82-ABB2-7B4C-A033-E631E16E726B}" srcOrd="1" destOrd="0" presId="urn:microsoft.com/office/officeart/2005/8/layout/matrix3"/>
    <dgm:cxn modelId="{A346CE52-698D-5642-9E18-BEDAD0E89FF6}" type="presParOf" srcId="{A67E2730-AB24-5D43-AEB6-77B2465151F3}" destId="{C48AAB6B-A2B3-5A4D-B030-AB512E1D615F}" srcOrd="2" destOrd="0" presId="urn:microsoft.com/office/officeart/2005/8/layout/matrix3"/>
    <dgm:cxn modelId="{5CF088E3-1448-A64F-8E97-92A24E3F5692}" type="presParOf" srcId="{A67E2730-AB24-5D43-AEB6-77B2465151F3}" destId="{449AA3FB-2222-D94A-919F-074122B0628B}" srcOrd="3" destOrd="0" presId="urn:microsoft.com/office/officeart/2005/8/layout/matrix3"/>
    <dgm:cxn modelId="{412CAF64-C8CC-714D-9B2E-BA16C4F75951}" type="presParOf" srcId="{A67E2730-AB24-5D43-AEB6-77B2465151F3}" destId="{F04EEC42-8899-D04D-8017-1AD4F401937A}" srcOrd="4" destOrd="0" presId="urn:microsoft.com/office/officeart/2005/8/layout/matrix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84270F4-996E-B543-9BF4-039A74F9FA3B}">
      <dsp:nvSpPr>
        <dsp:cNvPr id="0" name=""/>
        <dsp:cNvSpPr/>
      </dsp:nvSpPr>
      <dsp:spPr>
        <a:xfrm>
          <a:off x="0" y="732298"/>
          <a:ext cx="5134658" cy="5134658"/>
        </a:xfrm>
        <a:prstGeom prst="diamond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2A185C82-ABB2-7B4C-A033-E631E16E726B}">
      <dsp:nvSpPr>
        <dsp:cNvPr id="0" name=""/>
        <dsp:cNvSpPr/>
      </dsp:nvSpPr>
      <dsp:spPr>
        <a:xfrm>
          <a:off x="487792" y="1220090"/>
          <a:ext cx="2002516" cy="2002516"/>
        </a:xfrm>
        <a:prstGeom prst="roundRect">
          <a:avLst/>
        </a:prstGeom>
        <a:gradFill rotWithShape="0">
          <a:gsLst>
            <a:gs pos="0">
              <a:schemeClr val="accent2">
                <a:shade val="80000"/>
                <a:hueOff val="0"/>
                <a:satOff val="0"/>
                <a:lumOff val="0"/>
                <a:alphaOff val="0"/>
                <a:tint val="65000"/>
                <a:lumMod val="110000"/>
              </a:schemeClr>
            </a:gs>
            <a:gs pos="88000">
              <a:schemeClr val="accent2">
                <a:shade val="80000"/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>
              <a:latin typeface="Calibri"/>
              <a:ea typeface="Calibri"/>
              <a:cs typeface="Calibri"/>
            </a:rPr>
            <a:t>This presentation reflects the experiences of families accessing Short Breaks, Direct Payments and SEND-inclusive activities.</a:t>
          </a:r>
        </a:p>
      </dsp:txBody>
      <dsp:txXfrm>
        <a:off x="585547" y="1317845"/>
        <a:ext cx="1807006" cy="1807006"/>
      </dsp:txXfrm>
    </dsp:sp>
    <dsp:sp modelId="{C48AAB6B-A2B3-5A4D-B030-AB512E1D615F}">
      <dsp:nvSpPr>
        <dsp:cNvPr id="0" name=""/>
        <dsp:cNvSpPr/>
      </dsp:nvSpPr>
      <dsp:spPr>
        <a:xfrm>
          <a:off x="2644348" y="1220090"/>
          <a:ext cx="2002516" cy="2002516"/>
        </a:xfrm>
        <a:prstGeom prst="roundRect">
          <a:avLst/>
        </a:prstGeom>
        <a:gradFill rotWithShape="0">
          <a:gsLst>
            <a:gs pos="0">
              <a:schemeClr val="accent2">
                <a:shade val="80000"/>
                <a:hueOff val="-94031"/>
                <a:satOff val="1462"/>
                <a:lumOff val="7807"/>
                <a:alphaOff val="0"/>
                <a:tint val="65000"/>
                <a:lumMod val="110000"/>
              </a:schemeClr>
            </a:gs>
            <a:gs pos="88000">
              <a:schemeClr val="accent2">
                <a:shade val="80000"/>
                <a:hueOff val="-94031"/>
                <a:satOff val="1462"/>
                <a:lumOff val="7807"/>
                <a:alphaOff val="0"/>
                <a:tint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Children mainly aged 5–15 years</a:t>
          </a:r>
        </a:p>
      </dsp:txBody>
      <dsp:txXfrm>
        <a:off x="2742103" y="1317845"/>
        <a:ext cx="1807006" cy="1807006"/>
      </dsp:txXfrm>
    </dsp:sp>
    <dsp:sp modelId="{449AA3FB-2222-D94A-919F-074122B0628B}">
      <dsp:nvSpPr>
        <dsp:cNvPr id="0" name=""/>
        <dsp:cNvSpPr/>
      </dsp:nvSpPr>
      <dsp:spPr>
        <a:xfrm>
          <a:off x="487792" y="3376646"/>
          <a:ext cx="2002516" cy="2002516"/>
        </a:xfrm>
        <a:prstGeom prst="roundRect">
          <a:avLst/>
        </a:prstGeom>
        <a:gradFill rotWithShape="0">
          <a:gsLst>
            <a:gs pos="0">
              <a:schemeClr val="accent2">
                <a:shade val="80000"/>
                <a:hueOff val="-188062"/>
                <a:satOff val="2925"/>
                <a:lumOff val="15613"/>
                <a:alphaOff val="0"/>
                <a:tint val="65000"/>
                <a:lumMod val="110000"/>
              </a:schemeClr>
            </a:gs>
            <a:gs pos="88000">
              <a:schemeClr val="accent2">
                <a:shade val="80000"/>
                <a:hueOff val="-188062"/>
                <a:satOff val="2925"/>
                <a:lumOff val="15613"/>
                <a:alphaOff val="0"/>
                <a:tint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Most common needs: Autism (ASD</a:t>
          </a:r>
          <a:r>
            <a:rPr lang="en-US" sz="1500" kern="1200" dirty="0">
              <a:latin typeface="Calibri"/>
            </a:rPr>
            <a:t>),</a:t>
          </a:r>
          <a:r>
            <a:rPr lang="en-US" sz="1500" kern="1200" dirty="0"/>
            <a:t> ADHD</a:t>
          </a:r>
          <a:r>
            <a:rPr lang="en-US" sz="1500" kern="1200" dirty="0">
              <a:latin typeface="Calibri"/>
            </a:rPr>
            <a:t>, SEMH and Speech, Language and communication needs </a:t>
          </a:r>
          <a:endParaRPr lang="en-US" sz="1500" kern="1200" dirty="0"/>
        </a:p>
      </dsp:txBody>
      <dsp:txXfrm>
        <a:off x="585547" y="3474401"/>
        <a:ext cx="1807006" cy="1807006"/>
      </dsp:txXfrm>
    </dsp:sp>
    <dsp:sp modelId="{F04EEC42-8899-D04D-8017-1AD4F401937A}">
      <dsp:nvSpPr>
        <dsp:cNvPr id="0" name=""/>
        <dsp:cNvSpPr/>
      </dsp:nvSpPr>
      <dsp:spPr>
        <a:xfrm>
          <a:off x="2644348" y="3376646"/>
          <a:ext cx="2002516" cy="2002516"/>
        </a:xfrm>
        <a:prstGeom prst="roundRect">
          <a:avLst/>
        </a:prstGeom>
        <a:gradFill rotWithShape="0">
          <a:gsLst>
            <a:gs pos="0">
              <a:schemeClr val="accent2">
                <a:shade val="80000"/>
                <a:hueOff val="-282092"/>
                <a:satOff val="4387"/>
                <a:lumOff val="23420"/>
                <a:alphaOff val="0"/>
                <a:tint val="65000"/>
                <a:lumMod val="110000"/>
              </a:schemeClr>
            </a:gs>
            <a:gs pos="88000">
              <a:schemeClr val="accent2">
                <a:shade val="80000"/>
                <a:hueOff val="-282092"/>
                <a:satOff val="4387"/>
                <a:lumOff val="23420"/>
                <a:alphaOff val="0"/>
                <a:tint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>
              <a:latin typeface="Calibri"/>
            </a:rPr>
            <a:t>Majority of participants had children in mainstream settings</a:t>
          </a:r>
          <a:endParaRPr lang="en-US" sz="1500" kern="1200" dirty="0"/>
        </a:p>
      </dsp:txBody>
      <dsp:txXfrm>
        <a:off x="2742103" y="3474401"/>
        <a:ext cx="1807006" cy="180700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matrix3">
  <dgm:title val=""/>
  <dgm:desc val=""/>
  <dgm:catLst>
    <dgm:cat type="matrix" pri="1000"/>
    <dgm:cat type="convert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29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71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29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71"/>
          <dgm:constr type="ctrY" for="ch" forName="quad4" refType="h" fact="0.71"/>
          <dgm:constr type="primFontSz" for="des" ptType="node" op="equ" val="65"/>
        </dgm:constrLst>
      </dgm:if>
      <dgm:else name="Name2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71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29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71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29"/>
          <dgm:constr type="ctrY" for="ch" forName="quad4" refType="h" fact="0.71"/>
          <dgm:constr type="primFontSz" for="des" ptType="node" op="equ" val="65"/>
        </dgm:constrLst>
      </dgm:else>
    </dgm:choose>
    <dgm:ruleLst/>
    <dgm:choose name="Name3">
      <dgm:if name="Name4" axis="ch" ptType="node" func="cnt" op="gte" val="1">
        <dgm:layoutNode name="diamond" styleLbl="bgShp">
          <dgm:alg type="sp"/>
          <dgm:shape xmlns:r="http://schemas.openxmlformats.org/officeDocument/2006/relationships" type="diamond" r:blip="">
            <dgm:adjLst/>
          </dgm:shape>
          <dgm:presOf/>
          <dgm:constrLst>
            <dgm:constr type="w" refType="h" op="equ"/>
          </dgm:constrLst>
          <dgm:ruleLst/>
        </dgm:layoutNode>
        <dgm:layoutNode name="quad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64A637-983C-4365-9A0A-6C4B09047060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1CE113-C085-4951-8376-D569FA49A96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22301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ts val="1000"/>
              </a:spcBef>
            </a:pPr>
            <a:r>
              <a:rPr lang="en-GB"/>
              <a:t>The 2025 FIS received 665 responses from across Essex</a:t>
            </a:r>
            <a:endParaRPr lang="en-GB">
              <a:ea typeface="Calibri"/>
              <a:cs typeface="Calibri"/>
            </a:endParaRPr>
          </a:p>
          <a:p>
            <a:pPr>
              <a:spcBef>
                <a:spcPts val="1000"/>
              </a:spcBef>
            </a:pPr>
            <a:endParaRPr lang="en-GB" dirty="0">
              <a:ea typeface="Calibri"/>
              <a:cs typeface="Calibri"/>
            </a:endParaRPr>
          </a:p>
          <a:p>
            <a:pPr>
              <a:spcBef>
                <a:spcPts val="1000"/>
              </a:spcBef>
            </a:pPr>
            <a:r>
              <a:rPr lang="en-GB" dirty="0">
                <a:ea typeface="Calibri"/>
                <a:cs typeface="Calibri"/>
              </a:rPr>
              <a:t>This presentation looks to highlight the responses and data relating to North East Essex.</a:t>
            </a:r>
          </a:p>
          <a:p>
            <a:pPr algn="ctr">
              <a:spcBef>
                <a:spcPts val="1000"/>
              </a:spcBef>
            </a:pPr>
            <a:endParaRPr lang="en-GB" dirty="0"/>
          </a:p>
          <a:p>
            <a:pPr marL="285750" indent="-285750">
              <a:buFont typeface="Arial"/>
              <a:buChar char="•"/>
            </a:pPr>
            <a:r>
              <a:rPr lang="en-US" b="1" dirty="0"/>
              <a:t>We received 130 responses from </a:t>
            </a:r>
            <a:r>
              <a:rPr lang="en-US" b="1"/>
              <a:t>parents/carers from NEE </a:t>
            </a:r>
            <a:endParaRPr lang="en-US">
              <a:ea typeface="Calibri" panose="020F0502020204030204"/>
              <a:cs typeface="Calibri" panose="020F0502020204030204"/>
            </a:endParaRPr>
          </a:p>
          <a:p>
            <a:pPr marL="285750" indent="-285750">
              <a:buFont typeface="Arial"/>
              <a:buChar char="•"/>
            </a:pPr>
            <a:r>
              <a:rPr lang="en-US">
                <a:ea typeface="Calibri" panose="020F0502020204030204"/>
                <a:cs typeface="Calibri" panose="020F0502020204030204"/>
              </a:rPr>
              <a:t>Respondents were evenly split between Tendring and Colchester</a:t>
            </a:r>
            <a:endParaRPr lang="en-US" dirty="0"/>
          </a:p>
          <a:p>
            <a:pPr marL="285750" indent="-285750">
              <a:buFont typeface="Arial"/>
              <a:buChar char="•"/>
            </a:pPr>
            <a:r>
              <a:rPr lang="en-US" dirty="0">
                <a:ea typeface="Calibri"/>
                <a:cs typeface="Calibri"/>
              </a:rPr>
              <a:t>The majority of children and young people represented were aged 5-15</a:t>
            </a:r>
          </a:p>
          <a:p>
            <a:pPr marL="285750" indent="-285750">
              <a:buFont typeface="Arial"/>
              <a:buChar char="•"/>
            </a:pPr>
            <a:r>
              <a:rPr lang="en-US" dirty="0">
                <a:ea typeface="Calibri"/>
                <a:cs typeface="Calibri"/>
              </a:rPr>
              <a:t>35% Female, 63% Male split remaining classified as other</a:t>
            </a:r>
          </a:p>
          <a:p>
            <a:pPr marL="285750" indent="-285750">
              <a:buFont typeface="Arial"/>
              <a:buChar char="•"/>
            </a:pPr>
            <a:r>
              <a:rPr lang="en-US" dirty="0">
                <a:ea typeface="Calibri"/>
                <a:cs typeface="Calibri"/>
              </a:rPr>
              <a:t>Of those children that were repre</a:t>
            </a:r>
            <a:r>
              <a:rPr lang="en-US">
                <a:ea typeface="Calibri"/>
                <a:cs typeface="Calibri"/>
              </a:rPr>
              <a:t>sented in the survey 50 had an EHCP (50) 39 registered being on SEND support (for example One Plans) and 23 were undergoing assessment.</a:t>
            </a:r>
            <a:endParaRPr lang="en-US" dirty="0">
              <a:ea typeface="Calibri"/>
              <a:cs typeface="Calibri"/>
            </a:endParaRPr>
          </a:p>
          <a:p>
            <a:endParaRPr lang="en-US" dirty="0">
              <a:ea typeface="Calibri"/>
              <a:cs typeface="Calibri"/>
            </a:endParaRPr>
          </a:p>
          <a:p>
            <a:endParaRPr lang="en-US" dirty="0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75EE00-3910-483D-B113-13C664D7120F}" type="slidenum"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37634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1CE113-C085-4951-8376-D569FA49A968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668373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212EA2-5AB8-09FF-83E5-4B8640634A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AA53BB2-67DF-28AF-D99C-921EDBFA78C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32716CA-30D6-F82A-E617-1D20652F474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E99D169-46AF-D8B4-217A-5022381AE3C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1CE113-C085-4951-8376-D569FA49A968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88610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E14FC2-6938-431C-8D4B-918B4E1EF2E3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131D1-14C1-44B1-BD83-1BE22A8CB87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29489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E14FC2-6938-431C-8D4B-918B4E1EF2E3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131D1-14C1-44B1-BD83-1BE22A8CB87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41270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E14FC2-6938-431C-8D4B-918B4E1EF2E3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131D1-14C1-44B1-BD83-1BE22A8CB87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52665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E14FC2-6938-431C-8D4B-918B4E1EF2E3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131D1-14C1-44B1-BD83-1BE22A8CB87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34658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E14FC2-6938-431C-8D4B-918B4E1EF2E3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131D1-14C1-44B1-BD83-1BE22A8CB87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620105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E14FC2-6938-431C-8D4B-918B4E1EF2E3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131D1-14C1-44B1-BD83-1BE22A8CB87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06351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E14FC2-6938-431C-8D4B-918B4E1EF2E3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131D1-14C1-44B1-BD83-1BE22A8CB87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365162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E14FC2-6938-431C-8D4B-918B4E1EF2E3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131D1-14C1-44B1-BD83-1BE22A8CB87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36574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E14FC2-6938-431C-8D4B-918B4E1EF2E3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131D1-14C1-44B1-BD83-1BE22A8CB87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937368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E14FC2-6938-431C-8D4B-918B4E1EF2E3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131D1-14C1-44B1-BD83-1BE22A8CB87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57468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E14FC2-6938-431C-8D4B-918B4E1EF2E3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131D1-14C1-44B1-BD83-1BE22A8CB87F}" type="slidenum">
              <a:rPr lang="en-GB" smtClean="0"/>
              <a:t>‹#›</a:t>
            </a:fld>
            <a:endParaRPr lang="en-GB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890088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E14FC2-6938-431C-8D4B-918B4E1EF2E3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131D1-14C1-44B1-BD83-1BE22A8CB87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84289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E14FC2-6938-431C-8D4B-918B4E1EF2E3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131D1-14C1-44B1-BD83-1BE22A8CB87F}" type="slidenum">
              <a:rPr lang="en-GB" smtClean="0"/>
              <a:t>‹#›</a:t>
            </a:fld>
            <a:endParaRPr lang="en-GB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3283154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E14FC2-6938-431C-8D4B-918B4E1EF2E3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131D1-14C1-44B1-BD83-1BE22A8CB87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5716992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E14FC2-6938-431C-8D4B-918B4E1EF2E3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131D1-14C1-44B1-BD83-1BE22A8CB87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1049945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E14FC2-6938-431C-8D4B-918B4E1EF2E3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131D1-14C1-44B1-BD83-1BE22A8CB87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61907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E14FC2-6938-431C-8D4B-918B4E1EF2E3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AEF131D1-14C1-44B1-BD83-1BE22A8CB87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97934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extBox 2">
            <a:extLst>
              <a:ext uri="{FF2B5EF4-FFF2-40B4-BE49-F238E27FC236}">
                <a16:creationId xmlns:a16="http://schemas.microsoft.com/office/drawing/2014/main" id="{1B23D4D5-AE36-F384-AE4E-5FB0254AEFD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57572337"/>
              </p:ext>
            </p:extLst>
          </p:nvPr>
        </p:nvGraphicFramePr>
        <p:xfrm>
          <a:off x="5205963" y="132871"/>
          <a:ext cx="5134658" cy="659925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36284CDB-02EF-1F5E-ECA7-FB0D55DE8CD9}"/>
              </a:ext>
            </a:extLst>
          </p:cNvPr>
          <p:cNvSpPr txBox="1"/>
          <p:nvPr/>
        </p:nvSpPr>
        <p:spPr>
          <a:xfrm>
            <a:off x="580103" y="407191"/>
            <a:ext cx="4499897" cy="221599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4000" dirty="0"/>
              <a:t>Family Impact Survey 2025/26 </a:t>
            </a:r>
          </a:p>
          <a:p>
            <a:r>
              <a:rPr lang="en-US" sz="4000" dirty="0"/>
              <a:t>Short Breaks</a:t>
            </a:r>
            <a:endParaRPr lang="en-US" sz="4000" dirty="0">
              <a:solidFill>
                <a:schemeClr val="accent3">
                  <a:lumMod val="76000"/>
                </a:schemeClr>
              </a:solidFill>
              <a:ea typeface="Calibri"/>
              <a:cs typeface="Calibri"/>
            </a:endParaRPr>
          </a:p>
          <a:p>
            <a:pPr algn="ctr"/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9A2B2DD-7797-D7BA-8ADC-6034448191C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7561" y="-1"/>
            <a:ext cx="2084439" cy="2084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60578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18A5A0-E373-6DE0-1C99-ADC57437435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04572" y="240945"/>
            <a:ext cx="7582854" cy="801273"/>
          </a:xfrm>
        </p:spPr>
        <p:txBody>
          <a:bodyPr/>
          <a:lstStyle/>
          <a:p>
            <a:pPr algn="ctr"/>
            <a:r>
              <a:rPr lang="en-US" sz="4000" dirty="0"/>
              <a:t>What is working well </a:t>
            </a:r>
            <a:endParaRPr lang="en-GB" sz="40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AE642DA-5359-324E-AB03-CD6E8D0386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055760" y="1079062"/>
            <a:ext cx="7941733" cy="4699876"/>
          </a:xfrm>
        </p:spPr>
        <p:txBody>
          <a:bodyPr>
            <a:normAutofit lnSpcReduction="10000"/>
          </a:bodyPr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Families consistently described Short Breaks, SEND activities and clubs as having a positive impact on children's wellbeing, confidence, independence and social opportunities. </a:t>
            </a:r>
          </a:p>
          <a:p>
            <a:pPr algn="ctr"/>
            <a:r>
              <a:rPr lang="en-GB" dirty="0">
                <a:solidFill>
                  <a:schemeClr val="tx1"/>
                </a:solidFill>
              </a:rPr>
              <a:t>Parents also highlighted the importance of respite, peer friendships and opportunities to participate in activities that are accessible and inclusive.</a:t>
            </a:r>
          </a:p>
          <a:p>
            <a:endParaRPr lang="en-GB" dirty="0"/>
          </a:p>
          <a:p>
            <a:r>
              <a:rPr lang="en-GB" dirty="0"/>
              <a:t> </a:t>
            </a:r>
          </a:p>
          <a:p>
            <a:pPr algn="ctr"/>
            <a:r>
              <a:rPr lang="en-GB" b="1" i="1" dirty="0">
                <a:solidFill>
                  <a:schemeClr val="accent1"/>
                </a:solidFill>
              </a:rPr>
              <a:t>"We can't praise Short Breaks enough for what they offer with Butterflies."</a:t>
            </a:r>
          </a:p>
          <a:p>
            <a:pPr algn="ctr"/>
            <a:r>
              <a:rPr lang="en-GB" b="1" i="1" dirty="0">
                <a:solidFill>
                  <a:schemeClr val="accent1"/>
                </a:solidFill>
              </a:rPr>
              <a:t> </a:t>
            </a:r>
          </a:p>
          <a:p>
            <a:pPr algn="ctr"/>
            <a:r>
              <a:rPr lang="en-GB" b="1" i="1" dirty="0">
                <a:solidFill>
                  <a:schemeClr val="accent1"/>
                </a:solidFill>
              </a:rPr>
              <a:t>"West Essex Inclusion Project - SEN swimming lessons and family swim has been excellent for my daughter. We also have found Short Breaks Account really helpful."</a:t>
            </a:r>
          </a:p>
          <a:p>
            <a:r>
              <a:rPr lang="en-GB" dirty="0"/>
              <a:t> </a:t>
            </a:r>
          </a:p>
          <a:p>
            <a:pPr algn="ctr" fontAlgn="t"/>
            <a:endParaRPr lang="en-GB" sz="2600" dirty="0">
              <a:solidFill>
                <a:schemeClr val="tx1"/>
              </a:solidFill>
            </a:endParaRPr>
          </a:p>
          <a:p>
            <a:endParaRPr lang="en-GB" dirty="0">
              <a:solidFill>
                <a:schemeClr val="tx1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6ECB1EE-813C-9466-6618-7E0BB41978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7561" y="-1"/>
            <a:ext cx="2084439" cy="2084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60550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2017E1-F5B4-6D63-6428-AC8E068297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99656" y="54103"/>
            <a:ext cx="7592687" cy="845520"/>
          </a:xfrm>
        </p:spPr>
        <p:txBody>
          <a:bodyPr/>
          <a:lstStyle/>
          <a:p>
            <a:pPr algn="ctr"/>
            <a:r>
              <a:rPr lang="en-US" sz="4000" dirty="0"/>
              <a:t>Key systemic challenges </a:t>
            </a:r>
            <a:endParaRPr lang="en-GB" sz="40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531DEF3-F499-A068-13BC-4C3D81EB7C7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00392" y="953726"/>
            <a:ext cx="8307169" cy="5530201"/>
          </a:xfrm>
        </p:spPr>
        <p:txBody>
          <a:bodyPr>
            <a:noAutofit/>
          </a:bodyPr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Whilst families value Short Breaks, many said access can be limited, with activities filling quickly or not being available locally. </a:t>
            </a:r>
          </a:p>
          <a:p>
            <a:pPr algn="ctr"/>
            <a:r>
              <a:rPr lang="en-GB" dirty="0">
                <a:solidFill>
                  <a:schemeClr val="tx1"/>
                </a:solidFill>
              </a:rPr>
              <a:t>Families in some areas reported having to travel significant distances, whilst others felt there were insufficient options for children with more complex needs.</a:t>
            </a:r>
          </a:p>
          <a:p>
            <a:pPr algn="ctr"/>
            <a:endParaRPr lang="en-GB" dirty="0">
              <a:solidFill>
                <a:schemeClr val="tx1"/>
              </a:solidFill>
            </a:endParaRPr>
          </a:p>
          <a:p>
            <a:pPr algn="ctr"/>
            <a:endParaRPr lang="en-GB" dirty="0">
              <a:solidFill>
                <a:schemeClr val="tx1"/>
              </a:solidFill>
            </a:endParaRPr>
          </a:p>
          <a:p>
            <a:pPr algn="ctr"/>
            <a:r>
              <a:rPr lang="en-GB" b="1" i="1" dirty="0">
                <a:solidFill>
                  <a:schemeClr val="accent1"/>
                </a:solidFill>
              </a:rPr>
              <a:t>"Appropriate SEND clubs are just not available."</a:t>
            </a:r>
          </a:p>
          <a:p>
            <a:pPr algn="ctr"/>
            <a:r>
              <a:rPr lang="en-GB" b="1" i="1" dirty="0">
                <a:solidFill>
                  <a:schemeClr val="accent1"/>
                </a:solidFill>
              </a:rPr>
              <a:t> </a:t>
            </a:r>
          </a:p>
          <a:p>
            <a:pPr algn="ctr"/>
            <a:r>
              <a:rPr lang="en-GB" b="1" i="1" dirty="0">
                <a:solidFill>
                  <a:schemeClr val="accent1"/>
                </a:solidFill>
              </a:rPr>
              <a:t>"No SEND clubs or support in Uttlesford... we have to drive 45 minutes plus to get to any of the SEND clubs if we're lucky enough to get a place."</a:t>
            </a:r>
          </a:p>
          <a:p>
            <a:r>
              <a:rPr lang="en-GB" dirty="0"/>
              <a:t> </a:t>
            </a:r>
          </a:p>
          <a:p>
            <a:pPr algn="ctr"/>
            <a:endParaRPr lang="en-GB" sz="1500" b="1" i="1" dirty="0">
              <a:solidFill>
                <a:schemeClr val="tx1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AF0D285-66D7-4C99-F362-C60B7E5DDE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7561" y="-1"/>
            <a:ext cx="2084439" cy="2084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69291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F1752E-0723-5847-15F7-8B23351098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49335" y="220865"/>
            <a:ext cx="7493330" cy="706055"/>
          </a:xfrm>
        </p:spPr>
        <p:txBody>
          <a:bodyPr/>
          <a:lstStyle/>
          <a:p>
            <a:pPr algn="ctr"/>
            <a:r>
              <a:rPr lang="en-US" sz="4000" dirty="0"/>
              <a:t>Quadrant Variation </a:t>
            </a:r>
            <a:endParaRPr lang="en-GB" sz="40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86C8A90-EA4E-8794-CBE9-1B569E147E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73089" y="1042218"/>
            <a:ext cx="7980947" cy="5483116"/>
          </a:xfrm>
        </p:spPr>
        <p:txBody>
          <a:bodyPr>
            <a:normAutofit/>
          </a:bodyPr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Families across Essex valued provision where available, but access appeared more variable depending on location.</a:t>
            </a:r>
          </a:p>
          <a:p>
            <a:r>
              <a:rPr lang="en-GB" dirty="0"/>
              <a:t> </a:t>
            </a:r>
          </a:p>
          <a:p>
            <a:pPr algn="l"/>
            <a:r>
              <a:rPr lang="en-GB" b="1" dirty="0">
                <a:solidFill>
                  <a:schemeClr val="tx1"/>
                </a:solidFill>
              </a:rPr>
              <a:t>Similarities Across All Quadrants</a:t>
            </a:r>
            <a:endParaRPr lang="en-GB" dirty="0">
              <a:solidFill>
                <a:schemeClr val="tx1"/>
              </a:solidFill>
            </a:endParaRPr>
          </a:p>
          <a:p>
            <a:pPr marL="285750" lvl="0" indent="-285750" algn="l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tx1"/>
                </a:solidFill>
              </a:rPr>
              <a:t>Families highly value SEND-specific clubs and activities.</a:t>
            </a:r>
          </a:p>
          <a:p>
            <a:pPr marL="285750" lvl="0" indent="-285750" algn="l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tx1"/>
                </a:solidFill>
              </a:rPr>
              <a:t>Short Breaks improve wellbeing for both CYP and families.</a:t>
            </a:r>
          </a:p>
          <a:p>
            <a:pPr marL="285750" lvl="0" indent="-285750" algn="l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tx1"/>
                </a:solidFill>
              </a:rPr>
              <a:t>Parents want more opportunities for social inclusion and independence.</a:t>
            </a:r>
          </a:p>
          <a:p>
            <a:pPr algn="l"/>
            <a:r>
              <a:rPr lang="en-GB" dirty="0">
                <a:solidFill>
                  <a:schemeClr val="tx1"/>
                </a:solidFill>
              </a:rPr>
              <a:t> </a:t>
            </a:r>
          </a:p>
          <a:p>
            <a:pPr algn="l"/>
            <a:r>
              <a:rPr lang="en-GB" b="1" dirty="0">
                <a:solidFill>
                  <a:schemeClr val="tx1"/>
                </a:solidFill>
              </a:rPr>
              <a:t>Differences Between Quadrants</a:t>
            </a:r>
            <a:endParaRPr lang="en-GB" dirty="0">
              <a:solidFill>
                <a:schemeClr val="tx1"/>
              </a:solidFill>
            </a:endParaRPr>
          </a:p>
          <a:p>
            <a:pPr marL="285750" lvl="0" indent="-285750" algn="l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tx1"/>
                </a:solidFill>
              </a:rPr>
              <a:t>Families in rural and more isolated parts of Essex were more likely to report limited local provision.</a:t>
            </a:r>
          </a:p>
          <a:p>
            <a:pPr marL="285750" lvl="0" indent="-285750" algn="l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tx1"/>
                </a:solidFill>
              </a:rPr>
              <a:t>Some families described needing to travel significant distances to access activities.</a:t>
            </a:r>
          </a:p>
          <a:p>
            <a:pPr marL="285750" lvl="0" indent="-285750" algn="l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tx1"/>
                </a:solidFill>
              </a:rPr>
              <a:t>Availability of SEND clubs, leisure opportunities and respite appeared to vary between localities.</a:t>
            </a:r>
          </a:p>
          <a:p>
            <a:pPr algn="ctr"/>
            <a:endParaRPr lang="en-GB" dirty="0">
              <a:solidFill>
                <a:schemeClr val="tx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F37D2EE-7D93-3DF6-D3ED-6026876A6B6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7561" y="-1"/>
            <a:ext cx="2084439" cy="2084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73538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794DA9-0CA9-3A28-1062-5216DBE2CB4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04969" y="148548"/>
            <a:ext cx="7732119" cy="518618"/>
          </a:xfrm>
        </p:spPr>
        <p:txBody>
          <a:bodyPr/>
          <a:lstStyle/>
          <a:p>
            <a:pPr algn="ctr"/>
            <a:r>
              <a:rPr lang="en-US" sz="3200" dirty="0"/>
              <a:t>Next Steps </a:t>
            </a:r>
            <a:endParaRPr lang="en-GB" sz="32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55DAAD9-4176-1E06-2EFD-8DDB1FD787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29184" y="667166"/>
            <a:ext cx="8178377" cy="5543309"/>
          </a:xfrm>
        </p:spPr>
        <p:txBody>
          <a:bodyPr>
            <a:noAutofit/>
          </a:bodyPr>
          <a:lstStyle/>
          <a:p>
            <a:pPr algn="ctr"/>
            <a:r>
              <a:rPr lang="en-GB" b="1" dirty="0">
                <a:solidFill>
                  <a:schemeClr val="tx1"/>
                </a:solidFill>
              </a:rPr>
              <a:t>Our Priorities for Improvement:</a:t>
            </a:r>
          </a:p>
          <a:p>
            <a:r>
              <a:rPr lang="en-GB" b="1" dirty="0">
                <a:solidFill>
                  <a:schemeClr val="tx1"/>
                </a:solidFill>
              </a:rPr>
              <a:t> </a:t>
            </a:r>
            <a:endParaRPr lang="en-GB" dirty="0">
              <a:solidFill>
                <a:schemeClr val="tx1"/>
              </a:solidFill>
            </a:endParaRPr>
          </a:p>
          <a:p>
            <a:pPr marL="285750" lvl="0" indent="-285750" algn="l">
              <a:buFont typeface="Arial" panose="020B0604020202020204" pitchFamily="34" charset="0"/>
              <a:buChar char="•"/>
            </a:pPr>
            <a:r>
              <a:rPr lang="en-GB" b="1" dirty="0">
                <a:solidFill>
                  <a:schemeClr val="tx1"/>
                </a:solidFill>
              </a:rPr>
              <a:t>Increase the availability of Short Breaks and SEND activities.</a:t>
            </a:r>
            <a:endParaRPr lang="en-GB" dirty="0">
              <a:solidFill>
                <a:schemeClr val="tx1"/>
              </a:solidFill>
            </a:endParaRPr>
          </a:p>
          <a:p>
            <a:pPr marL="285750" lvl="0" indent="-285750" algn="l">
              <a:buFont typeface="Arial" panose="020B0604020202020204" pitchFamily="34" charset="0"/>
              <a:buChar char="•"/>
            </a:pPr>
            <a:r>
              <a:rPr lang="en-GB" b="1" dirty="0">
                <a:solidFill>
                  <a:schemeClr val="tx1"/>
                </a:solidFill>
              </a:rPr>
              <a:t>Improve access in rural and underserved areas.</a:t>
            </a:r>
            <a:endParaRPr lang="en-GB" dirty="0">
              <a:solidFill>
                <a:schemeClr val="tx1"/>
              </a:solidFill>
            </a:endParaRPr>
          </a:p>
          <a:p>
            <a:pPr marL="285750" lvl="0" indent="-285750" algn="l">
              <a:buFont typeface="Arial" panose="020B0604020202020204" pitchFamily="34" charset="0"/>
              <a:buChar char="•"/>
            </a:pPr>
            <a:r>
              <a:rPr lang="en-GB" b="1" dirty="0">
                <a:solidFill>
                  <a:schemeClr val="tx1"/>
                </a:solidFill>
              </a:rPr>
              <a:t>Expand provision for children with more complex needs.</a:t>
            </a:r>
            <a:endParaRPr lang="en-GB" dirty="0">
              <a:solidFill>
                <a:schemeClr val="tx1"/>
              </a:solidFill>
            </a:endParaRPr>
          </a:p>
          <a:p>
            <a:pPr marL="285750" lvl="0" indent="-285750" algn="l">
              <a:buFont typeface="Arial" panose="020B0604020202020204" pitchFamily="34" charset="0"/>
              <a:buChar char="•"/>
            </a:pPr>
            <a:r>
              <a:rPr lang="en-GB" b="1" dirty="0">
                <a:solidFill>
                  <a:schemeClr val="tx1"/>
                </a:solidFill>
              </a:rPr>
              <a:t>Increase respite opportunities for families.</a:t>
            </a:r>
            <a:endParaRPr lang="en-GB" dirty="0">
              <a:solidFill>
                <a:schemeClr val="tx1"/>
              </a:solidFill>
            </a:endParaRPr>
          </a:p>
          <a:p>
            <a:pPr marL="285750" lvl="0" indent="-285750" algn="l">
              <a:buFont typeface="Arial" panose="020B0604020202020204" pitchFamily="34" charset="0"/>
              <a:buChar char="•"/>
            </a:pPr>
            <a:r>
              <a:rPr lang="en-GB" b="1" dirty="0">
                <a:solidFill>
                  <a:schemeClr val="tx1"/>
                </a:solidFill>
              </a:rPr>
              <a:t>Improve awareness of available activities and support.</a:t>
            </a:r>
            <a:endParaRPr lang="en-GB" dirty="0">
              <a:solidFill>
                <a:schemeClr val="tx1"/>
              </a:solidFill>
            </a:endParaRPr>
          </a:p>
          <a:p>
            <a:pPr marL="285750" lvl="0" indent="-285750" algn="l">
              <a:buFont typeface="Arial" panose="020B0604020202020204" pitchFamily="34" charset="0"/>
              <a:buChar char="•"/>
            </a:pPr>
            <a:r>
              <a:rPr lang="en-GB" b="1" dirty="0">
                <a:solidFill>
                  <a:schemeClr val="tx1"/>
                </a:solidFill>
              </a:rPr>
              <a:t>Ensure sufficient capacity so families can access places when needed.</a:t>
            </a:r>
            <a:endParaRPr lang="en-GB" dirty="0">
              <a:solidFill>
                <a:schemeClr val="tx1"/>
              </a:solidFill>
            </a:endParaRPr>
          </a:p>
          <a:p>
            <a:r>
              <a:rPr lang="en-GB" dirty="0">
                <a:solidFill>
                  <a:schemeClr val="tx1"/>
                </a:solidFill>
              </a:rPr>
              <a:t> </a:t>
            </a:r>
          </a:p>
          <a:p>
            <a:pPr algn="l"/>
            <a:endParaRPr lang="en-GB" sz="1500" b="1" dirty="0">
              <a:solidFill>
                <a:schemeClr val="tx1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BC08522-55BD-96DA-F236-6149B9ED19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7561" y="-1"/>
            <a:ext cx="2084439" cy="2084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09125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4595F3BD-39FF-AB8B-AC3A-6501A2EC83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B1D87D-0B1A-F5B1-14FA-AEAB44C4986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37974" y="220865"/>
            <a:ext cx="7493330" cy="706055"/>
          </a:xfrm>
        </p:spPr>
        <p:txBody>
          <a:bodyPr/>
          <a:lstStyle/>
          <a:p>
            <a:pPr algn="ctr"/>
            <a:r>
              <a:rPr lang="en-US" sz="4000" dirty="0"/>
              <a:t>Appendix- Data from FIS 2025</a:t>
            </a:r>
            <a:endParaRPr lang="en-GB" sz="40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FD3EECC-A395-C97D-9A2C-A26E0167E7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94166" y="1397818"/>
            <a:ext cx="7980947" cy="4427419"/>
          </a:xfrm>
        </p:spPr>
        <p:txBody>
          <a:bodyPr>
            <a:normAutofit/>
          </a:bodyPr>
          <a:lstStyle/>
          <a:p>
            <a:pPr algn="ctr"/>
            <a:r>
              <a:rPr lang="en-GB" sz="4000" dirty="0"/>
              <a:t>The Below is the data that was used, along with individual comments to construct the summary report above. </a:t>
            </a:r>
          </a:p>
          <a:p>
            <a:pPr algn="ctr"/>
            <a:endParaRPr lang="en-GB" dirty="0"/>
          </a:p>
          <a:p>
            <a:r>
              <a:rPr lang="en-GB" dirty="0"/>
              <a:t> </a:t>
            </a:r>
          </a:p>
          <a:p>
            <a:pPr algn="ctr"/>
            <a:endParaRPr lang="en-GB" dirty="0"/>
          </a:p>
          <a:p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4CBAB0B-D653-F2E4-F132-72467283E8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7561" y="-1"/>
            <a:ext cx="2084439" cy="2084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94083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2DFFBF0-46B3-063A-D3E0-E6A522BAEE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36692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250D016-E762-967A-0F0C-516A01E9F0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750206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Violet II">
      <a:dk1>
        <a:sysClr val="windowText" lastClr="000000"/>
      </a:dk1>
      <a:lt1>
        <a:sysClr val="window" lastClr="FFFFFF"/>
      </a:lt1>
      <a:dk2>
        <a:srgbClr val="632E62"/>
      </a:dk2>
      <a:lt2>
        <a:srgbClr val="EAE5EB"/>
      </a:lt2>
      <a:accent1>
        <a:srgbClr val="92278F"/>
      </a:accent1>
      <a:accent2>
        <a:srgbClr val="9B57D3"/>
      </a:accent2>
      <a:accent3>
        <a:srgbClr val="755DD9"/>
      </a:accent3>
      <a:accent4>
        <a:srgbClr val="665EB8"/>
      </a:accent4>
      <a:accent5>
        <a:srgbClr val="45A5ED"/>
      </a:accent5>
      <a:accent6>
        <a:srgbClr val="5982DB"/>
      </a:accent6>
      <a:hlink>
        <a:srgbClr val="0066FF"/>
      </a:hlink>
      <a:folHlink>
        <a:srgbClr val="666699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1de841c-ff39-4427-86d4-35ae088a8026" xsi:nil="true"/>
    <lcf76f155ced4ddcb4097134ff3c332f xmlns="4354224f-a798-491d-a370-0c180897a13a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98AD5F6339445408493C98B6CFBD48D" ma:contentTypeVersion="13" ma:contentTypeDescription="Create a new document." ma:contentTypeScope="" ma:versionID="68f58f8a7655c85505c105f05a170d43">
  <xsd:schema xmlns:xsd="http://www.w3.org/2001/XMLSchema" xmlns:xs="http://www.w3.org/2001/XMLSchema" xmlns:p="http://schemas.microsoft.com/office/2006/metadata/properties" xmlns:ns2="4354224f-a798-491d-a370-0c180897a13a" xmlns:ns3="f1de841c-ff39-4427-86d4-35ae088a8026" targetNamespace="http://schemas.microsoft.com/office/2006/metadata/properties" ma:root="true" ma:fieldsID="f1002a6565b5480592c96ee2c2a7386d" ns2:_="" ns3:_="">
    <xsd:import namespace="4354224f-a798-491d-a370-0c180897a13a"/>
    <xsd:import namespace="f1de841c-ff39-4427-86d4-35ae088a802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SearchPropertie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354224f-a798-491d-a370-0c180897a13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a73842fc-1d44-4d72-84e7-91d1a3eec9a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1de841c-ff39-4427-86d4-35ae088a8026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7921fc4e-744c-4454-98f5-6c502a4c67c0}" ma:internalName="TaxCatchAll" ma:showField="CatchAllData" ma:web="f1de841c-ff39-4427-86d4-35ae088a802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89570A0-E084-431C-96FB-466EB4F19FF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F2A9D59-9540-4FEB-A493-51066910D89C}">
  <ds:schemaRefs>
    <ds:schemaRef ds:uri="http://schemas.microsoft.com/office/2006/metadata/properties"/>
    <ds:schemaRef ds:uri="http://schemas.microsoft.com/office/2006/documentManagement/types"/>
    <ds:schemaRef ds:uri="http://www.w3.org/XML/1998/namespace"/>
    <ds:schemaRef ds:uri="http://purl.org/dc/dcmitype/"/>
    <ds:schemaRef ds:uri="http://purl.org/dc/terms/"/>
    <ds:schemaRef ds:uri="http://purl.org/dc/elements/1.1/"/>
    <ds:schemaRef ds:uri="aabdc258-17ec-47e6-9f17-8c9d7f93e914"/>
    <ds:schemaRef ds:uri="6d7136dc-8aae-4899-8848-db3c8ecd8d4f"/>
    <ds:schemaRef ds:uri="http://schemas.microsoft.com/office/infopath/2007/PartnerControls"/>
    <ds:schemaRef ds:uri="http://schemas.openxmlformats.org/package/2006/metadata/core-properties"/>
    <ds:schemaRef ds:uri="f1de841c-ff39-4427-86d4-35ae088a8026"/>
    <ds:schemaRef ds:uri="4354224f-a798-491d-a370-0c180897a13a"/>
  </ds:schemaRefs>
</ds:datastoreItem>
</file>

<file path=customXml/itemProps3.xml><?xml version="1.0" encoding="utf-8"?>
<ds:datastoreItem xmlns:ds="http://schemas.openxmlformats.org/officeDocument/2006/customXml" ds:itemID="{631FE207-C2A8-4C9C-8FB2-30072BCD8C9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354224f-a798-491d-a370-0c180897a13a"/>
    <ds:schemaRef ds:uri="f1de841c-ff39-4427-86d4-35ae088a802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0</TotalTime>
  <Words>526</Words>
  <Application>Microsoft Office PowerPoint</Application>
  <PresentationFormat>Widescreen</PresentationFormat>
  <Paragraphs>62</Paragraphs>
  <Slides>8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Facet</vt:lpstr>
      <vt:lpstr>PowerPoint Presentation</vt:lpstr>
      <vt:lpstr>What is working well </vt:lpstr>
      <vt:lpstr>Key systemic challenges </vt:lpstr>
      <vt:lpstr>Quadrant Variation </vt:lpstr>
      <vt:lpstr>Next Steps </vt:lpstr>
      <vt:lpstr>Appendix- Data from FIS 2025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Stacey Gladden - Essex Family Forum</dc:creator>
  <cp:lastModifiedBy>Stacey Gladden - Essex Family Forum</cp:lastModifiedBy>
  <cp:revision>21</cp:revision>
  <dcterms:created xsi:type="dcterms:W3CDTF">2026-04-08T10:44:08Z</dcterms:created>
  <dcterms:modified xsi:type="dcterms:W3CDTF">2026-09-17T14:48:42Z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0x010100098AD5F6339445408493C98B6CFBD48D</vt:lpwstr>
  </property>
  <property fmtid="{D5CDD505-2E9C-101B-9397-08002B2CF9AE}" pid="3" name="MediaServiceImageTags">
    <vt:lpwstr/>
  </property>
</Properties>
</file>