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6"/>
  </p:notesMasterIdLst>
  <p:sldIdLst>
    <p:sldId id="276" r:id="rId5"/>
    <p:sldId id="257" r:id="rId6"/>
    <p:sldId id="258" r:id="rId7"/>
    <p:sldId id="264" r:id="rId8"/>
    <p:sldId id="263" r:id="rId9"/>
    <p:sldId id="277" r:id="rId10"/>
    <p:sldId id="281" r:id="rId11"/>
    <p:sldId id="283" r:id="rId12"/>
    <p:sldId id="284" r:id="rId13"/>
    <p:sldId id="285" r:id="rId14"/>
    <p:sldId id="28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416BD-1232-2126-55F1-081639B93539}" v="6" dt="2026-09-17T14:40:11.701"/>
    <p1510:client id="{49B7F445-13DD-E16F-698C-D153D46DECA3}" v="1" dt="2026-09-17T14:25:54.0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51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3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cey Gladden - Essex Family Forum" userId="S::stacey@essexfamilyforum.org::8e933201-7a74-4de8-94dc-4f1c8d94df12" providerId="AD" clId="Web-{D0D60307-7043-62DA-CE80-16B34EB756E3}"/>
    <pc:docChg chg="modSld">
      <pc:chgData name="Stacey Gladden - Essex Family Forum" userId="S::stacey@essexfamilyforum.org::8e933201-7a74-4de8-94dc-4f1c8d94df12" providerId="AD" clId="Web-{D0D60307-7043-62DA-CE80-16B34EB756E3}" dt="2026-09-17T11:56:53.857" v="9" actId="20577"/>
      <pc:docMkLst>
        <pc:docMk/>
      </pc:docMkLst>
      <pc:sldChg chg="modSp">
        <pc:chgData name="Stacey Gladden - Essex Family Forum" userId="S::stacey@essexfamilyforum.org::8e933201-7a74-4de8-94dc-4f1c8d94df12" providerId="AD" clId="Web-{D0D60307-7043-62DA-CE80-16B34EB756E3}" dt="2026-09-17T11:56:53.857" v="9" actId="20577"/>
        <pc:sldMkLst>
          <pc:docMk/>
          <pc:sldMk cId="4266057871" sldId="276"/>
        </pc:sldMkLst>
        <pc:graphicFrameChg chg="modGraphic">
          <ac:chgData name="Stacey Gladden - Essex Family Forum" userId="S::stacey@essexfamilyforum.org::8e933201-7a74-4de8-94dc-4f1c8d94df12" providerId="AD" clId="Web-{D0D60307-7043-62DA-CE80-16B34EB756E3}" dt="2026-09-17T11:56:53.857" v="9" actId="20577"/>
          <ac:graphicFrameMkLst>
            <pc:docMk/>
            <pc:sldMk cId="4266057871" sldId="276"/>
            <ac:graphicFrameMk id="3" creationId="{1B23D4D5-AE36-F384-AE4E-5FB0254AEFD8}"/>
          </ac:graphicFrameMkLst>
        </pc:graphicFrameChg>
      </pc:sldChg>
    </pc:docChg>
  </pc:docChgLst>
  <pc:docChgLst>
    <pc:chgData name="Stacey Gladden - Essex Family Forum" userId="S::stacey@essexfamilyforum.org::8e933201-7a74-4de8-94dc-4f1c8d94df12" providerId="AD" clId="Web-{0B7416BD-1232-2126-55F1-081639B93539}"/>
    <pc:docChg chg="modSld">
      <pc:chgData name="Stacey Gladden - Essex Family Forum" userId="S::stacey@essexfamilyforum.org::8e933201-7a74-4de8-94dc-4f1c8d94df12" providerId="AD" clId="Web-{0B7416BD-1232-2126-55F1-081639B93539}" dt="2026-09-17T14:40:11.701" v="2" actId="20577"/>
      <pc:docMkLst>
        <pc:docMk/>
      </pc:docMkLst>
      <pc:sldChg chg="modSp">
        <pc:chgData name="Stacey Gladden - Essex Family Forum" userId="S::stacey@essexfamilyforum.org::8e933201-7a74-4de8-94dc-4f1c8d94df12" providerId="AD" clId="Web-{0B7416BD-1232-2126-55F1-081639B93539}" dt="2026-09-17T14:40:11.701" v="2" actId="20577"/>
        <pc:sldMkLst>
          <pc:docMk/>
          <pc:sldMk cId="4266057871" sldId="276"/>
        </pc:sldMkLst>
        <pc:spChg chg="mod">
          <ac:chgData name="Stacey Gladden - Essex Family Forum" userId="S::stacey@essexfamilyforum.org::8e933201-7a74-4de8-94dc-4f1c8d94df12" providerId="AD" clId="Web-{0B7416BD-1232-2126-55F1-081639B93539}" dt="2026-09-17T14:40:11.701" v="2" actId="20577"/>
          <ac:spMkLst>
            <pc:docMk/>
            <pc:sldMk cId="4266057871" sldId="276"/>
            <ac:spMk id="10" creationId="{36284CDB-02EF-1F5E-ECA7-FB0D55DE8CD9}"/>
          </ac:spMkLst>
        </pc:spChg>
      </pc:sldChg>
    </pc:docChg>
  </pc:docChgLst>
  <pc:docChgLst>
    <pc:chgData name="Stacey Gladden - Essex Family Forum" userId="S::stacey@essexfamilyforum.org::8e933201-7a74-4de8-94dc-4f1c8d94df12" providerId="AD" clId="Web-{49B7F445-13DD-E16F-698C-D153D46DECA3}"/>
    <pc:docChg chg="modSld">
      <pc:chgData name="Stacey Gladden - Essex Family Forum" userId="S::stacey@essexfamilyforum.org::8e933201-7a74-4de8-94dc-4f1c8d94df12" providerId="AD" clId="Web-{49B7F445-13DD-E16F-698C-D153D46DECA3}" dt="2026-09-17T14:29:28.317" v="49" actId="20577"/>
      <pc:docMkLst>
        <pc:docMk/>
      </pc:docMkLst>
      <pc:sldChg chg="modSp">
        <pc:chgData name="Stacey Gladden - Essex Family Forum" userId="S::stacey@essexfamilyforum.org::8e933201-7a74-4de8-94dc-4f1c8d94df12" providerId="AD" clId="Web-{49B7F445-13DD-E16F-698C-D153D46DECA3}" dt="2026-09-17T14:29:28.317" v="49" actId="20577"/>
        <pc:sldMkLst>
          <pc:docMk/>
          <pc:sldMk cId="4266057871" sldId="276"/>
        </pc:sldMkLst>
        <pc:graphicFrameChg chg="modGraphic">
          <ac:chgData name="Stacey Gladden - Essex Family Forum" userId="S::stacey@essexfamilyforum.org::8e933201-7a74-4de8-94dc-4f1c8d94df12" providerId="AD" clId="Web-{49B7F445-13DD-E16F-698C-D153D46DECA3}" dt="2026-09-17T14:29:28.317" v="49" actId="20577"/>
          <ac:graphicFrameMkLst>
            <pc:docMk/>
            <pc:sldMk cId="4266057871" sldId="276"/>
            <ac:graphicFrameMk id="3" creationId="{1B23D4D5-AE36-F384-AE4E-5FB0254AEFD8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DE80C4-D55C-4978-BC80-D2BCB05BCB71}" type="doc">
      <dgm:prSet loTypeId="urn:microsoft.com/office/officeart/2005/8/layout/matrix3" loCatId="matrix" qsTypeId="urn:microsoft.com/office/officeart/2005/8/quickstyle/simple3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6BB87E79-FA22-417C-BB8D-7F320114AA91}">
      <dgm:prSet/>
      <dgm:spPr/>
      <dgm:t>
        <a:bodyPr/>
        <a:lstStyle/>
        <a:p>
          <a:pPr rtl="0"/>
          <a:r>
            <a:rPr lang="en-US" sz="1200" dirty="0">
              <a:latin typeface="Calibri"/>
              <a:ea typeface="Calibri"/>
              <a:cs typeface="Calibri"/>
            </a:rPr>
            <a:t>Analysis is based on families who reported experience of Social Care services, including Children with Disabilities Teams and Family Solutions.</a:t>
          </a:r>
          <a:endParaRPr lang="en-US" dirty="0"/>
        </a:p>
      </dgm:t>
    </dgm:pt>
    <dgm:pt modelId="{2F3EFBAE-F73D-4291-AF58-2AD10D9DDABF}" type="parTrans" cxnId="{C348F085-0109-4096-8AA2-51C8019B21F1}">
      <dgm:prSet/>
      <dgm:spPr/>
      <dgm:t>
        <a:bodyPr/>
        <a:lstStyle/>
        <a:p>
          <a:endParaRPr lang="en-US"/>
        </a:p>
      </dgm:t>
    </dgm:pt>
    <dgm:pt modelId="{9A3B1941-7346-4E08-AE5A-5C33DDB54602}" type="sibTrans" cxnId="{C348F085-0109-4096-8AA2-51C8019B21F1}">
      <dgm:prSet/>
      <dgm:spPr/>
      <dgm:t>
        <a:bodyPr/>
        <a:lstStyle/>
        <a:p>
          <a:endParaRPr lang="en-US"/>
        </a:p>
      </dgm:t>
    </dgm:pt>
    <dgm:pt modelId="{2DC10348-E572-4233-A5F6-E4899772CFF7}">
      <dgm:prSet/>
      <dgm:spPr/>
      <dgm:t>
        <a:bodyPr/>
        <a:lstStyle/>
        <a:p>
          <a:r>
            <a:rPr lang="en-US" dirty="0"/>
            <a:t>Children mainly aged 5–15 years</a:t>
          </a:r>
        </a:p>
      </dgm:t>
    </dgm:pt>
    <dgm:pt modelId="{614D47A5-9CF8-42CE-86B6-D7F06B7AF6B6}" type="parTrans" cxnId="{AF798830-61AD-45E9-9A38-EAF0BE44C670}">
      <dgm:prSet/>
      <dgm:spPr/>
      <dgm:t>
        <a:bodyPr/>
        <a:lstStyle/>
        <a:p>
          <a:endParaRPr lang="en-US"/>
        </a:p>
      </dgm:t>
    </dgm:pt>
    <dgm:pt modelId="{CF17E5E9-6399-4C6F-90B7-955CCBC495D9}" type="sibTrans" cxnId="{AF798830-61AD-45E9-9A38-EAF0BE44C670}">
      <dgm:prSet/>
      <dgm:spPr/>
      <dgm:t>
        <a:bodyPr/>
        <a:lstStyle/>
        <a:p>
          <a:endParaRPr lang="en-US"/>
        </a:p>
      </dgm:t>
    </dgm:pt>
    <dgm:pt modelId="{21310FFC-9EFD-4E62-A988-59A58F6AF54D}">
      <dgm:prSet/>
      <dgm:spPr/>
      <dgm:t>
        <a:bodyPr/>
        <a:lstStyle/>
        <a:p>
          <a:pPr rtl="0"/>
          <a:r>
            <a:rPr lang="en-US" dirty="0"/>
            <a:t>Most common needs: Autism (ASD</a:t>
          </a:r>
          <a:r>
            <a:rPr lang="en-US" dirty="0">
              <a:latin typeface="Calibri"/>
            </a:rPr>
            <a:t>),</a:t>
          </a:r>
          <a:r>
            <a:rPr lang="en-US" dirty="0"/>
            <a:t> ADHD</a:t>
          </a:r>
          <a:r>
            <a:rPr lang="en-US" dirty="0">
              <a:latin typeface="Calibri"/>
            </a:rPr>
            <a:t>, SEMH and Speech, Language and communication needs </a:t>
          </a:r>
          <a:endParaRPr lang="en-US" dirty="0"/>
        </a:p>
      </dgm:t>
    </dgm:pt>
    <dgm:pt modelId="{1AF7F812-E193-4A55-B3D5-E6510DA04483}" type="parTrans" cxnId="{C6322166-5EED-4090-BA6E-D734E5643B4D}">
      <dgm:prSet/>
      <dgm:spPr/>
      <dgm:t>
        <a:bodyPr/>
        <a:lstStyle/>
        <a:p>
          <a:endParaRPr lang="en-US"/>
        </a:p>
      </dgm:t>
    </dgm:pt>
    <dgm:pt modelId="{78FBCED1-D9D1-453E-835F-511F1AFB5E9E}" type="sibTrans" cxnId="{C6322166-5EED-4090-BA6E-D734E5643B4D}">
      <dgm:prSet/>
      <dgm:spPr/>
      <dgm:t>
        <a:bodyPr/>
        <a:lstStyle/>
        <a:p>
          <a:endParaRPr lang="en-US"/>
        </a:p>
      </dgm:t>
    </dgm:pt>
    <dgm:pt modelId="{9E5E8918-722A-47B6-A95A-36D472906548}">
      <dgm:prSet phldrT="[Text]" phldr="0"/>
      <dgm:spPr/>
      <dgm:t>
        <a:bodyPr/>
        <a:lstStyle/>
        <a:p>
          <a:pPr rtl="0"/>
          <a:r>
            <a:rPr lang="en-US" sz="1800" dirty="0">
              <a:latin typeface="Trebuchet MS"/>
              <a:ea typeface="Calibri"/>
              <a:cs typeface="Calibri"/>
            </a:rPr>
            <a:t>Participants had children in         69% specialist provision. And     31% mainstream settings.</a:t>
          </a:r>
        </a:p>
      </dgm:t>
    </dgm:pt>
    <dgm:pt modelId="{2DC80780-6356-4809-AD43-4FDCF88263D4}" type="parTrans" cxnId="{93E99D5C-76AA-427C-94B8-251FA5227E20}">
      <dgm:prSet/>
      <dgm:spPr/>
    </dgm:pt>
    <dgm:pt modelId="{30A3E4D5-E353-49D4-ACD8-51F41037C6B1}" type="sibTrans" cxnId="{93E99D5C-76AA-427C-94B8-251FA5227E20}">
      <dgm:prSet/>
      <dgm:spPr/>
    </dgm:pt>
    <dgm:pt modelId="{A67E2730-AB24-5D43-AEB6-77B2465151F3}" type="pres">
      <dgm:prSet presAssocID="{12DE80C4-D55C-4978-BC80-D2BCB05BCB71}" presName="matrix" presStyleCnt="0">
        <dgm:presLayoutVars>
          <dgm:chMax val="1"/>
          <dgm:dir/>
          <dgm:resizeHandles val="exact"/>
        </dgm:presLayoutVars>
      </dgm:prSet>
      <dgm:spPr/>
    </dgm:pt>
    <dgm:pt modelId="{084270F4-996E-B543-9BF4-039A74F9FA3B}" type="pres">
      <dgm:prSet presAssocID="{12DE80C4-D55C-4978-BC80-D2BCB05BCB71}" presName="diamond" presStyleLbl="bgShp" presStyleIdx="0" presStyleCnt="1"/>
      <dgm:spPr/>
    </dgm:pt>
    <dgm:pt modelId="{2A185C82-ABB2-7B4C-A033-E631E16E726B}" type="pres">
      <dgm:prSet presAssocID="{12DE80C4-D55C-4978-BC80-D2BCB05BCB71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48AAB6B-A2B3-5A4D-B030-AB512E1D615F}" type="pres">
      <dgm:prSet presAssocID="{12DE80C4-D55C-4978-BC80-D2BCB05BCB71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449AA3FB-2222-D94A-919F-074122B0628B}" type="pres">
      <dgm:prSet presAssocID="{12DE80C4-D55C-4978-BC80-D2BCB05BCB71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04EEC42-8899-D04D-8017-1AD4F401937A}" type="pres">
      <dgm:prSet presAssocID="{12DE80C4-D55C-4978-BC80-D2BCB05BCB71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63AA840D-F76B-DB44-A3D3-B62566E2B308}" type="presOf" srcId="{12DE80C4-D55C-4978-BC80-D2BCB05BCB71}" destId="{A67E2730-AB24-5D43-AEB6-77B2465151F3}" srcOrd="0" destOrd="0" presId="urn:microsoft.com/office/officeart/2005/8/layout/matrix3"/>
    <dgm:cxn modelId="{AF798830-61AD-45E9-9A38-EAF0BE44C670}" srcId="{12DE80C4-D55C-4978-BC80-D2BCB05BCB71}" destId="{2DC10348-E572-4233-A5F6-E4899772CFF7}" srcOrd="1" destOrd="0" parTransId="{614D47A5-9CF8-42CE-86B6-D7F06B7AF6B6}" sibTransId="{CF17E5E9-6399-4C6F-90B7-955CCBC495D9}"/>
    <dgm:cxn modelId="{93E99D5C-76AA-427C-94B8-251FA5227E20}" srcId="{12DE80C4-D55C-4978-BC80-D2BCB05BCB71}" destId="{9E5E8918-722A-47B6-A95A-36D472906548}" srcOrd="3" destOrd="0" parTransId="{2DC80780-6356-4809-AD43-4FDCF88263D4}" sibTransId="{30A3E4D5-E353-49D4-ACD8-51F41037C6B1}"/>
    <dgm:cxn modelId="{C6322166-5EED-4090-BA6E-D734E5643B4D}" srcId="{12DE80C4-D55C-4978-BC80-D2BCB05BCB71}" destId="{21310FFC-9EFD-4E62-A988-59A58F6AF54D}" srcOrd="2" destOrd="0" parTransId="{1AF7F812-E193-4A55-B3D5-E6510DA04483}" sibTransId="{78FBCED1-D9D1-453E-835F-511F1AFB5E9E}"/>
    <dgm:cxn modelId="{C348F085-0109-4096-8AA2-51C8019B21F1}" srcId="{12DE80C4-D55C-4978-BC80-D2BCB05BCB71}" destId="{6BB87E79-FA22-417C-BB8D-7F320114AA91}" srcOrd="0" destOrd="0" parTransId="{2F3EFBAE-F73D-4291-AF58-2AD10D9DDABF}" sibTransId="{9A3B1941-7346-4E08-AE5A-5C33DDB54602}"/>
    <dgm:cxn modelId="{D7B4258B-AB6D-4E71-8E86-F245769C342A}" type="presOf" srcId="{9E5E8918-722A-47B6-A95A-36D472906548}" destId="{F04EEC42-8899-D04D-8017-1AD4F401937A}" srcOrd="0" destOrd="0" presId="urn:microsoft.com/office/officeart/2005/8/layout/matrix3"/>
    <dgm:cxn modelId="{11126395-2BFD-4651-B4AC-1FF1B1366E13}" type="presOf" srcId="{6BB87E79-FA22-417C-BB8D-7F320114AA91}" destId="{2A185C82-ABB2-7B4C-A033-E631E16E726B}" srcOrd="0" destOrd="0" presId="urn:microsoft.com/office/officeart/2005/8/layout/matrix3"/>
    <dgm:cxn modelId="{8BDB5CBF-492A-411E-852D-D9B9974F4FD7}" type="presOf" srcId="{21310FFC-9EFD-4E62-A988-59A58F6AF54D}" destId="{449AA3FB-2222-D94A-919F-074122B0628B}" srcOrd="0" destOrd="0" presId="urn:microsoft.com/office/officeart/2005/8/layout/matrix3"/>
    <dgm:cxn modelId="{C49D3EF4-489C-4ED9-97A0-BB0AA4699DDA}" type="presOf" srcId="{2DC10348-E572-4233-A5F6-E4899772CFF7}" destId="{C48AAB6B-A2B3-5A4D-B030-AB512E1D615F}" srcOrd="0" destOrd="0" presId="urn:microsoft.com/office/officeart/2005/8/layout/matrix3"/>
    <dgm:cxn modelId="{85B070FE-FBD8-4661-A8BB-2E1F97CF7E5B}" type="presParOf" srcId="{A67E2730-AB24-5D43-AEB6-77B2465151F3}" destId="{084270F4-996E-B543-9BF4-039A74F9FA3B}" srcOrd="0" destOrd="0" presId="urn:microsoft.com/office/officeart/2005/8/layout/matrix3"/>
    <dgm:cxn modelId="{D340EBBD-BF52-417D-A836-A1AC1A2A9A53}" type="presParOf" srcId="{A67E2730-AB24-5D43-AEB6-77B2465151F3}" destId="{2A185C82-ABB2-7B4C-A033-E631E16E726B}" srcOrd="1" destOrd="0" presId="urn:microsoft.com/office/officeart/2005/8/layout/matrix3"/>
    <dgm:cxn modelId="{3A43C514-E57F-4E14-940B-E9D92EE3A0A4}" type="presParOf" srcId="{A67E2730-AB24-5D43-AEB6-77B2465151F3}" destId="{C48AAB6B-A2B3-5A4D-B030-AB512E1D615F}" srcOrd="2" destOrd="0" presId="urn:microsoft.com/office/officeart/2005/8/layout/matrix3"/>
    <dgm:cxn modelId="{249A4957-167B-45F8-9788-4EB8A3BDE79C}" type="presParOf" srcId="{A67E2730-AB24-5D43-AEB6-77B2465151F3}" destId="{449AA3FB-2222-D94A-919F-074122B0628B}" srcOrd="3" destOrd="0" presId="urn:microsoft.com/office/officeart/2005/8/layout/matrix3"/>
    <dgm:cxn modelId="{B9371E31-BAE4-4EAD-B7A6-729EE3B1D40E}" type="presParOf" srcId="{A67E2730-AB24-5D43-AEB6-77B2465151F3}" destId="{F04EEC42-8899-D04D-8017-1AD4F401937A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4270F4-996E-B543-9BF4-039A74F9FA3B}">
      <dsp:nvSpPr>
        <dsp:cNvPr id="0" name=""/>
        <dsp:cNvSpPr/>
      </dsp:nvSpPr>
      <dsp:spPr>
        <a:xfrm>
          <a:off x="0" y="732298"/>
          <a:ext cx="5134658" cy="5134658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A185C82-ABB2-7B4C-A033-E631E16E726B}">
      <dsp:nvSpPr>
        <dsp:cNvPr id="0" name=""/>
        <dsp:cNvSpPr/>
      </dsp:nvSpPr>
      <dsp:spPr>
        <a:xfrm>
          <a:off x="487792" y="1220090"/>
          <a:ext cx="2002516" cy="2002516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2">
                <a:shade val="8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Calibri"/>
              <a:ea typeface="Calibri"/>
              <a:cs typeface="Calibri"/>
            </a:rPr>
            <a:t>Analysis is based on families who reported experience of Social Care services, including Children with Disabilities Teams and Family Solutions.</a:t>
          </a:r>
          <a:endParaRPr lang="en-US" sz="1500" kern="1200" dirty="0"/>
        </a:p>
      </dsp:txBody>
      <dsp:txXfrm>
        <a:off x="585547" y="1317845"/>
        <a:ext cx="1807006" cy="1807006"/>
      </dsp:txXfrm>
    </dsp:sp>
    <dsp:sp modelId="{C48AAB6B-A2B3-5A4D-B030-AB512E1D615F}">
      <dsp:nvSpPr>
        <dsp:cNvPr id="0" name=""/>
        <dsp:cNvSpPr/>
      </dsp:nvSpPr>
      <dsp:spPr>
        <a:xfrm>
          <a:off x="2644348" y="1220090"/>
          <a:ext cx="2002516" cy="2002516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94031"/>
                <a:satOff val="1462"/>
                <a:lumOff val="7807"/>
                <a:alphaOff val="0"/>
                <a:tint val="65000"/>
                <a:lumMod val="110000"/>
              </a:schemeClr>
            </a:gs>
            <a:gs pos="88000">
              <a:schemeClr val="accent2">
                <a:shade val="80000"/>
                <a:hueOff val="-94031"/>
                <a:satOff val="1462"/>
                <a:lumOff val="7807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Children mainly aged 5–15 years</a:t>
          </a:r>
        </a:p>
      </dsp:txBody>
      <dsp:txXfrm>
        <a:off x="2742103" y="1317845"/>
        <a:ext cx="1807006" cy="1807006"/>
      </dsp:txXfrm>
    </dsp:sp>
    <dsp:sp modelId="{449AA3FB-2222-D94A-919F-074122B0628B}">
      <dsp:nvSpPr>
        <dsp:cNvPr id="0" name=""/>
        <dsp:cNvSpPr/>
      </dsp:nvSpPr>
      <dsp:spPr>
        <a:xfrm>
          <a:off x="487792" y="3376646"/>
          <a:ext cx="2002516" cy="2002516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188062"/>
                <a:satOff val="2925"/>
                <a:lumOff val="15613"/>
                <a:alphaOff val="0"/>
                <a:tint val="65000"/>
                <a:lumMod val="110000"/>
              </a:schemeClr>
            </a:gs>
            <a:gs pos="88000">
              <a:schemeClr val="accent2">
                <a:shade val="80000"/>
                <a:hueOff val="-188062"/>
                <a:satOff val="2925"/>
                <a:lumOff val="15613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Most common needs: Autism (ASD</a:t>
          </a:r>
          <a:r>
            <a:rPr lang="en-US" sz="1500" kern="1200" dirty="0">
              <a:latin typeface="Calibri"/>
            </a:rPr>
            <a:t>),</a:t>
          </a:r>
          <a:r>
            <a:rPr lang="en-US" sz="1500" kern="1200" dirty="0"/>
            <a:t> ADHD</a:t>
          </a:r>
          <a:r>
            <a:rPr lang="en-US" sz="1500" kern="1200" dirty="0">
              <a:latin typeface="Calibri"/>
            </a:rPr>
            <a:t>, SEMH and Speech, Language and communication needs </a:t>
          </a:r>
          <a:endParaRPr lang="en-US" sz="1500" kern="1200" dirty="0"/>
        </a:p>
      </dsp:txBody>
      <dsp:txXfrm>
        <a:off x="585547" y="3474401"/>
        <a:ext cx="1807006" cy="1807006"/>
      </dsp:txXfrm>
    </dsp:sp>
    <dsp:sp modelId="{F04EEC42-8899-D04D-8017-1AD4F401937A}">
      <dsp:nvSpPr>
        <dsp:cNvPr id="0" name=""/>
        <dsp:cNvSpPr/>
      </dsp:nvSpPr>
      <dsp:spPr>
        <a:xfrm>
          <a:off x="2644348" y="3376646"/>
          <a:ext cx="2002516" cy="2002516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282092"/>
                <a:satOff val="4387"/>
                <a:lumOff val="23420"/>
                <a:alphaOff val="0"/>
                <a:tint val="65000"/>
                <a:lumMod val="110000"/>
              </a:schemeClr>
            </a:gs>
            <a:gs pos="88000">
              <a:schemeClr val="accent2">
                <a:shade val="80000"/>
                <a:hueOff val="-282092"/>
                <a:satOff val="4387"/>
                <a:lumOff val="2342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Trebuchet MS"/>
              <a:ea typeface="Calibri"/>
              <a:cs typeface="Calibri"/>
            </a:rPr>
            <a:t>Participants had children in         69% specialist provision. And     31% mainstream settings.</a:t>
          </a:r>
        </a:p>
      </dsp:txBody>
      <dsp:txXfrm>
        <a:off x="2742103" y="3474401"/>
        <a:ext cx="1807006" cy="18070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64A637-983C-4365-9A0A-6C4B09047060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1CE113-C085-4951-8376-D569FA49A9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230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000"/>
              </a:spcBef>
            </a:pPr>
            <a:r>
              <a:rPr lang="en-GB"/>
              <a:t>The 2025 FIS received 665 responses from across Essex</a:t>
            </a:r>
            <a:endParaRPr lang="en-GB">
              <a:ea typeface="Calibri"/>
              <a:cs typeface="Calibri"/>
            </a:endParaRPr>
          </a:p>
          <a:p>
            <a:pPr>
              <a:spcBef>
                <a:spcPts val="1000"/>
              </a:spcBef>
            </a:pPr>
            <a:endParaRPr lang="en-GB" dirty="0">
              <a:ea typeface="Calibri"/>
              <a:cs typeface="Calibri"/>
            </a:endParaRPr>
          </a:p>
          <a:p>
            <a:pPr>
              <a:spcBef>
                <a:spcPts val="1000"/>
              </a:spcBef>
            </a:pPr>
            <a:r>
              <a:rPr lang="en-GB" dirty="0">
                <a:ea typeface="Calibri"/>
                <a:cs typeface="Calibri"/>
              </a:rPr>
              <a:t>This presentation looks to highlight the responses and data relating to North East Essex.</a:t>
            </a:r>
          </a:p>
          <a:p>
            <a:pPr algn="ctr">
              <a:spcBef>
                <a:spcPts val="1000"/>
              </a:spcBef>
            </a:pPr>
            <a:endParaRPr lang="en-GB" dirty="0"/>
          </a:p>
          <a:p>
            <a:pPr marL="285750" indent="-285750">
              <a:buFont typeface="Arial"/>
              <a:buChar char="•"/>
            </a:pPr>
            <a:r>
              <a:rPr lang="en-US" b="1" dirty="0"/>
              <a:t>We received 130 responses from </a:t>
            </a:r>
            <a:r>
              <a:rPr lang="en-US" b="1"/>
              <a:t>parents/carers from NEE 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ea typeface="Calibri" panose="020F0502020204030204"/>
                <a:cs typeface="Calibri" panose="020F0502020204030204"/>
              </a:rPr>
              <a:t>Respondents were evenly split between Tendring and Colchester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Calibri"/>
                <a:cs typeface="Calibri"/>
              </a:rPr>
              <a:t>The majority of children and young people represented were aged 5-15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Calibri"/>
                <a:cs typeface="Calibri"/>
              </a:rPr>
              <a:t>35% Female, 63% Male split remaining classified as other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Calibri"/>
                <a:cs typeface="Calibri"/>
              </a:rPr>
              <a:t>Of those children that were repre</a:t>
            </a:r>
            <a:r>
              <a:rPr lang="en-US">
                <a:ea typeface="Calibri"/>
                <a:cs typeface="Calibri"/>
              </a:rPr>
              <a:t>sented in the survey 50 had an EHCP (50) 39 registered being on SEND support (for example One Plans) and 23 were undergoing assessment.</a:t>
            </a:r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5EE00-3910-483D-B113-13C664D7120F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7634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1CE113-C085-4951-8376-D569FA49A96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837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12EA2-5AB8-09FF-83E5-4B8640634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A53BB2-67DF-28AF-D99C-921EDBFA78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2716CA-30D6-F82A-E617-1D20652F47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99D169-46AF-D8B4-217A-5022381AE3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1CE113-C085-4951-8376-D569FA49A96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8861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948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4127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2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465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010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635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6516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57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3736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746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90088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8428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283154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1699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04994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190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793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extBox 2">
            <a:extLst>
              <a:ext uri="{FF2B5EF4-FFF2-40B4-BE49-F238E27FC236}">
                <a16:creationId xmlns:a16="http://schemas.microsoft.com/office/drawing/2014/main" id="{1B23D4D5-AE36-F384-AE4E-5FB0254AEF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7572337"/>
              </p:ext>
            </p:extLst>
          </p:nvPr>
        </p:nvGraphicFramePr>
        <p:xfrm>
          <a:off x="5205963" y="132871"/>
          <a:ext cx="5134658" cy="6599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36284CDB-02EF-1F5E-ECA7-FB0D55DE8CD9}"/>
              </a:ext>
            </a:extLst>
          </p:cNvPr>
          <p:cNvSpPr txBox="1"/>
          <p:nvPr/>
        </p:nvSpPr>
        <p:spPr>
          <a:xfrm>
            <a:off x="580103" y="407191"/>
            <a:ext cx="4499897" cy="22159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dirty="0"/>
              <a:t>Family Impact Survey 2025/26 </a:t>
            </a:r>
          </a:p>
          <a:p>
            <a:r>
              <a:rPr lang="en-US" sz="4000" dirty="0"/>
              <a:t>Social Care</a:t>
            </a:r>
            <a:endParaRPr lang="en-US" sz="4000" dirty="0">
              <a:solidFill>
                <a:schemeClr val="accent3">
                  <a:lumMod val="76000"/>
                </a:schemeClr>
              </a:solidFill>
              <a:ea typeface="Calibri"/>
              <a:cs typeface="Calibri"/>
            </a:endParaRPr>
          </a:p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A2B2DD-7797-D7BA-8ADC-6034448191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61" y="-1"/>
            <a:ext cx="2084439" cy="208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057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8A5A0-E373-6DE0-1C99-ADC5743743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4572" y="240945"/>
            <a:ext cx="7582854" cy="801273"/>
          </a:xfrm>
        </p:spPr>
        <p:txBody>
          <a:bodyPr/>
          <a:lstStyle/>
          <a:p>
            <a:pPr algn="ctr"/>
            <a:r>
              <a:rPr lang="en-US" sz="4000" dirty="0"/>
              <a:t>What is working well </a:t>
            </a:r>
            <a:endParaRPr lang="en-GB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E642DA-5359-324E-AB03-CD6E8D038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5760" y="1157720"/>
            <a:ext cx="7941733" cy="4699876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When families were able to access Social Care support, positive experiences were often linked to individual practitioners who listened, understood needs and helped families access practical support. 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Families particularly valued consistent relationships with social workers and support from Children with Disabilities Teams.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b="1" i="1" dirty="0">
                <a:solidFill>
                  <a:schemeClr val="accent1"/>
                </a:solidFill>
              </a:rPr>
              <a:t>"Children with disabilities team have been incredibly helpful. Our social worker has been a consistent support and helped my son get the support he needs."</a:t>
            </a:r>
          </a:p>
          <a:p>
            <a:pPr algn="ctr"/>
            <a:r>
              <a:rPr lang="en-GB" b="1" i="1" dirty="0">
                <a:solidFill>
                  <a:schemeClr val="accent1"/>
                </a:solidFill>
              </a:rPr>
              <a:t> </a:t>
            </a:r>
          </a:p>
          <a:p>
            <a:pPr algn="ctr"/>
            <a:r>
              <a:rPr lang="en-GB" b="1" i="1" dirty="0">
                <a:solidFill>
                  <a:schemeClr val="accent1"/>
                </a:solidFill>
              </a:rPr>
              <a:t>"Our Social Worker has been marvellous and such a huge provider of support, planning advice for adulthood and knowing when things need to be done!"</a:t>
            </a:r>
          </a:p>
          <a:p>
            <a:pPr algn="ctr"/>
            <a:r>
              <a:rPr lang="en-GB" dirty="0"/>
              <a:t> </a:t>
            </a:r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ECB1EE-813C-9466-6618-7E0BB41978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61" y="-1"/>
            <a:ext cx="2084439" cy="208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055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017E1-F5B4-6D63-6428-AC8E068297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99656" y="54103"/>
            <a:ext cx="7592687" cy="845520"/>
          </a:xfrm>
        </p:spPr>
        <p:txBody>
          <a:bodyPr/>
          <a:lstStyle/>
          <a:p>
            <a:pPr algn="ctr"/>
            <a:r>
              <a:rPr lang="en-US" sz="4000" dirty="0"/>
              <a:t>Key systemic challenges </a:t>
            </a:r>
            <a:endParaRPr lang="en-GB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31DEF3-F499-A068-13BC-4C3D81EB7C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0392" y="953726"/>
            <a:ext cx="8307169" cy="5530201"/>
          </a:xfrm>
        </p:spPr>
        <p:txBody>
          <a:bodyPr>
            <a:noAutofit/>
          </a:bodyPr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Many families described difficulties accessing Social Care support, unclear eligibility criteria and feeling that they had to repeatedly fight for help. 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A number of families felt their child fell between services, whilst others reported long delays, poor communication and limited understanding of SEND needs.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b="1" i="1" dirty="0">
                <a:solidFill>
                  <a:schemeClr val="accent1"/>
                </a:solidFill>
              </a:rPr>
              <a:t>"We had to battle with social care for support to be given."</a:t>
            </a:r>
          </a:p>
          <a:p>
            <a:pPr algn="ctr"/>
            <a:r>
              <a:rPr lang="en-GB" b="1" i="1" dirty="0">
                <a:solidFill>
                  <a:schemeClr val="accent1"/>
                </a:solidFill>
              </a:rPr>
              <a:t> </a:t>
            </a:r>
          </a:p>
          <a:p>
            <a:pPr algn="ctr"/>
            <a:r>
              <a:rPr lang="en-GB" b="1" i="1" dirty="0">
                <a:solidFill>
                  <a:schemeClr val="accent1"/>
                </a:solidFill>
              </a:rPr>
              <a:t>"Social care have been awful. Constantly told by social care that we don't meet criteria for safeguarding team yet also my son isn't disabled enough for disability team support."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F0D285-66D7-4C99-F362-C60B7E5DDE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61" y="-1"/>
            <a:ext cx="2084439" cy="208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929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1752E-0723-5847-15F7-8B23351098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9335" y="220865"/>
            <a:ext cx="7493330" cy="706055"/>
          </a:xfrm>
        </p:spPr>
        <p:txBody>
          <a:bodyPr/>
          <a:lstStyle/>
          <a:p>
            <a:pPr algn="ctr"/>
            <a:r>
              <a:rPr lang="en-US" sz="4000" dirty="0"/>
              <a:t>Quadrant Variation </a:t>
            </a:r>
            <a:endParaRPr lang="en-GB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6C8A90-EA4E-8794-CBE9-1B569E147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3592" y="926920"/>
            <a:ext cx="7980947" cy="5483116"/>
          </a:xfrm>
        </p:spPr>
        <p:txBody>
          <a:bodyPr>
            <a:normAutofit lnSpcReduction="10000"/>
          </a:bodyPr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Positive and negative experiences were reported across Essex, with similar themes emerging regardless of location.</a:t>
            </a:r>
          </a:p>
          <a:p>
            <a:r>
              <a:rPr lang="en-GB" dirty="0">
                <a:solidFill>
                  <a:schemeClr val="tx1"/>
                </a:solidFill>
              </a:rPr>
              <a:t> </a:t>
            </a:r>
          </a:p>
          <a:p>
            <a:pPr algn="l"/>
            <a:r>
              <a:rPr lang="en-GB" b="1" dirty="0">
                <a:solidFill>
                  <a:schemeClr val="tx1"/>
                </a:solidFill>
              </a:rPr>
              <a:t>Similarities Across All Quadrants</a:t>
            </a:r>
            <a:endParaRPr lang="en-GB" dirty="0">
              <a:solidFill>
                <a:schemeClr val="tx1"/>
              </a:solidFill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Families struggling to understand eligibility criteria.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Difficulty accessing support before reaching crisis point.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Concerns about communication and responsiveness.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Lack of coordinated support across services.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Families reporting they needed to repeatedly advocate for help.</a:t>
            </a:r>
          </a:p>
          <a:p>
            <a:pPr lvl="0" algn="l"/>
            <a:r>
              <a:rPr lang="en-GB" dirty="0">
                <a:solidFill>
                  <a:schemeClr val="tx1"/>
                </a:solidFill>
              </a:rPr>
              <a:t> </a:t>
            </a:r>
          </a:p>
          <a:p>
            <a:pPr algn="l"/>
            <a:r>
              <a:rPr lang="en-GB" b="1" dirty="0">
                <a:solidFill>
                  <a:schemeClr val="tx1"/>
                </a:solidFill>
              </a:rPr>
              <a:t>Areas Where Local Differences May Exist</a:t>
            </a:r>
            <a:endParaRPr lang="en-GB" dirty="0">
              <a:solidFill>
                <a:schemeClr val="tx1"/>
              </a:solidFill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Some families reported limited access to local short breaks, clubs and support services, particularly in less populated areas.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Availability of community-based support opportunities appeared to vary between localities.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37D2EE-7D93-3DF6-D3ED-6026876A6B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61" y="-1"/>
            <a:ext cx="2084439" cy="208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353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94DA9-0CA9-3A28-1062-5216DBE2CB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4969" y="148548"/>
            <a:ext cx="7732119" cy="518618"/>
          </a:xfrm>
        </p:spPr>
        <p:txBody>
          <a:bodyPr/>
          <a:lstStyle/>
          <a:p>
            <a:pPr algn="ctr"/>
            <a:r>
              <a:rPr lang="en-US" sz="3200" dirty="0"/>
              <a:t>Next Steps </a:t>
            </a:r>
            <a:endParaRPr lang="en-GB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5DAAD9-4176-1E06-2EFD-8DDB1FD787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29184" y="667166"/>
            <a:ext cx="8178377" cy="5543309"/>
          </a:xfrm>
        </p:spPr>
        <p:txBody>
          <a:bodyPr>
            <a:noAutofit/>
          </a:bodyPr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Our Priorities for Improvement:</a:t>
            </a:r>
          </a:p>
          <a:p>
            <a:r>
              <a:rPr lang="en-GB" b="1" dirty="0"/>
              <a:t> </a:t>
            </a:r>
            <a:endParaRPr lang="en-GB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Improve access to Social Care support</a:t>
            </a:r>
            <a:r>
              <a:rPr lang="en-GB" dirty="0">
                <a:solidFill>
                  <a:schemeClr val="tx1"/>
                </a:solidFill>
              </a:rPr>
              <a:t> before families reach crisis point.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Increase clarity around eligibility and thresholds.</a:t>
            </a:r>
            <a:endParaRPr lang="en-GB" dirty="0">
              <a:solidFill>
                <a:schemeClr val="tx1"/>
              </a:solidFill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Strengthen communication and responsiveness.</a:t>
            </a:r>
            <a:endParaRPr lang="en-GB" dirty="0">
              <a:solidFill>
                <a:schemeClr val="tx1"/>
              </a:solidFill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Improve understanding of SEND and neurodiversity.</a:t>
            </a:r>
            <a:endParaRPr lang="en-GB" dirty="0">
              <a:solidFill>
                <a:schemeClr val="tx1"/>
              </a:solidFill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Increase access to short breaks and family support.</a:t>
            </a:r>
            <a:endParaRPr lang="en-GB" dirty="0">
              <a:solidFill>
                <a:schemeClr val="tx1"/>
              </a:solidFill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Provide more joined-up, family-centred support across services.</a:t>
            </a:r>
            <a:endParaRPr lang="en-GB" dirty="0">
              <a:solidFill>
                <a:schemeClr val="tx1"/>
              </a:solidFill>
            </a:endParaRPr>
          </a:p>
          <a:p>
            <a:pPr algn="l"/>
            <a:endParaRPr lang="en-GB" sz="1500" b="1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C08522-55BD-96DA-F236-6149B9ED19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61" y="-1"/>
            <a:ext cx="2084439" cy="208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912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595F3BD-39FF-AB8B-AC3A-6501A2EC8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1D87D-0B1A-F5B1-14FA-AEAB44C498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7974" y="220865"/>
            <a:ext cx="7493330" cy="706055"/>
          </a:xfrm>
        </p:spPr>
        <p:txBody>
          <a:bodyPr/>
          <a:lstStyle/>
          <a:p>
            <a:pPr algn="ctr"/>
            <a:r>
              <a:rPr lang="en-US" sz="4000" dirty="0"/>
              <a:t>Appendix- Data from FIS 2025</a:t>
            </a:r>
            <a:endParaRPr lang="en-GB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D3EECC-A395-C97D-9A2C-A26E0167E7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94166" y="1397818"/>
            <a:ext cx="7980947" cy="4427419"/>
          </a:xfrm>
        </p:spPr>
        <p:txBody>
          <a:bodyPr>
            <a:normAutofit/>
          </a:bodyPr>
          <a:lstStyle/>
          <a:p>
            <a:pPr algn="ctr"/>
            <a:r>
              <a:rPr lang="en-GB" sz="4000" dirty="0"/>
              <a:t>The Below is the data that was used, along with individual comments to construct the summary report above. </a:t>
            </a:r>
          </a:p>
          <a:p>
            <a:pPr algn="ctr"/>
            <a:endParaRPr lang="en-GB" dirty="0"/>
          </a:p>
          <a:p>
            <a:r>
              <a:rPr lang="en-GB" dirty="0"/>
              <a:t> </a:t>
            </a:r>
          </a:p>
          <a:p>
            <a:pPr algn="ctr"/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CBAB0B-D653-F2E4-F132-72467283E8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61" y="-1"/>
            <a:ext cx="2084439" cy="208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408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D7CEC9-270A-18B5-2547-F68410FB2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400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237CFE-9818-D63A-43C5-BEAE59A0F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412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3B59F6-52A4-BCF0-580A-B3F1EF74F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285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50D016-E762-967A-0F0C-516A01E9F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50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BA5B63-3EC1-B3BB-9702-9A489808C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52790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1de841c-ff39-4427-86d4-35ae088a8026" xsi:nil="true"/>
    <lcf76f155ced4ddcb4097134ff3c332f xmlns="4354224f-a798-491d-a370-0c180897a13a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8AD5F6339445408493C98B6CFBD48D" ma:contentTypeVersion="13" ma:contentTypeDescription="Create a new document." ma:contentTypeScope="" ma:versionID="68f58f8a7655c85505c105f05a170d43">
  <xsd:schema xmlns:xsd="http://www.w3.org/2001/XMLSchema" xmlns:xs="http://www.w3.org/2001/XMLSchema" xmlns:p="http://schemas.microsoft.com/office/2006/metadata/properties" xmlns:ns2="4354224f-a798-491d-a370-0c180897a13a" xmlns:ns3="f1de841c-ff39-4427-86d4-35ae088a8026" targetNamespace="http://schemas.microsoft.com/office/2006/metadata/properties" ma:root="true" ma:fieldsID="f1002a6565b5480592c96ee2c2a7386d" ns2:_="" ns3:_="">
    <xsd:import namespace="4354224f-a798-491d-a370-0c180897a13a"/>
    <xsd:import namespace="f1de841c-ff39-4427-86d4-35ae088a802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54224f-a798-491d-a370-0c180897a1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73842fc-1d44-4d72-84e7-91d1a3eec9a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de841c-ff39-4427-86d4-35ae088a802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921fc4e-744c-4454-98f5-6c502a4c67c0}" ma:internalName="TaxCatchAll" ma:showField="CatchAllData" ma:web="f1de841c-ff39-4427-86d4-35ae088a802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F2A9D59-9540-4FEB-A493-51066910D89C}">
  <ds:schemaRefs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dcmitype/"/>
    <ds:schemaRef ds:uri="http://purl.org/dc/terms/"/>
    <ds:schemaRef ds:uri="http://purl.org/dc/elements/1.1/"/>
    <ds:schemaRef ds:uri="aabdc258-17ec-47e6-9f17-8c9d7f93e914"/>
    <ds:schemaRef ds:uri="6d7136dc-8aae-4899-8848-db3c8ecd8d4f"/>
    <ds:schemaRef ds:uri="http://schemas.microsoft.com/office/infopath/2007/PartnerControls"/>
    <ds:schemaRef ds:uri="http://schemas.openxmlformats.org/package/2006/metadata/core-properties"/>
    <ds:schemaRef ds:uri="f1de841c-ff39-4427-86d4-35ae088a8026"/>
    <ds:schemaRef ds:uri="4354224f-a798-491d-a370-0c180897a13a"/>
  </ds:schemaRefs>
</ds:datastoreItem>
</file>

<file path=customXml/itemProps2.xml><?xml version="1.0" encoding="utf-8"?>
<ds:datastoreItem xmlns:ds="http://schemas.openxmlformats.org/officeDocument/2006/customXml" ds:itemID="{D89570A0-E084-431C-96FB-466EB4F19F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31FE207-C2A8-4C9C-8FB2-30072BCD8C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54224f-a798-491d-a370-0c180897a13a"/>
    <ds:schemaRef ds:uri="f1de841c-ff39-4427-86d4-35ae088a80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536</Words>
  <Application>Microsoft Office PowerPoint</Application>
  <PresentationFormat>Widescreen</PresentationFormat>
  <Paragraphs>60</Paragraphs>
  <Slides>11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Facet</vt:lpstr>
      <vt:lpstr>PowerPoint Presentation</vt:lpstr>
      <vt:lpstr>What is working well </vt:lpstr>
      <vt:lpstr>Key systemic challenges </vt:lpstr>
      <vt:lpstr>Quadrant Variation </vt:lpstr>
      <vt:lpstr>Next Steps </vt:lpstr>
      <vt:lpstr>Appendix- Data from FIS 2025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Stacey Gladden - Essex Family Forum</dc:creator>
  <cp:lastModifiedBy>Stacey Gladden - Essex Family Forum</cp:lastModifiedBy>
  <cp:revision>35</cp:revision>
  <dcterms:created xsi:type="dcterms:W3CDTF">2026-04-08T10:44:08Z</dcterms:created>
  <dcterms:modified xsi:type="dcterms:W3CDTF">2026-09-17T14:40:13Z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0x010100098AD5F6339445408493C98B6CFBD48D</vt:lpwstr>
  </property>
  <property fmtid="{D5CDD505-2E9C-101B-9397-08002B2CF9AE}" pid="3" name="MediaServiceImageTags">
    <vt:lpwstr/>
  </property>
</Properties>
</file>