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76" r:id="rId5"/>
    <p:sldId id="257" r:id="rId6"/>
    <p:sldId id="258" r:id="rId7"/>
    <p:sldId id="264" r:id="rId8"/>
    <p:sldId id="263" r:id="rId9"/>
    <p:sldId id="277" r:id="rId10"/>
    <p:sldId id="281" r:id="rId11"/>
    <p:sldId id="283" r:id="rId12"/>
    <p:sldId id="284" r:id="rId13"/>
    <p:sldId id="28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181ED-89E6-7FCB-15B0-F644C8B92687}" v="7" dt="2026-09-17T14:48:59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F4181ED-89E6-7FCB-15B0-F644C8B92687}"/>
    <pc:docChg chg="modSld">
      <pc:chgData name="" userId="" providerId="" clId="Web-{3F4181ED-89E6-7FCB-15B0-F644C8B92687}" dt="2026-09-17T14:48:56.627" v="1" actId="20577"/>
      <pc:docMkLst>
        <pc:docMk/>
      </pc:docMkLst>
      <pc:sldChg chg="modSp">
        <pc:chgData name="" userId="" providerId="" clId="Web-{3F4181ED-89E6-7FCB-15B0-F644C8B92687}" dt="2026-09-17T14:48:56.627" v="1" actId="20577"/>
        <pc:sldMkLst>
          <pc:docMk/>
          <pc:sldMk cId="4266057871" sldId="276"/>
        </pc:sldMkLst>
        <pc:spChg chg="mod">
          <ac:chgData name="" userId="" providerId="" clId="Web-{3F4181ED-89E6-7FCB-15B0-F644C8B92687}" dt="2026-09-17T14:48:56.627" v="1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BB87E79-FA22-417C-BB8D-7F320114AA91}">
      <dgm:prSet/>
      <dgm:spPr/>
      <dgm:t>
        <a:bodyPr/>
        <a:lstStyle/>
        <a:p>
          <a:pPr rtl="0"/>
          <a:r>
            <a:rPr lang="en-US" dirty="0"/>
            <a:t>665 parent carers responded across Essex</a:t>
          </a:r>
        </a:p>
      </dgm:t>
    </dgm:pt>
    <dgm:pt modelId="{2F3EFBAE-F73D-4291-AF58-2AD10D9DDABF}" type="parTrans" cxnId="{C348F085-0109-4096-8AA2-51C8019B21F1}">
      <dgm:prSet/>
      <dgm:spPr/>
      <dgm:t>
        <a:bodyPr/>
        <a:lstStyle/>
        <a:p>
          <a:endParaRPr lang="en-US"/>
        </a:p>
      </dgm:t>
    </dgm:pt>
    <dgm:pt modelId="{9A3B1941-7346-4E08-AE5A-5C33DDB54602}" type="sibTrans" cxnId="{C348F085-0109-4096-8AA2-51C8019B21F1}">
      <dgm:prSet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mainly aged 5–15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29245CA-AC06-457B-A8E9-70B5615A8443}">
      <dgm:prSet/>
      <dgm:spPr/>
      <dgm:t>
        <a:bodyPr/>
        <a:lstStyle/>
        <a:p>
          <a:pPr rtl="0"/>
          <a:r>
            <a:rPr lang="en-US" dirty="0">
              <a:latin typeface="Calibri"/>
            </a:rPr>
            <a:t>Majority of participants had children in mainstream settings</a:t>
          </a:r>
          <a:endParaRPr lang="en-US" dirty="0"/>
        </a:p>
      </dgm:t>
    </dgm:pt>
    <dgm:pt modelId="{80AFF0B8-694B-4C34-81D1-969F589DCD46}" type="parTrans" cxnId="{F4000ADB-DF0C-49CC-9992-9CE76E0C5F89}">
      <dgm:prSet/>
      <dgm:spPr/>
      <dgm:t>
        <a:bodyPr/>
        <a:lstStyle/>
        <a:p>
          <a:endParaRPr lang="en-US"/>
        </a:p>
      </dgm:t>
    </dgm:pt>
    <dgm:pt modelId="{7F57AD25-569E-4371-9C0C-C4DC55EEC6DE}" type="sibTrans" cxnId="{F4000ADB-DF0C-49CC-9992-9CE76E0C5F89}">
      <dgm:prSet/>
      <dgm:spPr/>
      <dgm:t>
        <a:bodyPr/>
        <a:lstStyle/>
        <a:p>
          <a:endParaRPr lang="en-US"/>
        </a:p>
      </dgm:t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00880B-3F50-3D4E-B338-E1C598F21480}" type="presOf" srcId="{21310FFC-9EFD-4E62-A988-59A58F6AF54D}" destId="{449AA3FB-2222-D94A-919F-074122B0628B}" srcOrd="0" destOrd="0" presId="urn:microsoft.com/office/officeart/2005/8/layout/matrix3"/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D615B429-99A3-7A48-8CE9-9A2896D5ABB3}" type="presOf" srcId="{2DC10348-E572-4233-A5F6-E4899772CFF7}" destId="{C48AAB6B-A2B3-5A4D-B030-AB512E1D615F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CEE28E5B-4FAC-7C46-A6FB-03466420D989}" type="presOf" srcId="{929245CA-AC06-457B-A8E9-70B5615A8443}" destId="{F04EEC42-8899-D04D-8017-1AD4F401937A}" srcOrd="0" destOrd="0" presId="urn:microsoft.com/office/officeart/2005/8/layout/matrix3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C348F085-0109-4096-8AA2-51C8019B21F1}" srcId="{12DE80C4-D55C-4978-BC80-D2BCB05BCB71}" destId="{6BB87E79-FA22-417C-BB8D-7F320114AA91}" srcOrd="0" destOrd="0" parTransId="{2F3EFBAE-F73D-4291-AF58-2AD10D9DDABF}" sibTransId="{9A3B1941-7346-4E08-AE5A-5C33DDB54602}"/>
    <dgm:cxn modelId="{CFB47DCA-03E8-D243-AD45-A1DCA1E19B73}" type="presOf" srcId="{6BB87E79-FA22-417C-BB8D-7F320114AA91}" destId="{2A185C82-ABB2-7B4C-A033-E631E16E726B}" srcOrd="0" destOrd="0" presId="urn:microsoft.com/office/officeart/2005/8/layout/matrix3"/>
    <dgm:cxn modelId="{F4000ADB-DF0C-49CC-9992-9CE76E0C5F89}" srcId="{12DE80C4-D55C-4978-BC80-D2BCB05BCB71}" destId="{929245CA-AC06-457B-A8E9-70B5615A8443}" srcOrd="3" destOrd="0" parTransId="{80AFF0B8-694B-4C34-81D1-969F589DCD46}" sibTransId="{7F57AD25-569E-4371-9C0C-C4DC55EEC6DE}"/>
    <dgm:cxn modelId="{47C4619D-B23E-864A-9208-DA8C46FFD13B}" type="presParOf" srcId="{A67E2730-AB24-5D43-AEB6-77B2465151F3}" destId="{084270F4-996E-B543-9BF4-039A74F9FA3B}" srcOrd="0" destOrd="0" presId="urn:microsoft.com/office/officeart/2005/8/layout/matrix3"/>
    <dgm:cxn modelId="{D1173455-3595-C440-81E3-D812D7D94A66}" type="presParOf" srcId="{A67E2730-AB24-5D43-AEB6-77B2465151F3}" destId="{2A185C82-ABB2-7B4C-A033-E631E16E726B}" srcOrd="1" destOrd="0" presId="urn:microsoft.com/office/officeart/2005/8/layout/matrix3"/>
    <dgm:cxn modelId="{A346CE52-698D-5642-9E18-BEDAD0E89FF6}" type="presParOf" srcId="{A67E2730-AB24-5D43-AEB6-77B2465151F3}" destId="{C48AAB6B-A2B3-5A4D-B030-AB512E1D615F}" srcOrd="2" destOrd="0" presId="urn:microsoft.com/office/officeart/2005/8/layout/matrix3"/>
    <dgm:cxn modelId="{5CF088E3-1448-A64F-8E97-92A24E3F5692}" type="presParOf" srcId="{A67E2730-AB24-5D43-AEB6-77B2465151F3}" destId="{449AA3FB-2222-D94A-919F-074122B0628B}" srcOrd="3" destOrd="0" presId="urn:microsoft.com/office/officeart/2005/8/layout/matrix3"/>
    <dgm:cxn modelId="{412CAF64-C8CC-714D-9B2E-BA16C4F75951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665 parent carers responded across Essex</a:t>
          </a:r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Children mainly aged 5–15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Most common needs: Autism (ASD</a:t>
          </a:r>
          <a:r>
            <a:rPr lang="en-US" sz="1700" kern="1200" dirty="0">
              <a:latin typeface="Calibri"/>
            </a:rPr>
            <a:t>),</a:t>
          </a:r>
          <a:r>
            <a:rPr lang="en-US" sz="1700" kern="1200" dirty="0"/>
            <a:t> ADHD</a:t>
          </a:r>
          <a:r>
            <a:rPr lang="en-US" sz="1700" kern="1200" dirty="0">
              <a:latin typeface="Calibri"/>
            </a:rPr>
            <a:t>, SEMH and Speech, Language and communication needs </a:t>
          </a:r>
          <a:endParaRPr lang="en-US" sz="17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/>
            </a:rPr>
            <a:t>Majority of participants had children in mainstream settings</a:t>
          </a:r>
          <a:endParaRPr lang="en-US" sz="1700" kern="1200" dirty="0"/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 Therapies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315036"/>
            <a:ext cx="7941733" cy="469987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Families recognise and value individual therapists who listen, adapt their approach and build positive relationships with children and parents.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Positive experiences are associated with regular communication, continuity of support, practical interventions that make a difference to everyday life, and therapy professionals who understand the child's needs.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Overall, families report that success is often linked to dedicated practitioners rather than the wider system. 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 </a:t>
            </a:r>
            <a:endParaRPr lang="en-GB" dirty="0"/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"OT has been brilliant and keeps me updated every session." 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"NHS physio has been excellent and listens." </a:t>
            </a:r>
          </a:p>
          <a:p>
            <a:r>
              <a:rPr lang="en-GB" dirty="0"/>
              <a:t> </a:t>
            </a:r>
          </a:p>
          <a:p>
            <a:pPr algn="ctr" fontAlgn="t"/>
            <a:endParaRPr lang="en-GB" sz="26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953726"/>
            <a:ext cx="8307169" cy="5530201"/>
          </a:xfrm>
        </p:spPr>
        <p:txBody>
          <a:bodyPr>
            <a:noAutofit/>
          </a:bodyPr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Families consistently describe a pattern of assessment without ongoing intervention, long waiting times, short therapy blocks, lack of follow-up support, and difficulty accessing therapies despite identified need.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Concerns are particularly strong around Speech and Language Therapy, implementation of EHCP provision, children being discharged without meaningful progress, and increasing reliance on privately funded therapy to access support.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r>
              <a:rPr lang="en-GB" b="1" dirty="0"/>
              <a:t> </a:t>
            </a:r>
            <a:endParaRPr lang="en-GB" dirty="0"/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"They assess, agree needs, then say they can't provide anything." 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</a:t>
            </a:r>
            <a:r>
              <a:rPr lang="en-GB" b="1" i="1" dirty="0" err="1">
                <a:solidFill>
                  <a:schemeClr val="accent1"/>
                </a:solidFill>
              </a:rPr>
              <a:t>SaLT</a:t>
            </a:r>
            <a:r>
              <a:rPr lang="en-GB" b="1" i="1" dirty="0">
                <a:solidFill>
                  <a:schemeClr val="accent1"/>
                </a:solidFill>
              </a:rPr>
              <a:t> is in Section F but it is not being delivered." </a:t>
            </a:r>
          </a:p>
          <a:p>
            <a:pPr algn="ctr"/>
            <a:endParaRPr lang="en-GB" sz="15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257" y="1154019"/>
            <a:ext cx="7980947" cy="5483116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The themes reported by families appear remarkably consistent across all quadrants.</a:t>
            </a:r>
            <a:r>
              <a:rPr lang="en-GB" dirty="0">
                <a:solidFill>
                  <a:schemeClr val="tx1"/>
                </a:solidFill>
              </a:rPr>
              <a:t> </a:t>
            </a: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Similarities Across All Quadrants</a:t>
            </a:r>
            <a:endParaRPr lang="en-GB" dirty="0">
              <a:solidFill>
                <a:schemeClr val="tx1"/>
              </a:solidFill>
            </a:endParaRP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Long waiting times for therapy support.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Assessment and report writing often not followed by intervention.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Concerns about delivery of EHCP therapy provision.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Stronger experiences linked to individual professionals than wider systems.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Growth in families funding private therapy themselves.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Particular concerns regarding Speech and Language Therapy access and continuity. </a:t>
            </a: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Minor Variations Noted</a:t>
            </a:r>
            <a:endParaRPr lang="en-GB" dirty="0">
              <a:solidFill>
                <a:schemeClr val="tx1"/>
              </a:solidFill>
            </a:endParaRP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Access issues were more commonly referenced where services, activities or specialist provision required significant travel.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Families' positive experiences tended to centre on specific services, schools or individual practitioners rather than geographical location.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No quadrant emerged as consistently better or worse in the available evidence.</a:t>
            </a:r>
          </a:p>
          <a:p>
            <a:r>
              <a:rPr lang="en-GB" dirty="0"/>
              <a:t> 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1839" y="657345"/>
            <a:ext cx="8178377" cy="6052107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What we would like the SEND partnership to focus on:</a:t>
            </a:r>
          </a:p>
          <a:p>
            <a:pPr algn="ctr"/>
            <a:endParaRPr lang="en-GB" sz="800" b="1" dirty="0">
              <a:solidFill>
                <a:schemeClr val="tx1"/>
              </a:solidFill>
            </a:endParaRP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Move from assessment to intervention - </a:t>
            </a:r>
            <a:r>
              <a:rPr lang="en-GB" sz="1600" dirty="0">
                <a:solidFill>
                  <a:schemeClr val="tx1"/>
                </a:solidFill>
              </a:rPr>
              <a:t>Review the "assess-report-discharge" model and increase access to ongoing therapeutic support. </a:t>
            </a:r>
          </a:p>
          <a:p>
            <a:pPr lvl="0" algn="l"/>
            <a:r>
              <a:rPr lang="en-GB" sz="80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Improve Speech &amp; Language Therapy pathways</a:t>
            </a:r>
            <a:r>
              <a:rPr lang="en-GB" sz="1600" dirty="0">
                <a:solidFill>
                  <a:schemeClr val="tx1"/>
                </a:solidFill>
              </a:rPr>
              <a:t> - Reduce waiting times, increase therapy intensity where needed, and ensure progression between sessions. </a:t>
            </a:r>
          </a:p>
          <a:p>
            <a:pPr algn="l"/>
            <a:r>
              <a:rPr lang="en-GB" sz="80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Ensure EHCP therapy provision is delivered</a:t>
            </a:r>
            <a:r>
              <a:rPr lang="en-GB" sz="1600" dirty="0">
                <a:solidFill>
                  <a:schemeClr val="tx1"/>
                </a:solidFill>
              </a:rPr>
              <a:t> - Establish monitoring arrangements to ensure Section F therapies are implemented consistently. </a:t>
            </a:r>
          </a:p>
          <a:p>
            <a:pPr algn="l"/>
            <a:r>
              <a:rPr lang="en-GB" sz="80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Develop flexible delivery models</a:t>
            </a:r>
            <a:r>
              <a:rPr lang="en-GB" sz="1600" dirty="0">
                <a:solidFill>
                  <a:schemeClr val="tx1"/>
                </a:solidFill>
              </a:rPr>
              <a:t> - Adapt therapy approaches for children who mask, experience anxiety, or present with PDA and other engagement differences. </a:t>
            </a:r>
          </a:p>
          <a:p>
            <a:pPr algn="l"/>
            <a:r>
              <a:rPr lang="en-GB" sz="80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Strengthen transition arrangements</a:t>
            </a:r>
            <a:r>
              <a:rPr lang="en-GB" sz="1600" dirty="0">
                <a:solidFill>
                  <a:schemeClr val="tx1"/>
                </a:solidFill>
              </a:rPr>
              <a:t> - Ensure therapy support continues through key educational transitions and into adulthood where required. </a:t>
            </a:r>
            <a:endParaRPr lang="en-GB" sz="800" dirty="0">
              <a:solidFill>
                <a:schemeClr val="tx1"/>
              </a:solidFill>
            </a:endParaRPr>
          </a:p>
          <a:p>
            <a:r>
              <a:rPr lang="en-GB" sz="800" dirty="0">
                <a:solidFill>
                  <a:schemeClr val="tx1"/>
                </a:solidFill>
              </a:rPr>
              <a:t> </a:t>
            </a:r>
          </a:p>
          <a:p>
            <a:pPr lvl="0" algn="l"/>
            <a:r>
              <a:rPr lang="en-GB" sz="1600" b="1" dirty="0">
                <a:solidFill>
                  <a:schemeClr val="tx1"/>
                </a:solidFill>
              </a:rPr>
              <a:t>Reduce reliance on private provision</a:t>
            </a:r>
            <a:r>
              <a:rPr lang="en-GB" sz="1600" dirty="0">
                <a:solidFill>
                  <a:schemeClr val="tx1"/>
                </a:solidFill>
              </a:rPr>
              <a:t> - Review gaps that lead families to self-fund therapy and identify opportunities to improve equitable access to statutory services. </a:t>
            </a: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7CEC9-270A-18B5-2547-F68410FB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37CFE-9818-D63A-43C5-BEAE59A0F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B59F6-52A4-BCF0-580A-B3F1EF74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8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A5B63-3EC1-B3BB-9702-9A489808C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279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2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641</Words>
  <Application>Microsoft Office PowerPoint</Application>
  <PresentationFormat>Widescreen</PresentationFormat>
  <Paragraphs>70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15</cp:revision>
  <dcterms:created xsi:type="dcterms:W3CDTF">2026-04-08T10:44:08Z</dcterms:created>
  <dcterms:modified xsi:type="dcterms:W3CDTF">2026-09-17T14:49:00Z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