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13"/>
  </p:notesMasterIdLst>
  <p:sldIdLst>
    <p:sldId id="276" r:id="rId5"/>
    <p:sldId id="257" r:id="rId6"/>
    <p:sldId id="258" r:id="rId7"/>
    <p:sldId id="264" r:id="rId8"/>
    <p:sldId id="263" r:id="rId9"/>
    <p:sldId id="277" r:id="rId10"/>
    <p:sldId id="280" r:id="rId11"/>
    <p:sldId id="287" r:id="rId1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000000-0000-0000-0000-000000000000}" v="11" dt="2026-09-17T14:39:17.338"/>
    <p1510:client id="{0CF00C4E-0FF2-7D73-B557-CB0E26FC2466}" v="1" dt="2026-09-17T14:22:16.08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1651" autoAdjust="0"/>
    <p:restoredTop sz="94660"/>
  </p:normalViewPr>
  <p:slideViewPr>
    <p:cSldViewPr snapToGrid="0">
      <p:cViewPr varScale="1">
        <p:scale>
          <a:sx n="78" d="100"/>
          <a:sy n="78" d="100"/>
        </p:scale>
        <p:origin x="1032"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notesMaster" Target="notesMasters/notesMaster1.xml"/><Relationship Id="rId18" Type="http://schemas.microsoft.com/office/2016/11/relationships/changesInfo" Target="changesInfos/changesInfo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viewProps" Target="viewProps.xml"/><Relationship Id="rId10" Type="http://schemas.openxmlformats.org/officeDocument/2006/relationships/slide" Target="slides/slide6.xml"/><Relationship Id="rId19"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tacey Gladden - Essex Family Forum" userId="S::stacey@essexfamilyforum.org::8e933201-7a74-4de8-94dc-4f1c8d94df12" providerId="AD" clId="Web-{0CF00C4E-0FF2-7D73-B557-CB0E26FC2466}"/>
    <pc:docChg chg="modSld">
      <pc:chgData name="Stacey Gladden - Essex Family Forum" userId="S::stacey@essexfamilyforum.org::8e933201-7a74-4de8-94dc-4f1c8d94df12" providerId="AD" clId="Web-{0CF00C4E-0FF2-7D73-B557-CB0E26FC2466}" dt="2026-09-17T14:23:56.401" v="75" actId="20577"/>
      <pc:docMkLst>
        <pc:docMk/>
      </pc:docMkLst>
      <pc:sldChg chg="modSp">
        <pc:chgData name="Stacey Gladden - Essex Family Forum" userId="S::stacey@essexfamilyforum.org::8e933201-7a74-4de8-94dc-4f1c8d94df12" providerId="AD" clId="Web-{0CF00C4E-0FF2-7D73-B557-CB0E26FC2466}" dt="2026-09-17T14:23:56.401" v="75" actId="20577"/>
        <pc:sldMkLst>
          <pc:docMk/>
          <pc:sldMk cId="4266057871" sldId="276"/>
        </pc:sldMkLst>
        <pc:graphicFrameChg chg="modGraphic">
          <ac:chgData name="Stacey Gladden - Essex Family Forum" userId="S::stacey@essexfamilyforum.org::8e933201-7a74-4de8-94dc-4f1c8d94df12" providerId="AD" clId="Web-{0CF00C4E-0FF2-7D73-B557-CB0E26FC2466}" dt="2026-09-17T14:23:56.401" v="75" actId="20577"/>
          <ac:graphicFrameMkLst>
            <pc:docMk/>
            <pc:sldMk cId="4266057871" sldId="276"/>
            <ac:graphicFrameMk id="3" creationId="{1B23D4D5-AE36-F384-AE4E-5FB0254AEFD8}"/>
          </ac:graphicFrameMkLst>
        </pc:graphicFrameChg>
      </pc:sldChg>
    </pc:docChg>
  </pc:docChgLst>
  <pc:docChgLst>
    <pc:chgData name="Stacey Gladden - Essex Family Forum" userId="S::stacey@essexfamilyforum.org::8e933201-7a74-4de8-94dc-4f1c8d94df12" providerId="AD" clId="Web-{00000000-0000-0000-0000-000000000000}"/>
    <pc:docChg chg="modSld">
      <pc:chgData name="Stacey Gladden - Essex Family Forum" userId="S::stacey@essexfamilyforum.org::8e933201-7a74-4de8-94dc-4f1c8d94df12" providerId="AD" clId="Web-{00000000-0000-0000-0000-000000000000}" dt="2026-09-17T14:39:16.979" v="24" actId="20577"/>
      <pc:docMkLst>
        <pc:docMk/>
      </pc:docMkLst>
      <pc:sldChg chg="modSp">
        <pc:chgData name="Stacey Gladden - Essex Family Forum" userId="S::stacey@essexfamilyforum.org::8e933201-7a74-4de8-94dc-4f1c8d94df12" providerId="AD" clId="Web-{00000000-0000-0000-0000-000000000000}" dt="2026-09-17T14:39:16.979" v="24" actId="20577"/>
        <pc:sldMkLst>
          <pc:docMk/>
          <pc:sldMk cId="4266057871" sldId="276"/>
        </pc:sldMkLst>
        <pc:spChg chg="mod">
          <ac:chgData name="Stacey Gladden - Essex Family Forum" userId="S::stacey@essexfamilyforum.org::8e933201-7a74-4de8-94dc-4f1c8d94df12" providerId="AD" clId="Web-{00000000-0000-0000-0000-000000000000}" dt="2026-09-17T14:39:16.979" v="24" actId="20577"/>
          <ac:spMkLst>
            <pc:docMk/>
            <pc:sldMk cId="4266057871" sldId="276"/>
            <ac:spMk id="10" creationId="{36284CDB-02EF-1F5E-ECA7-FB0D55DE8CD9}"/>
          </ac:spMkLst>
        </pc:spChg>
        <pc:graphicFrameChg chg="modGraphic">
          <ac:chgData name="Stacey Gladden - Essex Family Forum" userId="S::stacey@essexfamilyforum.org::8e933201-7a74-4de8-94dc-4f1c8d94df12" providerId="AD" clId="Web-{00000000-0000-0000-0000-000000000000}" dt="2026-09-17T14:39:07.150" v="19" actId="20577"/>
          <ac:graphicFrameMkLst>
            <pc:docMk/>
            <pc:sldMk cId="4266057871" sldId="276"/>
            <ac:graphicFrameMk id="3" creationId="{1B23D4D5-AE36-F384-AE4E-5FB0254AEFD8}"/>
          </ac:graphicFrameMkLst>
        </pc:graphicFrameChg>
      </pc:sldChg>
    </pc:docChg>
  </pc:docChgLst>
  <pc:docChgLst>
    <pc:chgData name="Stacey Gladden - Essex Family Forum" userId="S::stacey@essexfamilyforum.org::8e933201-7a74-4de8-94dc-4f1c8d94df12" providerId="AD" clId="Web-{BCE6E161-CC3F-083C-6F72-F55945A46428}"/>
    <pc:docChg chg="modSld">
      <pc:chgData name="Stacey Gladden - Essex Family Forum" userId="S::stacey@essexfamilyforum.org::8e933201-7a74-4de8-94dc-4f1c8d94df12" providerId="AD" clId="Web-{BCE6E161-CC3F-083C-6F72-F55945A46428}" dt="2026-09-17T11:46:03.026" v="4" actId="20577"/>
      <pc:docMkLst>
        <pc:docMk/>
      </pc:docMkLst>
      <pc:sldChg chg="modSp">
        <pc:chgData name="Stacey Gladden - Essex Family Forum" userId="S::stacey@essexfamilyforum.org::8e933201-7a74-4de8-94dc-4f1c8d94df12" providerId="AD" clId="Web-{BCE6E161-CC3F-083C-6F72-F55945A46428}" dt="2026-09-17T11:46:03.026" v="4" actId="20577"/>
        <pc:sldMkLst>
          <pc:docMk/>
          <pc:sldMk cId="4266057871" sldId="276"/>
        </pc:sldMkLst>
        <pc:graphicFrameChg chg="modGraphic">
          <ac:chgData name="Stacey Gladden - Essex Family Forum" userId="S::stacey@essexfamilyforum.org::8e933201-7a74-4de8-94dc-4f1c8d94df12" providerId="AD" clId="Web-{BCE6E161-CC3F-083C-6F72-F55945A46428}" dt="2026-09-17T11:46:03.026" v="4" actId="20577"/>
          <ac:graphicFrameMkLst>
            <pc:docMk/>
            <pc:sldMk cId="4266057871" sldId="276"/>
            <ac:graphicFrameMk id="3" creationId="{1B23D4D5-AE36-F384-AE4E-5FB0254AEFD8}"/>
          </ac:graphicFrameMkLst>
        </pc:graphicFrame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2_3">
  <dgm:title val=""/>
  <dgm:desc val=""/>
  <dgm:catLst>
    <dgm:cat type="accent2" pri="11300"/>
  </dgm:catLst>
  <dgm:styleLbl name="node0">
    <dgm:fillClrLst meth="repeat">
      <a:schemeClr val="accent2">
        <a:shade val="80000"/>
      </a:schemeClr>
    </dgm:fillClrLst>
    <dgm:linClrLst meth="repeat">
      <a:schemeClr val="lt1"/>
    </dgm:linClrLst>
    <dgm:effectClrLst/>
    <dgm:txLinClrLst/>
    <dgm:txFillClrLst/>
    <dgm:txEffectClrLst/>
  </dgm:styleLbl>
  <dgm:styleLbl name="node1">
    <dgm:fillClrLst>
      <a:schemeClr val="accent2">
        <a:shade val="80000"/>
      </a:schemeClr>
      <a:schemeClr val="accent2">
        <a:tint val="70000"/>
      </a:schemeClr>
    </dgm:fillClrLst>
    <dgm:linClrLst meth="repeat">
      <a:schemeClr val="lt1"/>
    </dgm:linClrLst>
    <dgm:effectClrLst/>
    <dgm:txLinClrLst/>
    <dgm:txFillClrLst/>
    <dgm:txEffectClrLst/>
  </dgm:styleLbl>
  <dgm:styleLbl name="alignNode1">
    <dgm:fillClrLst>
      <a:schemeClr val="accent2">
        <a:shade val="80000"/>
      </a:schemeClr>
      <a:schemeClr val="accent2">
        <a:tint val="70000"/>
      </a:schemeClr>
    </dgm:fillClrLst>
    <dgm:linClrLst>
      <a:schemeClr val="accent2">
        <a:shade val="80000"/>
      </a:schemeClr>
      <a:schemeClr val="accent2">
        <a:tint val="70000"/>
      </a:schemeClr>
    </dgm:linClrLst>
    <dgm:effectClrLst/>
    <dgm:txLinClrLst/>
    <dgm:txFillClrLst/>
    <dgm:txEffectClrLst/>
  </dgm:styleLbl>
  <dgm:styleLbl name="lnNode1">
    <dgm:fillClrLst>
      <a:schemeClr val="accent2">
        <a:shade val="80000"/>
      </a:schemeClr>
      <a:schemeClr val="accent2">
        <a:tint val="7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tint val="70000"/>
        <a:alpha val="50000"/>
      </a:schemeClr>
    </dgm:fillClrLst>
    <dgm:linClrLst meth="repeat">
      <a:schemeClr val="lt1"/>
    </dgm:linClrLst>
    <dgm:effectClrLst/>
    <dgm:txLinClrLst/>
    <dgm:txFillClrLst/>
    <dgm:txEffectClrLst/>
  </dgm:styleLbl>
  <dgm:styleLbl name="node2">
    <dgm:fillClrLst>
      <a:schemeClr val="accent2">
        <a:tint val="99000"/>
      </a:schemeClr>
    </dgm:fillClrLst>
    <dgm:linClrLst meth="repeat">
      <a:schemeClr val="lt1"/>
    </dgm:linClrLst>
    <dgm:effectClrLst/>
    <dgm:txLinClrLst/>
    <dgm:txFillClrLst/>
    <dgm:txEffectClrLst/>
  </dgm:styleLbl>
  <dgm:styleLbl name="node3">
    <dgm:fillClrLst>
      <a:schemeClr val="accent2">
        <a:tint val="80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dgm:txEffectClrLst/>
  </dgm:styleLbl>
  <dgm:styleLbl name="f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b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sibTrans1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9000"/>
      </a:schemeClr>
    </dgm:fillClrLst>
    <dgm:linClrLst meth="repeat">
      <a:schemeClr val="lt1"/>
    </dgm:linClrLst>
    <dgm:effectClrLst/>
    <dgm:txLinClrLst/>
    <dgm:txFillClrLst/>
    <dgm:txEffectClrLst/>
  </dgm:styleLbl>
  <dgm:styleLbl name="asst3">
    <dgm:fillClrLst>
      <a:schemeClr val="accent2">
        <a:tint val="80000"/>
      </a:schemeClr>
    </dgm:fillClrLst>
    <dgm:linClrLst meth="repeat">
      <a:schemeClr val="lt1"/>
    </dgm:linClrLst>
    <dgm:effectClrLst/>
    <dgm:txLinClrLst/>
    <dgm:txFillClrLst/>
    <dgm:txEffectClrLst/>
  </dgm:styleLbl>
  <dgm:styleLbl name="asst4">
    <dgm:fillClrLst>
      <a:schemeClr val="accent2">
        <a:tint val="7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lt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9000"/>
      </a:schemeClr>
    </dgm:fillClrLst>
    <dgm:linClrLst meth="repeat">
      <a:schemeClr val="accent2">
        <a:tint val="99000"/>
      </a:schemeClr>
    </dgm:linClrLst>
    <dgm:effectClrLst/>
    <dgm:txLinClrLst/>
    <dgm:txFillClrLst meth="repeat">
      <a:schemeClr val="tx1"/>
    </dgm:txFillClrLst>
    <dgm:txEffectClrLst/>
  </dgm:styleLbl>
  <dgm:styleLbl name="parChTrans1D3">
    <dgm:fillClrLst meth="repeat">
      <a:schemeClr val="accent2">
        <a:tint val="80000"/>
      </a:schemeClr>
    </dgm:fillClrLst>
    <dgm:linClrLst meth="repeat">
      <a:schemeClr val="accent2">
        <a:tint val="80000"/>
      </a:schemeClr>
    </dgm:linClrLst>
    <dgm:effectClrLst/>
    <dgm:txLinClrLst/>
    <dgm:txFillClrLst meth="repeat">
      <a:schemeClr val="tx1"/>
    </dgm:txFillClrLst>
    <dgm:txEffectClrLst/>
  </dgm:styleLbl>
  <dgm:styleLbl name="parChTrans1D4">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2DE80C4-D55C-4978-BC80-D2BCB05BCB71}" type="doc">
      <dgm:prSet loTypeId="urn:microsoft.com/office/officeart/2005/8/layout/matrix3" loCatId="matrix" qsTypeId="urn:microsoft.com/office/officeart/2005/8/quickstyle/simple3" qsCatId="simple" csTypeId="urn:microsoft.com/office/officeart/2005/8/colors/accent2_3" csCatId="accent2" phldr="1"/>
      <dgm:spPr/>
      <dgm:t>
        <a:bodyPr/>
        <a:lstStyle/>
        <a:p>
          <a:endParaRPr lang="en-US"/>
        </a:p>
      </dgm:t>
    </dgm:pt>
    <dgm:pt modelId="{2DC10348-E572-4233-A5F6-E4899772CFF7}">
      <dgm:prSet/>
      <dgm:spPr/>
      <dgm:t>
        <a:bodyPr/>
        <a:lstStyle/>
        <a:p>
          <a:r>
            <a:rPr lang="en-US" dirty="0"/>
            <a:t>Children mainly aged 5–15 years</a:t>
          </a:r>
        </a:p>
      </dgm:t>
    </dgm:pt>
    <dgm:pt modelId="{614D47A5-9CF8-42CE-86B6-D7F06B7AF6B6}" type="parTrans" cxnId="{AF798830-61AD-45E9-9A38-EAF0BE44C670}">
      <dgm:prSet/>
      <dgm:spPr/>
      <dgm:t>
        <a:bodyPr/>
        <a:lstStyle/>
        <a:p>
          <a:endParaRPr lang="en-US"/>
        </a:p>
      </dgm:t>
    </dgm:pt>
    <dgm:pt modelId="{CF17E5E9-6399-4C6F-90B7-955CCBC495D9}" type="sibTrans" cxnId="{AF798830-61AD-45E9-9A38-EAF0BE44C670}">
      <dgm:prSet/>
      <dgm:spPr/>
      <dgm:t>
        <a:bodyPr/>
        <a:lstStyle/>
        <a:p>
          <a:endParaRPr lang="en-US"/>
        </a:p>
      </dgm:t>
    </dgm:pt>
    <dgm:pt modelId="{21310FFC-9EFD-4E62-A988-59A58F6AF54D}">
      <dgm:prSet/>
      <dgm:spPr/>
      <dgm:t>
        <a:bodyPr/>
        <a:lstStyle/>
        <a:p>
          <a:pPr rtl="0"/>
          <a:r>
            <a:rPr lang="en-US" dirty="0"/>
            <a:t>Most common needs: Autism (ASD</a:t>
          </a:r>
          <a:r>
            <a:rPr lang="en-US" dirty="0">
              <a:latin typeface="Calibri"/>
            </a:rPr>
            <a:t>),</a:t>
          </a:r>
          <a:r>
            <a:rPr lang="en-US" dirty="0"/>
            <a:t> ADHD</a:t>
          </a:r>
          <a:r>
            <a:rPr lang="en-US" dirty="0">
              <a:latin typeface="Calibri"/>
            </a:rPr>
            <a:t>, SEMH and Speech, Language and communication needs </a:t>
          </a:r>
          <a:endParaRPr lang="en-US" dirty="0"/>
        </a:p>
      </dgm:t>
    </dgm:pt>
    <dgm:pt modelId="{1AF7F812-E193-4A55-B3D5-E6510DA04483}" type="parTrans" cxnId="{C6322166-5EED-4090-BA6E-D734E5643B4D}">
      <dgm:prSet/>
      <dgm:spPr/>
      <dgm:t>
        <a:bodyPr/>
        <a:lstStyle/>
        <a:p>
          <a:endParaRPr lang="en-US"/>
        </a:p>
      </dgm:t>
    </dgm:pt>
    <dgm:pt modelId="{78FBCED1-D9D1-453E-835F-511F1AFB5E9E}" type="sibTrans" cxnId="{C6322166-5EED-4090-BA6E-D734E5643B4D}">
      <dgm:prSet/>
      <dgm:spPr/>
      <dgm:t>
        <a:bodyPr/>
        <a:lstStyle/>
        <a:p>
          <a:endParaRPr lang="en-US"/>
        </a:p>
      </dgm:t>
    </dgm:pt>
    <dgm:pt modelId="{929245CA-AC06-457B-A8E9-70B5615A8443}">
      <dgm:prSet phldr="0" custT="1"/>
      <dgm:spPr/>
      <dgm:t>
        <a:bodyPr/>
        <a:lstStyle/>
        <a:p>
          <a:pPr rtl="0"/>
          <a:r>
            <a:rPr lang="en-US" sz="1800" dirty="0">
              <a:latin typeface="Trebuchet MS"/>
              <a:ea typeface="Calibri"/>
              <a:cs typeface="Calibri"/>
            </a:rPr>
            <a:t>Participants had children in     60% Special provision.     40% Mainstream settings.</a:t>
          </a:r>
        </a:p>
      </dgm:t>
    </dgm:pt>
    <dgm:pt modelId="{80AFF0B8-694B-4C34-81D1-969F589DCD46}" type="parTrans" cxnId="{F4000ADB-DF0C-49CC-9992-9CE76E0C5F89}">
      <dgm:prSet/>
      <dgm:spPr/>
      <dgm:t>
        <a:bodyPr/>
        <a:lstStyle/>
        <a:p>
          <a:endParaRPr lang="en-US"/>
        </a:p>
      </dgm:t>
    </dgm:pt>
    <dgm:pt modelId="{7F57AD25-569E-4371-9C0C-C4DC55EEC6DE}" type="sibTrans" cxnId="{F4000ADB-DF0C-49CC-9992-9CE76E0C5F89}">
      <dgm:prSet/>
      <dgm:spPr/>
      <dgm:t>
        <a:bodyPr/>
        <a:lstStyle/>
        <a:p>
          <a:endParaRPr lang="en-US"/>
        </a:p>
      </dgm:t>
    </dgm:pt>
    <dgm:pt modelId="{A5B77529-5CBF-4559-8E51-C9E8366771E8}">
      <dgm:prSet phldrT="[Text]" phldr="0"/>
      <dgm:spPr/>
      <dgm:t>
        <a:bodyPr/>
        <a:lstStyle/>
        <a:p>
          <a:pPr rtl="0"/>
          <a:r>
            <a:rPr lang="en-US" sz="1200" dirty="0">
              <a:latin typeface="Calibri"/>
              <a:ea typeface="Calibri"/>
              <a:cs typeface="Calibri"/>
            </a:rPr>
            <a:t>This analysis reflects the experiences of families who accessed and responded to questions about SEND transport provision.</a:t>
          </a:r>
        </a:p>
      </dgm:t>
    </dgm:pt>
    <dgm:pt modelId="{2D296598-04AF-400C-B845-0D0ACBA60106}" type="parTrans" cxnId="{33F10A1F-1402-46BB-8861-A0553AD8742E}">
      <dgm:prSet/>
      <dgm:spPr/>
    </dgm:pt>
    <dgm:pt modelId="{4CF4B80A-89C5-435C-9EA0-832D6FF75D49}" type="sibTrans" cxnId="{33F10A1F-1402-46BB-8861-A0553AD8742E}">
      <dgm:prSet/>
      <dgm:spPr/>
    </dgm:pt>
    <dgm:pt modelId="{A67E2730-AB24-5D43-AEB6-77B2465151F3}" type="pres">
      <dgm:prSet presAssocID="{12DE80C4-D55C-4978-BC80-D2BCB05BCB71}" presName="matrix" presStyleCnt="0">
        <dgm:presLayoutVars>
          <dgm:chMax val="1"/>
          <dgm:dir/>
          <dgm:resizeHandles val="exact"/>
        </dgm:presLayoutVars>
      </dgm:prSet>
      <dgm:spPr/>
    </dgm:pt>
    <dgm:pt modelId="{084270F4-996E-B543-9BF4-039A74F9FA3B}" type="pres">
      <dgm:prSet presAssocID="{12DE80C4-D55C-4978-BC80-D2BCB05BCB71}" presName="diamond" presStyleLbl="bgShp" presStyleIdx="0" presStyleCnt="1"/>
      <dgm:spPr/>
    </dgm:pt>
    <dgm:pt modelId="{2A185C82-ABB2-7B4C-A033-E631E16E726B}" type="pres">
      <dgm:prSet presAssocID="{12DE80C4-D55C-4978-BC80-D2BCB05BCB71}" presName="quad1" presStyleLbl="node1" presStyleIdx="0" presStyleCnt="4">
        <dgm:presLayoutVars>
          <dgm:chMax val="0"/>
          <dgm:chPref val="0"/>
          <dgm:bulletEnabled val="1"/>
        </dgm:presLayoutVars>
      </dgm:prSet>
      <dgm:spPr/>
    </dgm:pt>
    <dgm:pt modelId="{C48AAB6B-A2B3-5A4D-B030-AB512E1D615F}" type="pres">
      <dgm:prSet presAssocID="{12DE80C4-D55C-4978-BC80-D2BCB05BCB71}" presName="quad2" presStyleLbl="node1" presStyleIdx="1" presStyleCnt="4">
        <dgm:presLayoutVars>
          <dgm:chMax val="0"/>
          <dgm:chPref val="0"/>
          <dgm:bulletEnabled val="1"/>
        </dgm:presLayoutVars>
      </dgm:prSet>
      <dgm:spPr/>
    </dgm:pt>
    <dgm:pt modelId="{449AA3FB-2222-D94A-919F-074122B0628B}" type="pres">
      <dgm:prSet presAssocID="{12DE80C4-D55C-4978-BC80-D2BCB05BCB71}" presName="quad3" presStyleLbl="node1" presStyleIdx="2" presStyleCnt="4">
        <dgm:presLayoutVars>
          <dgm:chMax val="0"/>
          <dgm:chPref val="0"/>
          <dgm:bulletEnabled val="1"/>
        </dgm:presLayoutVars>
      </dgm:prSet>
      <dgm:spPr/>
    </dgm:pt>
    <dgm:pt modelId="{F04EEC42-8899-D04D-8017-1AD4F401937A}" type="pres">
      <dgm:prSet presAssocID="{12DE80C4-D55C-4978-BC80-D2BCB05BCB71}" presName="quad4" presStyleLbl="node1" presStyleIdx="3" presStyleCnt="4">
        <dgm:presLayoutVars>
          <dgm:chMax val="0"/>
          <dgm:chPref val="0"/>
          <dgm:bulletEnabled val="1"/>
        </dgm:presLayoutVars>
      </dgm:prSet>
      <dgm:spPr/>
    </dgm:pt>
  </dgm:ptLst>
  <dgm:cxnLst>
    <dgm:cxn modelId="{6AD88303-4AEC-422D-8EA9-62743B479D1D}" type="presOf" srcId="{21310FFC-9EFD-4E62-A988-59A58F6AF54D}" destId="{449AA3FB-2222-D94A-919F-074122B0628B}" srcOrd="0" destOrd="0" presId="urn:microsoft.com/office/officeart/2005/8/layout/matrix3"/>
    <dgm:cxn modelId="{63AA840D-F76B-DB44-A3D3-B62566E2B308}" type="presOf" srcId="{12DE80C4-D55C-4978-BC80-D2BCB05BCB71}" destId="{A67E2730-AB24-5D43-AEB6-77B2465151F3}" srcOrd="0" destOrd="0" presId="urn:microsoft.com/office/officeart/2005/8/layout/matrix3"/>
    <dgm:cxn modelId="{33F10A1F-1402-46BB-8861-A0553AD8742E}" srcId="{12DE80C4-D55C-4978-BC80-D2BCB05BCB71}" destId="{A5B77529-5CBF-4559-8E51-C9E8366771E8}" srcOrd="0" destOrd="0" parTransId="{2D296598-04AF-400C-B845-0D0ACBA60106}" sibTransId="{4CF4B80A-89C5-435C-9EA0-832D6FF75D49}"/>
    <dgm:cxn modelId="{AF798830-61AD-45E9-9A38-EAF0BE44C670}" srcId="{12DE80C4-D55C-4978-BC80-D2BCB05BCB71}" destId="{2DC10348-E572-4233-A5F6-E4899772CFF7}" srcOrd="1" destOrd="0" parTransId="{614D47A5-9CF8-42CE-86B6-D7F06B7AF6B6}" sibTransId="{CF17E5E9-6399-4C6F-90B7-955CCBC495D9}"/>
    <dgm:cxn modelId="{C6322166-5EED-4090-BA6E-D734E5643B4D}" srcId="{12DE80C4-D55C-4978-BC80-D2BCB05BCB71}" destId="{21310FFC-9EFD-4E62-A988-59A58F6AF54D}" srcOrd="2" destOrd="0" parTransId="{1AF7F812-E193-4A55-B3D5-E6510DA04483}" sibTransId="{78FBCED1-D9D1-453E-835F-511F1AFB5E9E}"/>
    <dgm:cxn modelId="{341ACFA1-15FA-405A-A0D4-494BDB481C58}" type="presOf" srcId="{2DC10348-E572-4233-A5F6-E4899772CFF7}" destId="{C48AAB6B-A2B3-5A4D-B030-AB512E1D615F}" srcOrd="0" destOrd="0" presId="urn:microsoft.com/office/officeart/2005/8/layout/matrix3"/>
    <dgm:cxn modelId="{4723AEA4-9538-4EA8-9337-42B2DFEF5DEB}" type="presOf" srcId="{A5B77529-5CBF-4559-8E51-C9E8366771E8}" destId="{2A185C82-ABB2-7B4C-A033-E631E16E726B}" srcOrd="0" destOrd="0" presId="urn:microsoft.com/office/officeart/2005/8/layout/matrix3"/>
    <dgm:cxn modelId="{0E206BC2-0ADF-446E-A04B-03CD9BBD2848}" type="presOf" srcId="{929245CA-AC06-457B-A8E9-70B5615A8443}" destId="{F04EEC42-8899-D04D-8017-1AD4F401937A}" srcOrd="0" destOrd="0" presId="urn:microsoft.com/office/officeart/2005/8/layout/matrix3"/>
    <dgm:cxn modelId="{F4000ADB-DF0C-49CC-9992-9CE76E0C5F89}" srcId="{12DE80C4-D55C-4978-BC80-D2BCB05BCB71}" destId="{929245CA-AC06-457B-A8E9-70B5615A8443}" srcOrd="3" destOrd="0" parTransId="{80AFF0B8-694B-4C34-81D1-969F589DCD46}" sibTransId="{7F57AD25-569E-4371-9C0C-C4DC55EEC6DE}"/>
    <dgm:cxn modelId="{868EEE1C-D1E9-4541-BDC9-0C956E2C4DC4}" type="presParOf" srcId="{A67E2730-AB24-5D43-AEB6-77B2465151F3}" destId="{084270F4-996E-B543-9BF4-039A74F9FA3B}" srcOrd="0" destOrd="0" presId="urn:microsoft.com/office/officeart/2005/8/layout/matrix3"/>
    <dgm:cxn modelId="{68A42E1C-DE54-44EC-88C3-66CC946F0134}" type="presParOf" srcId="{A67E2730-AB24-5D43-AEB6-77B2465151F3}" destId="{2A185C82-ABB2-7B4C-A033-E631E16E726B}" srcOrd="1" destOrd="0" presId="urn:microsoft.com/office/officeart/2005/8/layout/matrix3"/>
    <dgm:cxn modelId="{942EDDCC-C595-4728-A021-4993191371E4}" type="presParOf" srcId="{A67E2730-AB24-5D43-AEB6-77B2465151F3}" destId="{C48AAB6B-A2B3-5A4D-B030-AB512E1D615F}" srcOrd="2" destOrd="0" presId="urn:microsoft.com/office/officeart/2005/8/layout/matrix3"/>
    <dgm:cxn modelId="{B52CA53E-A65F-42B8-9E4B-FD16D997FCE8}" type="presParOf" srcId="{A67E2730-AB24-5D43-AEB6-77B2465151F3}" destId="{449AA3FB-2222-D94A-919F-074122B0628B}" srcOrd="3" destOrd="0" presId="urn:microsoft.com/office/officeart/2005/8/layout/matrix3"/>
    <dgm:cxn modelId="{8883B4FA-04FF-4FF5-83FB-1E50F348AAAC}" type="presParOf" srcId="{A67E2730-AB24-5D43-AEB6-77B2465151F3}" destId="{F04EEC42-8899-D04D-8017-1AD4F401937A}" srcOrd="4" destOrd="0" presId="urn:microsoft.com/office/officeart/2005/8/layout/matrix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84270F4-996E-B543-9BF4-039A74F9FA3B}">
      <dsp:nvSpPr>
        <dsp:cNvPr id="0" name=""/>
        <dsp:cNvSpPr/>
      </dsp:nvSpPr>
      <dsp:spPr>
        <a:xfrm>
          <a:off x="0" y="732298"/>
          <a:ext cx="5134658" cy="5134658"/>
        </a:xfrm>
        <a:prstGeom prst="diamond">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1">
          <a:scrgbClr r="0" g="0" b="0"/>
        </a:effectRef>
        <a:fontRef idx="minor"/>
      </dsp:style>
    </dsp:sp>
    <dsp:sp modelId="{2A185C82-ABB2-7B4C-A033-E631E16E726B}">
      <dsp:nvSpPr>
        <dsp:cNvPr id="0" name=""/>
        <dsp:cNvSpPr/>
      </dsp:nvSpPr>
      <dsp:spPr>
        <a:xfrm>
          <a:off x="487792" y="1220090"/>
          <a:ext cx="2002516" cy="2002516"/>
        </a:xfrm>
        <a:prstGeom prst="roundRect">
          <a:avLst/>
        </a:prstGeom>
        <a:gradFill rotWithShape="0">
          <a:gsLst>
            <a:gs pos="0">
              <a:schemeClr val="accent2">
                <a:shade val="80000"/>
                <a:hueOff val="0"/>
                <a:satOff val="0"/>
                <a:lumOff val="0"/>
                <a:alphaOff val="0"/>
                <a:tint val="65000"/>
                <a:lumMod val="110000"/>
              </a:schemeClr>
            </a:gs>
            <a:gs pos="88000">
              <a:schemeClr val="accent2">
                <a:shade val="80000"/>
                <a:hueOff val="0"/>
                <a:satOff val="0"/>
                <a:lumOff val="0"/>
                <a:alphaOff val="0"/>
                <a:tint val="9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7150" tIns="57150" rIns="57150" bIns="57150" numCol="1" spcCol="1270" anchor="ctr" anchorCtr="0">
          <a:noAutofit/>
        </a:bodyPr>
        <a:lstStyle/>
        <a:p>
          <a:pPr marL="0" lvl="0" indent="0" algn="ctr" defTabSz="666750" rtl="0">
            <a:lnSpc>
              <a:spcPct val="90000"/>
            </a:lnSpc>
            <a:spcBef>
              <a:spcPct val="0"/>
            </a:spcBef>
            <a:spcAft>
              <a:spcPct val="35000"/>
            </a:spcAft>
            <a:buNone/>
          </a:pPr>
          <a:r>
            <a:rPr lang="en-US" sz="1500" kern="1200" dirty="0">
              <a:latin typeface="Calibri"/>
              <a:ea typeface="Calibri"/>
              <a:cs typeface="Calibri"/>
            </a:rPr>
            <a:t>This analysis reflects the experiences of families who accessed and responded to questions about SEND transport provision.</a:t>
          </a:r>
        </a:p>
      </dsp:txBody>
      <dsp:txXfrm>
        <a:off x="585547" y="1317845"/>
        <a:ext cx="1807006" cy="1807006"/>
      </dsp:txXfrm>
    </dsp:sp>
    <dsp:sp modelId="{C48AAB6B-A2B3-5A4D-B030-AB512E1D615F}">
      <dsp:nvSpPr>
        <dsp:cNvPr id="0" name=""/>
        <dsp:cNvSpPr/>
      </dsp:nvSpPr>
      <dsp:spPr>
        <a:xfrm>
          <a:off x="2644348" y="1220090"/>
          <a:ext cx="2002516" cy="2002516"/>
        </a:xfrm>
        <a:prstGeom prst="roundRect">
          <a:avLst/>
        </a:prstGeom>
        <a:gradFill rotWithShape="0">
          <a:gsLst>
            <a:gs pos="0">
              <a:schemeClr val="accent2">
                <a:shade val="80000"/>
                <a:hueOff val="-94031"/>
                <a:satOff val="1462"/>
                <a:lumOff val="7807"/>
                <a:alphaOff val="0"/>
                <a:tint val="65000"/>
                <a:lumMod val="110000"/>
              </a:schemeClr>
            </a:gs>
            <a:gs pos="88000">
              <a:schemeClr val="accent2">
                <a:shade val="80000"/>
                <a:hueOff val="-94031"/>
                <a:satOff val="1462"/>
                <a:lumOff val="7807"/>
                <a:alphaOff val="0"/>
                <a:tint val="9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kern="1200" dirty="0"/>
            <a:t>Children mainly aged 5–15 years</a:t>
          </a:r>
        </a:p>
      </dsp:txBody>
      <dsp:txXfrm>
        <a:off x="2742103" y="1317845"/>
        <a:ext cx="1807006" cy="1807006"/>
      </dsp:txXfrm>
    </dsp:sp>
    <dsp:sp modelId="{449AA3FB-2222-D94A-919F-074122B0628B}">
      <dsp:nvSpPr>
        <dsp:cNvPr id="0" name=""/>
        <dsp:cNvSpPr/>
      </dsp:nvSpPr>
      <dsp:spPr>
        <a:xfrm>
          <a:off x="487792" y="3376646"/>
          <a:ext cx="2002516" cy="2002516"/>
        </a:xfrm>
        <a:prstGeom prst="roundRect">
          <a:avLst/>
        </a:prstGeom>
        <a:gradFill rotWithShape="0">
          <a:gsLst>
            <a:gs pos="0">
              <a:schemeClr val="accent2">
                <a:shade val="80000"/>
                <a:hueOff val="-188062"/>
                <a:satOff val="2925"/>
                <a:lumOff val="15613"/>
                <a:alphaOff val="0"/>
                <a:tint val="65000"/>
                <a:lumMod val="110000"/>
              </a:schemeClr>
            </a:gs>
            <a:gs pos="88000">
              <a:schemeClr val="accent2">
                <a:shade val="80000"/>
                <a:hueOff val="-188062"/>
                <a:satOff val="2925"/>
                <a:lumOff val="15613"/>
                <a:alphaOff val="0"/>
                <a:tint val="9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7150" tIns="57150" rIns="57150" bIns="57150" numCol="1" spcCol="1270" anchor="ctr" anchorCtr="0">
          <a:noAutofit/>
        </a:bodyPr>
        <a:lstStyle/>
        <a:p>
          <a:pPr marL="0" lvl="0" indent="0" algn="ctr" defTabSz="666750" rtl="0">
            <a:lnSpc>
              <a:spcPct val="90000"/>
            </a:lnSpc>
            <a:spcBef>
              <a:spcPct val="0"/>
            </a:spcBef>
            <a:spcAft>
              <a:spcPct val="35000"/>
            </a:spcAft>
            <a:buNone/>
          </a:pPr>
          <a:r>
            <a:rPr lang="en-US" sz="1500" kern="1200" dirty="0"/>
            <a:t>Most common needs: Autism (ASD</a:t>
          </a:r>
          <a:r>
            <a:rPr lang="en-US" sz="1500" kern="1200" dirty="0">
              <a:latin typeface="Calibri"/>
            </a:rPr>
            <a:t>),</a:t>
          </a:r>
          <a:r>
            <a:rPr lang="en-US" sz="1500" kern="1200" dirty="0"/>
            <a:t> ADHD</a:t>
          </a:r>
          <a:r>
            <a:rPr lang="en-US" sz="1500" kern="1200" dirty="0">
              <a:latin typeface="Calibri"/>
            </a:rPr>
            <a:t>, SEMH and Speech, Language and communication needs </a:t>
          </a:r>
          <a:endParaRPr lang="en-US" sz="1500" kern="1200" dirty="0"/>
        </a:p>
      </dsp:txBody>
      <dsp:txXfrm>
        <a:off x="585547" y="3474401"/>
        <a:ext cx="1807006" cy="1807006"/>
      </dsp:txXfrm>
    </dsp:sp>
    <dsp:sp modelId="{F04EEC42-8899-D04D-8017-1AD4F401937A}">
      <dsp:nvSpPr>
        <dsp:cNvPr id="0" name=""/>
        <dsp:cNvSpPr/>
      </dsp:nvSpPr>
      <dsp:spPr>
        <a:xfrm>
          <a:off x="2644348" y="3376646"/>
          <a:ext cx="2002516" cy="2002516"/>
        </a:xfrm>
        <a:prstGeom prst="roundRect">
          <a:avLst/>
        </a:prstGeom>
        <a:gradFill rotWithShape="0">
          <a:gsLst>
            <a:gs pos="0">
              <a:schemeClr val="accent2">
                <a:shade val="80000"/>
                <a:hueOff val="-282092"/>
                <a:satOff val="4387"/>
                <a:lumOff val="23420"/>
                <a:alphaOff val="0"/>
                <a:tint val="65000"/>
                <a:lumMod val="110000"/>
              </a:schemeClr>
            </a:gs>
            <a:gs pos="88000">
              <a:schemeClr val="accent2">
                <a:shade val="80000"/>
                <a:hueOff val="-282092"/>
                <a:satOff val="4387"/>
                <a:lumOff val="23420"/>
                <a:alphaOff val="0"/>
                <a:tint val="9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68580" rIns="68580" bIns="68580" numCol="1" spcCol="1270" anchor="ctr" anchorCtr="0">
          <a:noAutofit/>
        </a:bodyPr>
        <a:lstStyle/>
        <a:p>
          <a:pPr marL="0" lvl="0" indent="0" algn="ctr" defTabSz="800100" rtl="0">
            <a:lnSpc>
              <a:spcPct val="90000"/>
            </a:lnSpc>
            <a:spcBef>
              <a:spcPct val="0"/>
            </a:spcBef>
            <a:spcAft>
              <a:spcPct val="35000"/>
            </a:spcAft>
            <a:buNone/>
          </a:pPr>
          <a:r>
            <a:rPr lang="en-US" sz="1800" kern="1200" dirty="0">
              <a:latin typeface="Trebuchet MS"/>
              <a:ea typeface="Calibri"/>
              <a:cs typeface="Calibri"/>
            </a:rPr>
            <a:t>Participants had children in     60% Special provision.     40% Mainstream settings.</a:t>
          </a:r>
        </a:p>
      </dsp:txBody>
      <dsp:txXfrm>
        <a:off x="2742103" y="3474401"/>
        <a:ext cx="1807006" cy="1807006"/>
      </dsp:txXfrm>
    </dsp:sp>
  </dsp:spTree>
</dsp:drawing>
</file>

<file path=ppt/diagrams/layout1.xml><?xml version="1.0" encoding="utf-8"?>
<dgm:layoutDef xmlns:dgm="http://schemas.openxmlformats.org/drawingml/2006/diagram" xmlns:a="http://schemas.openxmlformats.org/drawingml/2006/main" uniqueId="urn:microsoft.com/office/officeart/2005/8/layout/matrix3">
  <dgm:title val=""/>
  <dgm:desc val=""/>
  <dgm:catLst>
    <dgm:cat type="matrix" pri="1000"/>
    <dgm:cat type="convert" pri="18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w" for="ch" forName="diamond" refType="w"/>
          <dgm:constr type="h" for="ch" forName="diamond" refType="h"/>
          <dgm:constr type="w" for="ch" forName="quad1" refType="w" fact="0.39"/>
          <dgm:constr type="h" for="ch" forName="quad1" refType="h" fact="0.39"/>
          <dgm:constr type="ctrX" for="ch" forName="quad1" refType="w" fact="0.29"/>
          <dgm:constr type="ctrY" for="ch" forName="quad1" refType="h" fact="0.29"/>
          <dgm:constr type="w" for="ch" forName="quad2" refType="w" fact="0.39"/>
          <dgm:constr type="h" for="ch" forName="quad2" refType="h" fact="0.39"/>
          <dgm:constr type="ctrX" for="ch" forName="quad2" refType="w" fact="0.71"/>
          <dgm:constr type="ctrY" for="ch" forName="quad2" refType="h" fact="0.29"/>
          <dgm:constr type="w" for="ch" forName="quad3" refType="w" fact="0.39"/>
          <dgm:constr type="h" for="ch" forName="quad3" refType="h" fact="0.39"/>
          <dgm:constr type="ctrX" for="ch" forName="quad3" refType="w" fact="0.29"/>
          <dgm:constr type="ctrY" for="ch" forName="quad3" refType="h" fact="0.71"/>
          <dgm:constr type="w" for="ch" forName="quad4" refType="w" fact="0.39"/>
          <dgm:constr type="h" for="ch" forName="quad4" refType="h" fact="0.39"/>
          <dgm:constr type="ctrX" for="ch" forName="quad4" refType="w" fact="0.71"/>
          <dgm:constr type="ctrY" for="ch" forName="quad4" refType="h" fact="0.71"/>
          <dgm:constr type="primFontSz" for="des" ptType="node" op="equ" val="65"/>
        </dgm:constrLst>
      </dgm:if>
      <dgm:else name="Name2">
        <dgm:constrLst>
          <dgm:constr type="w" for="ch" forName="diamond" refType="w"/>
          <dgm:constr type="h" for="ch" forName="diamond" refType="h"/>
          <dgm:constr type="w" for="ch" forName="quad1" refType="w" fact="0.39"/>
          <dgm:constr type="h" for="ch" forName="quad1" refType="h" fact="0.39"/>
          <dgm:constr type="ctrX" for="ch" forName="quad1" refType="w" fact="0.71"/>
          <dgm:constr type="ctrY" for="ch" forName="quad1" refType="h" fact="0.29"/>
          <dgm:constr type="w" for="ch" forName="quad2" refType="w" fact="0.39"/>
          <dgm:constr type="h" for="ch" forName="quad2" refType="h" fact="0.39"/>
          <dgm:constr type="ctrX" for="ch" forName="quad2" refType="w" fact="0.29"/>
          <dgm:constr type="ctrY" for="ch" forName="quad2" refType="h" fact="0.29"/>
          <dgm:constr type="w" for="ch" forName="quad3" refType="w" fact="0.39"/>
          <dgm:constr type="h" for="ch" forName="quad3" refType="h" fact="0.39"/>
          <dgm:constr type="ctrX" for="ch" forName="quad3" refType="w" fact="0.71"/>
          <dgm:constr type="ctrY" for="ch" forName="quad3" refType="h" fact="0.71"/>
          <dgm:constr type="w" for="ch" forName="quad4" refType="w" fact="0.39"/>
          <dgm:constr type="h" for="ch" forName="quad4" refType="h" fact="0.39"/>
          <dgm:constr type="ctrX" for="ch" forName="quad4" refType="w" fact="0.29"/>
          <dgm:constr type="ctrY" for="ch" forName="quad4" refType="h" fact="0.71"/>
          <dgm:constr type="primFontSz" for="des" ptType="node" op="equ" val="65"/>
        </dgm:constrLst>
      </dgm:else>
    </dgm:choose>
    <dgm:ruleLst/>
    <dgm:choose name="Name3">
      <dgm:if name="Name4" axis="ch" ptType="node" func="cnt" op="gte" val="1">
        <dgm:layoutNode name="diamond" styleLbl="bgShp">
          <dgm:alg type="sp"/>
          <dgm:shape xmlns:r="http://schemas.openxmlformats.org/officeDocument/2006/relationships" type="diamond" r:blip="">
            <dgm:adjLst/>
          </dgm:shape>
          <dgm:presOf/>
          <dgm:constrLst>
            <dgm:constr type="w" refType="h" op="equ"/>
          </dgm:constrLst>
          <dgm:ruleLst/>
        </dgm:layoutNode>
        <dgm:layoutNode name="quad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764A637-983C-4365-9A0A-6C4B09047060}" type="datetimeFigureOut">
              <a:rPr lang="en-GB" smtClean="0"/>
              <a:t>17/09/2026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C1CE113-C085-4951-8376-D569FA49A968}" type="slidenum">
              <a:rPr lang="en-GB" smtClean="0"/>
              <a:t>‹#›</a:t>
            </a:fld>
            <a:endParaRPr lang="en-GB"/>
          </a:p>
        </p:txBody>
      </p:sp>
    </p:spTree>
    <p:extLst>
      <p:ext uri="{BB962C8B-B14F-4D97-AF65-F5344CB8AC3E}">
        <p14:creationId xmlns:p14="http://schemas.microsoft.com/office/powerpoint/2010/main" val="28822301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1000"/>
              </a:spcBef>
            </a:pPr>
            <a:r>
              <a:rPr lang="en-GB"/>
              <a:t>The 2025 FIS received 665 responses from across Essex</a:t>
            </a:r>
            <a:endParaRPr lang="en-GB">
              <a:ea typeface="Calibri"/>
              <a:cs typeface="Calibri"/>
            </a:endParaRPr>
          </a:p>
          <a:p>
            <a:pPr>
              <a:spcBef>
                <a:spcPts val="1000"/>
              </a:spcBef>
            </a:pPr>
            <a:endParaRPr lang="en-GB" dirty="0">
              <a:ea typeface="Calibri"/>
              <a:cs typeface="Calibri"/>
            </a:endParaRPr>
          </a:p>
          <a:p>
            <a:pPr>
              <a:spcBef>
                <a:spcPts val="1000"/>
              </a:spcBef>
            </a:pPr>
            <a:r>
              <a:rPr lang="en-GB" dirty="0">
                <a:ea typeface="Calibri"/>
                <a:cs typeface="Calibri"/>
              </a:rPr>
              <a:t>This presentation looks to highlight the responses and data relating to North East Essex.</a:t>
            </a:r>
          </a:p>
          <a:p>
            <a:pPr algn="ctr">
              <a:spcBef>
                <a:spcPts val="1000"/>
              </a:spcBef>
            </a:pPr>
            <a:endParaRPr lang="en-GB" dirty="0"/>
          </a:p>
          <a:p>
            <a:pPr marL="285750" indent="-285750">
              <a:buFont typeface="Arial"/>
              <a:buChar char="•"/>
            </a:pPr>
            <a:r>
              <a:rPr lang="en-US" b="1" dirty="0"/>
              <a:t>We received 130 responses from </a:t>
            </a:r>
            <a:r>
              <a:rPr lang="en-US" b="1"/>
              <a:t>parents/carers from NEE </a:t>
            </a:r>
            <a:endParaRPr lang="en-US">
              <a:ea typeface="Calibri" panose="020F0502020204030204"/>
              <a:cs typeface="Calibri" panose="020F0502020204030204"/>
            </a:endParaRPr>
          </a:p>
          <a:p>
            <a:pPr marL="285750" indent="-285750">
              <a:buFont typeface="Arial"/>
              <a:buChar char="•"/>
            </a:pPr>
            <a:r>
              <a:rPr lang="en-US">
                <a:ea typeface="Calibri" panose="020F0502020204030204"/>
                <a:cs typeface="Calibri" panose="020F0502020204030204"/>
              </a:rPr>
              <a:t>Respondents were evenly split between Tendring and Colchester</a:t>
            </a:r>
            <a:endParaRPr lang="en-US" dirty="0"/>
          </a:p>
          <a:p>
            <a:pPr marL="285750" indent="-285750">
              <a:buFont typeface="Arial"/>
              <a:buChar char="•"/>
            </a:pPr>
            <a:r>
              <a:rPr lang="en-US" dirty="0">
                <a:ea typeface="Calibri"/>
                <a:cs typeface="Calibri"/>
              </a:rPr>
              <a:t>The majority of children and young people represented were aged 5-15</a:t>
            </a:r>
          </a:p>
          <a:p>
            <a:pPr marL="285750" indent="-285750">
              <a:buFont typeface="Arial"/>
              <a:buChar char="•"/>
            </a:pPr>
            <a:r>
              <a:rPr lang="en-US" dirty="0">
                <a:ea typeface="Calibri"/>
                <a:cs typeface="Calibri"/>
              </a:rPr>
              <a:t>35% Female, 63% Male split remaining classified as other</a:t>
            </a:r>
          </a:p>
          <a:p>
            <a:pPr marL="285750" indent="-285750">
              <a:buFont typeface="Arial"/>
              <a:buChar char="•"/>
            </a:pPr>
            <a:r>
              <a:rPr lang="en-US" dirty="0">
                <a:ea typeface="Calibri"/>
                <a:cs typeface="Calibri"/>
              </a:rPr>
              <a:t>Of those children that were repre</a:t>
            </a:r>
            <a:r>
              <a:rPr lang="en-US">
                <a:ea typeface="Calibri"/>
                <a:cs typeface="Calibri"/>
              </a:rPr>
              <a:t>sented in the survey 50 had an EHCP (50) 39 registered being on SEND support (for example One Plans) and 23 were undergoing assessment.</a:t>
            </a:r>
            <a:endParaRPr lang="en-US" dirty="0">
              <a:ea typeface="Calibri"/>
              <a:cs typeface="Calibri"/>
            </a:endParaRPr>
          </a:p>
          <a:p>
            <a:endParaRPr lang="en-US" dirty="0">
              <a:ea typeface="Calibri"/>
              <a:cs typeface="Calibri"/>
            </a:endParaRPr>
          </a:p>
          <a:p>
            <a:endParaRPr lang="en-US" dirty="0">
              <a:ea typeface="Calibri"/>
              <a:cs typeface="Calibri"/>
            </a:endParaRPr>
          </a:p>
        </p:txBody>
      </p:sp>
      <p:sp>
        <p:nvSpPr>
          <p:cNvPr id="4" name="Slide Number Placeholder 3"/>
          <p:cNvSpPr>
            <a:spLocks noGrp="1"/>
          </p:cNvSpPr>
          <p:nvPr>
            <p:ph type="sldNum" sz="quarter" idx="5"/>
          </p:nvPr>
        </p:nvSpPr>
        <p:spPr/>
        <p:txBody>
          <a:bodyPr/>
          <a:lstStyle/>
          <a:p>
            <a:fld id="{0375EE00-3910-483D-B113-13C664D7120F}" type="slidenum">
              <a:t>1</a:t>
            </a:fld>
            <a:endParaRPr lang="en-US"/>
          </a:p>
        </p:txBody>
      </p:sp>
    </p:spTree>
    <p:extLst>
      <p:ext uri="{BB962C8B-B14F-4D97-AF65-F5344CB8AC3E}">
        <p14:creationId xmlns:p14="http://schemas.microsoft.com/office/powerpoint/2010/main" val="36837634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C1CE113-C085-4951-8376-D569FA49A968}" type="slidenum">
              <a:rPr lang="en-GB" smtClean="0"/>
              <a:t>4</a:t>
            </a:fld>
            <a:endParaRPr lang="en-GB"/>
          </a:p>
        </p:txBody>
      </p:sp>
    </p:spTree>
    <p:extLst>
      <p:ext uri="{BB962C8B-B14F-4D97-AF65-F5344CB8AC3E}">
        <p14:creationId xmlns:p14="http://schemas.microsoft.com/office/powerpoint/2010/main" val="34668373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212EA2-5AB8-09FF-83E5-4B8640634A5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AA53BB2-67DF-28AF-D99C-921EDBFA78C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32716CA-30D6-F82A-E617-1D20652F4746}"/>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2E99D169-46AF-D8B4-217A-5022381AE3C0}"/>
              </a:ext>
            </a:extLst>
          </p:cNvPr>
          <p:cNvSpPr>
            <a:spLocks noGrp="1"/>
          </p:cNvSpPr>
          <p:nvPr>
            <p:ph type="sldNum" sz="quarter" idx="5"/>
          </p:nvPr>
        </p:nvSpPr>
        <p:spPr/>
        <p:txBody>
          <a:bodyPr/>
          <a:lstStyle/>
          <a:p>
            <a:fld id="{CC1CE113-C085-4951-8376-D569FA49A968}" type="slidenum">
              <a:rPr lang="en-GB" smtClean="0"/>
              <a:t>6</a:t>
            </a:fld>
            <a:endParaRPr lang="en-GB"/>
          </a:p>
        </p:txBody>
      </p:sp>
    </p:spTree>
    <p:extLst>
      <p:ext uri="{BB962C8B-B14F-4D97-AF65-F5344CB8AC3E}">
        <p14:creationId xmlns:p14="http://schemas.microsoft.com/office/powerpoint/2010/main" val="244886102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2DE14FC2-6938-431C-8D4B-918B4E1EF2E3}" type="datetimeFigureOut">
              <a:rPr lang="en-GB" smtClean="0"/>
              <a:t>17/09/2026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EF131D1-14C1-44B1-BD83-1BE22A8CB87F}" type="slidenum">
              <a:rPr lang="en-GB" smtClean="0"/>
              <a:t>‹#›</a:t>
            </a:fld>
            <a:endParaRPr lang="en-GB"/>
          </a:p>
        </p:txBody>
      </p:sp>
    </p:spTree>
    <p:extLst>
      <p:ext uri="{BB962C8B-B14F-4D97-AF65-F5344CB8AC3E}">
        <p14:creationId xmlns:p14="http://schemas.microsoft.com/office/powerpoint/2010/main" val="26029489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DE14FC2-6938-431C-8D4B-918B4E1EF2E3}" type="datetimeFigureOut">
              <a:rPr lang="en-GB" smtClean="0"/>
              <a:t>17/09/2026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EF131D1-14C1-44B1-BD83-1BE22A8CB87F}" type="slidenum">
              <a:rPr lang="en-GB" smtClean="0"/>
              <a:t>‹#›</a:t>
            </a:fld>
            <a:endParaRPr lang="en-GB"/>
          </a:p>
        </p:txBody>
      </p:sp>
    </p:spTree>
    <p:extLst>
      <p:ext uri="{BB962C8B-B14F-4D97-AF65-F5344CB8AC3E}">
        <p14:creationId xmlns:p14="http://schemas.microsoft.com/office/powerpoint/2010/main" val="20941270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DE14FC2-6938-431C-8D4B-918B4E1EF2E3}" type="datetimeFigureOut">
              <a:rPr lang="en-GB" smtClean="0"/>
              <a:t>17/09/2026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EF131D1-14C1-44B1-BD83-1BE22A8CB87F}" type="slidenum">
              <a:rPr lang="en-GB" smtClean="0"/>
              <a:t>‹#›</a:t>
            </a:fld>
            <a:endParaRPr lang="en-GB"/>
          </a:p>
        </p:txBody>
      </p:sp>
    </p:spTree>
    <p:extLst>
      <p:ext uri="{BB962C8B-B14F-4D97-AF65-F5344CB8AC3E}">
        <p14:creationId xmlns:p14="http://schemas.microsoft.com/office/powerpoint/2010/main" val="26452665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DE14FC2-6938-431C-8D4B-918B4E1EF2E3}" type="datetimeFigureOut">
              <a:rPr lang="en-GB" smtClean="0"/>
              <a:t>17/09/2026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EF131D1-14C1-44B1-BD83-1BE22A8CB87F}" type="slidenum">
              <a:rPr lang="en-GB" smtClean="0"/>
              <a:t>‹#›</a:t>
            </a:fld>
            <a:endParaRPr lang="en-GB"/>
          </a:p>
        </p:txBody>
      </p:sp>
    </p:spTree>
    <p:extLst>
      <p:ext uri="{BB962C8B-B14F-4D97-AF65-F5344CB8AC3E}">
        <p14:creationId xmlns:p14="http://schemas.microsoft.com/office/powerpoint/2010/main" val="28034658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DE14FC2-6938-431C-8D4B-918B4E1EF2E3}" type="datetimeFigureOut">
              <a:rPr lang="en-GB" smtClean="0"/>
              <a:t>17/09/2026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AEF131D1-14C1-44B1-BD83-1BE22A8CB87F}" type="slidenum">
              <a:rPr lang="en-GB" smtClean="0"/>
              <a:t>‹#›</a:t>
            </a:fld>
            <a:endParaRPr lang="en-GB"/>
          </a:p>
        </p:txBody>
      </p:sp>
    </p:spTree>
    <p:extLst>
      <p:ext uri="{BB962C8B-B14F-4D97-AF65-F5344CB8AC3E}">
        <p14:creationId xmlns:p14="http://schemas.microsoft.com/office/powerpoint/2010/main" val="12620105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DE14FC2-6938-431C-8D4B-918B4E1EF2E3}" type="datetimeFigureOut">
              <a:rPr lang="en-GB" smtClean="0"/>
              <a:t>17/09/2026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AEF131D1-14C1-44B1-BD83-1BE22A8CB87F}" type="slidenum">
              <a:rPr lang="en-GB" smtClean="0"/>
              <a:t>‹#›</a:t>
            </a:fld>
            <a:endParaRPr lang="en-GB"/>
          </a:p>
        </p:txBody>
      </p:sp>
    </p:spTree>
    <p:extLst>
      <p:ext uri="{BB962C8B-B14F-4D97-AF65-F5344CB8AC3E}">
        <p14:creationId xmlns:p14="http://schemas.microsoft.com/office/powerpoint/2010/main" val="22906351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DE14FC2-6938-431C-8D4B-918B4E1EF2E3}" type="datetimeFigureOut">
              <a:rPr lang="en-GB" smtClean="0"/>
              <a:t>17/09/2026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AEF131D1-14C1-44B1-BD83-1BE22A8CB87F}" type="slidenum">
              <a:rPr lang="en-GB" smtClean="0"/>
              <a:t>‹#›</a:t>
            </a:fld>
            <a:endParaRPr lang="en-GB"/>
          </a:p>
        </p:txBody>
      </p:sp>
    </p:spTree>
    <p:extLst>
      <p:ext uri="{BB962C8B-B14F-4D97-AF65-F5344CB8AC3E}">
        <p14:creationId xmlns:p14="http://schemas.microsoft.com/office/powerpoint/2010/main" val="24365162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DE14FC2-6938-431C-8D4B-918B4E1EF2E3}" type="datetimeFigureOut">
              <a:rPr lang="en-GB" smtClean="0"/>
              <a:t>17/09/2026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EF131D1-14C1-44B1-BD83-1BE22A8CB87F}" type="slidenum">
              <a:rPr lang="en-GB" smtClean="0"/>
              <a:t>‹#›</a:t>
            </a:fld>
            <a:endParaRPr lang="en-GB"/>
          </a:p>
        </p:txBody>
      </p:sp>
    </p:spTree>
    <p:extLst>
      <p:ext uri="{BB962C8B-B14F-4D97-AF65-F5344CB8AC3E}">
        <p14:creationId xmlns:p14="http://schemas.microsoft.com/office/powerpoint/2010/main" val="4236574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DE14FC2-6938-431C-8D4B-918B4E1EF2E3}" type="datetimeFigureOut">
              <a:rPr lang="en-GB" smtClean="0"/>
              <a:t>17/09/2026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EF131D1-14C1-44B1-BD83-1BE22A8CB87F}" type="slidenum">
              <a:rPr lang="en-GB" smtClean="0"/>
              <a:t>‹#›</a:t>
            </a:fld>
            <a:endParaRPr lang="en-GB"/>
          </a:p>
        </p:txBody>
      </p:sp>
    </p:spTree>
    <p:extLst>
      <p:ext uri="{BB962C8B-B14F-4D97-AF65-F5344CB8AC3E}">
        <p14:creationId xmlns:p14="http://schemas.microsoft.com/office/powerpoint/2010/main" val="28937368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DE14FC2-6938-431C-8D4B-918B4E1EF2E3}" type="datetimeFigureOut">
              <a:rPr lang="en-GB" smtClean="0"/>
              <a:t>17/09/2026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EF131D1-14C1-44B1-BD83-1BE22A8CB87F}" type="slidenum">
              <a:rPr lang="en-GB" smtClean="0"/>
              <a:t>‹#›</a:t>
            </a:fld>
            <a:endParaRPr lang="en-GB"/>
          </a:p>
        </p:txBody>
      </p:sp>
    </p:spTree>
    <p:extLst>
      <p:ext uri="{BB962C8B-B14F-4D97-AF65-F5344CB8AC3E}">
        <p14:creationId xmlns:p14="http://schemas.microsoft.com/office/powerpoint/2010/main" val="32957468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DE14FC2-6938-431C-8D4B-918B4E1EF2E3}" type="datetimeFigureOut">
              <a:rPr lang="en-GB" smtClean="0"/>
              <a:t>17/09/2026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EF131D1-14C1-44B1-BD83-1BE22A8CB87F}" type="slidenum">
              <a:rPr lang="en-GB" smtClean="0"/>
              <a:t>‹#›</a:t>
            </a:fld>
            <a:endParaRPr lang="en-GB"/>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108900884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DE14FC2-6938-431C-8D4B-918B4E1EF2E3}" type="datetimeFigureOut">
              <a:rPr lang="en-GB" smtClean="0"/>
              <a:t>17/09/2026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EF131D1-14C1-44B1-BD83-1BE22A8CB87F}" type="slidenum">
              <a:rPr lang="en-GB" smtClean="0"/>
              <a:t>‹#›</a:t>
            </a:fld>
            <a:endParaRPr lang="en-GB"/>
          </a:p>
        </p:txBody>
      </p:sp>
    </p:spTree>
    <p:extLst>
      <p:ext uri="{BB962C8B-B14F-4D97-AF65-F5344CB8AC3E}">
        <p14:creationId xmlns:p14="http://schemas.microsoft.com/office/powerpoint/2010/main" val="73842898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DE14FC2-6938-431C-8D4B-918B4E1EF2E3}" type="datetimeFigureOut">
              <a:rPr lang="en-GB" smtClean="0"/>
              <a:t>17/09/2026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EF131D1-14C1-44B1-BD83-1BE22A8CB87F}" type="slidenum">
              <a:rPr lang="en-GB" smtClean="0"/>
              <a:t>‹#›</a:t>
            </a:fld>
            <a:endParaRPr lang="en-GB"/>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32831545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DE14FC2-6938-431C-8D4B-918B4E1EF2E3}" type="datetimeFigureOut">
              <a:rPr lang="en-GB" smtClean="0"/>
              <a:t>17/09/2026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EF131D1-14C1-44B1-BD83-1BE22A8CB87F}" type="slidenum">
              <a:rPr lang="en-GB" smtClean="0"/>
              <a:t>‹#›</a:t>
            </a:fld>
            <a:endParaRPr lang="en-GB"/>
          </a:p>
        </p:txBody>
      </p:sp>
    </p:spTree>
    <p:extLst>
      <p:ext uri="{BB962C8B-B14F-4D97-AF65-F5344CB8AC3E}">
        <p14:creationId xmlns:p14="http://schemas.microsoft.com/office/powerpoint/2010/main" val="105716992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DE14FC2-6938-431C-8D4B-918B4E1EF2E3}" type="datetimeFigureOut">
              <a:rPr lang="en-GB" smtClean="0"/>
              <a:t>17/09/2026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EF131D1-14C1-44B1-BD83-1BE22A8CB87F}" type="slidenum">
              <a:rPr lang="en-GB" smtClean="0"/>
              <a:t>‹#›</a:t>
            </a:fld>
            <a:endParaRPr lang="en-GB"/>
          </a:p>
        </p:txBody>
      </p:sp>
    </p:spTree>
    <p:extLst>
      <p:ext uri="{BB962C8B-B14F-4D97-AF65-F5344CB8AC3E}">
        <p14:creationId xmlns:p14="http://schemas.microsoft.com/office/powerpoint/2010/main" val="71049945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DE14FC2-6938-431C-8D4B-918B4E1EF2E3}" type="datetimeFigureOut">
              <a:rPr lang="en-GB" smtClean="0"/>
              <a:t>17/09/2026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EF131D1-14C1-44B1-BD83-1BE22A8CB87F}" type="slidenum">
              <a:rPr lang="en-GB" smtClean="0"/>
              <a:t>‹#›</a:t>
            </a:fld>
            <a:endParaRPr lang="en-GB"/>
          </a:p>
        </p:txBody>
      </p:sp>
    </p:spTree>
    <p:extLst>
      <p:ext uri="{BB962C8B-B14F-4D97-AF65-F5344CB8AC3E}">
        <p14:creationId xmlns:p14="http://schemas.microsoft.com/office/powerpoint/2010/main" val="7361907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8">
            <a:lum/>
          </a:blip>
          <a:srcRect/>
          <a:stretch>
            <a:fillRect/>
          </a:stretch>
        </a:blipFill>
        <a:effectLst/>
      </p:bgPr>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2DE14FC2-6938-431C-8D4B-918B4E1EF2E3}" type="datetimeFigureOut">
              <a:rPr lang="en-GB" smtClean="0"/>
              <a:t>17/09/2026</a:t>
            </a:fld>
            <a:endParaRPr lang="en-GB"/>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AEF131D1-14C1-44B1-BD83-1BE22A8CB87F}" type="slidenum">
              <a:rPr lang="en-GB" smtClean="0"/>
              <a:t>‹#›</a:t>
            </a:fld>
            <a:endParaRPr lang="en-GB"/>
          </a:p>
        </p:txBody>
      </p:sp>
    </p:spTree>
    <p:extLst>
      <p:ext uri="{BB962C8B-B14F-4D97-AF65-F5344CB8AC3E}">
        <p14:creationId xmlns:p14="http://schemas.microsoft.com/office/powerpoint/2010/main" val="23979348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3" name="TextBox 2">
            <a:extLst>
              <a:ext uri="{FF2B5EF4-FFF2-40B4-BE49-F238E27FC236}">
                <a16:creationId xmlns:a16="http://schemas.microsoft.com/office/drawing/2014/main" id="{1B23D4D5-AE36-F384-AE4E-5FB0254AEFD8}"/>
              </a:ext>
            </a:extLst>
          </p:cNvPr>
          <p:cNvGraphicFramePr/>
          <p:nvPr>
            <p:extLst>
              <p:ext uri="{D42A27DB-BD31-4B8C-83A1-F6EECF244321}">
                <p14:modId xmlns:p14="http://schemas.microsoft.com/office/powerpoint/2010/main" val="2157572337"/>
              </p:ext>
            </p:extLst>
          </p:nvPr>
        </p:nvGraphicFramePr>
        <p:xfrm>
          <a:off x="5205963" y="132871"/>
          <a:ext cx="5134658" cy="659925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0" name="TextBox 9">
            <a:extLst>
              <a:ext uri="{FF2B5EF4-FFF2-40B4-BE49-F238E27FC236}">
                <a16:creationId xmlns:a16="http://schemas.microsoft.com/office/drawing/2014/main" id="{36284CDB-02EF-1F5E-ECA7-FB0D55DE8CD9}"/>
              </a:ext>
            </a:extLst>
          </p:cNvPr>
          <p:cNvSpPr txBox="1"/>
          <p:nvPr/>
        </p:nvSpPr>
        <p:spPr>
          <a:xfrm>
            <a:off x="580103" y="407191"/>
            <a:ext cx="4499897" cy="221599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4000" dirty="0"/>
              <a:t>Family Impact Survey 2025/26</a:t>
            </a:r>
            <a:endParaRPr lang="en-US" sz="4000" dirty="0">
              <a:solidFill>
                <a:srgbClr val="492DBF"/>
              </a:solidFill>
              <a:ea typeface="Calibri"/>
              <a:cs typeface="Calibri"/>
            </a:endParaRPr>
          </a:p>
          <a:p>
            <a:r>
              <a:rPr lang="en-US" sz="4000" dirty="0"/>
              <a:t>Transport</a:t>
            </a:r>
            <a:endParaRPr lang="en-US" sz="4000" dirty="0">
              <a:solidFill>
                <a:schemeClr val="accent3">
                  <a:lumMod val="76000"/>
                </a:schemeClr>
              </a:solidFill>
              <a:ea typeface="Calibri"/>
              <a:cs typeface="Calibri"/>
            </a:endParaRPr>
          </a:p>
          <a:p>
            <a:pPr algn="ctr"/>
            <a:endParaRPr lang="en-US" dirty="0"/>
          </a:p>
        </p:txBody>
      </p:sp>
      <p:pic>
        <p:nvPicPr>
          <p:cNvPr id="5" name="Picture 4">
            <a:extLst>
              <a:ext uri="{FF2B5EF4-FFF2-40B4-BE49-F238E27FC236}">
                <a16:creationId xmlns:a16="http://schemas.microsoft.com/office/drawing/2014/main" id="{F9A2B2DD-7797-D7BA-8ADC-6034448191C1}"/>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107561" y="-1"/>
            <a:ext cx="2084439" cy="2084439"/>
          </a:xfrm>
          <a:prstGeom prst="rect">
            <a:avLst/>
          </a:prstGeom>
        </p:spPr>
      </p:pic>
    </p:spTree>
    <p:extLst>
      <p:ext uri="{BB962C8B-B14F-4D97-AF65-F5344CB8AC3E}">
        <p14:creationId xmlns:p14="http://schemas.microsoft.com/office/powerpoint/2010/main" val="42660578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18A5A0-E373-6DE0-1C99-ADC57437435F}"/>
              </a:ext>
            </a:extLst>
          </p:cNvPr>
          <p:cNvSpPr>
            <a:spLocks noGrp="1"/>
          </p:cNvSpPr>
          <p:nvPr>
            <p:ph type="ctrTitle"/>
          </p:nvPr>
        </p:nvSpPr>
        <p:spPr>
          <a:xfrm>
            <a:off x="2304572" y="240945"/>
            <a:ext cx="7582854" cy="801273"/>
          </a:xfrm>
        </p:spPr>
        <p:txBody>
          <a:bodyPr/>
          <a:lstStyle/>
          <a:p>
            <a:pPr algn="ctr"/>
            <a:r>
              <a:rPr lang="en-US" sz="4000" dirty="0"/>
              <a:t>What is working well </a:t>
            </a:r>
            <a:endParaRPr lang="en-GB" sz="4000" dirty="0"/>
          </a:p>
        </p:txBody>
      </p:sp>
      <p:sp>
        <p:nvSpPr>
          <p:cNvPr id="3" name="Subtitle 2">
            <a:extLst>
              <a:ext uri="{FF2B5EF4-FFF2-40B4-BE49-F238E27FC236}">
                <a16:creationId xmlns:a16="http://schemas.microsoft.com/office/drawing/2014/main" id="{0AE642DA-5359-324E-AB03-CD6E8D03861F}"/>
              </a:ext>
            </a:extLst>
          </p:cNvPr>
          <p:cNvSpPr>
            <a:spLocks noGrp="1"/>
          </p:cNvSpPr>
          <p:nvPr>
            <p:ph type="subTitle" idx="1"/>
          </p:nvPr>
        </p:nvSpPr>
        <p:spPr>
          <a:xfrm>
            <a:off x="2055760" y="1315036"/>
            <a:ext cx="7941733" cy="4699876"/>
          </a:xfrm>
        </p:spPr>
        <p:txBody>
          <a:bodyPr>
            <a:normAutofit/>
          </a:bodyPr>
          <a:lstStyle/>
          <a:p>
            <a:pPr algn="ctr"/>
            <a:r>
              <a:rPr lang="en-GB" dirty="0">
                <a:solidFill>
                  <a:schemeClr val="tx1"/>
                </a:solidFill>
              </a:rPr>
              <a:t>Families who have a reliable and consistent transport arrangement report that transport enables their child to access education safely and reduces stress for the whole family. </a:t>
            </a:r>
          </a:p>
          <a:p>
            <a:pPr algn="ctr"/>
            <a:r>
              <a:rPr lang="en-GB" dirty="0">
                <a:solidFill>
                  <a:schemeClr val="tx1"/>
                </a:solidFill>
              </a:rPr>
              <a:t>Positive experiences are linked to continuity of drivers, predictable routines, and transport services that understand and accommodate SEND needs. </a:t>
            </a:r>
          </a:p>
          <a:p>
            <a:pPr algn="ctr"/>
            <a:endParaRPr lang="en-GB" sz="1900" b="1" i="1" dirty="0">
              <a:solidFill>
                <a:srgbClr val="000000"/>
              </a:solidFill>
            </a:endParaRPr>
          </a:p>
          <a:p>
            <a:pPr algn="ctr"/>
            <a:r>
              <a:rPr lang="en-GB" b="1" i="1" dirty="0">
                <a:solidFill>
                  <a:schemeClr val="accent1"/>
                </a:solidFill>
              </a:rPr>
              <a:t>"Consistent transport service." </a:t>
            </a:r>
          </a:p>
          <a:p>
            <a:pPr algn="ctr"/>
            <a:endParaRPr lang="en-GB" b="1" i="1" dirty="0">
              <a:solidFill>
                <a:schemeClr val="accent1"/>
              </a:solidFill>
            </a:endParaRPr>
          </a:p>
          <a:p>
            <a:pPr algn="ctr"/>
            <a:r>
              <a:rPr lang="en-GB" b="1" i="1" dirty="0">
                <a:solidFill>
                  <a:schemeClr val="accent1"/>
                </a:solidFill>
              </a:rPr>
              <a:t>"Travel training service was really good." </a:t>
            </a:r>
            <a:endParaRPr lang="en-GB" sz="2600" b="1" i="1" dirty="0">
              <a:solidFill>
                <a:schemeClr val="accent1"/>
              </a:solidFill>
            </a:endParaRPr>
          </a:p>
          <a:p>
            <a:endParaRPr lang="en-GB" dirty="0">
              <a:solidFill>
                <a:schemeClr val="tx1"/>
              </a:solidFill>
            </a:endParaRPr>
          </a:p>
        </p:txBody>
      </p:sp>
      <p:pic>
        <p:nvPicPr>
          <p:cNvPr id="5" name="Picture 4">
            <a:extLst>
              <a:ext uri="{FF2B5EF4-FFF2-40B4-BE49-F238E27FC236}">
                <a16:creationId xmlns:a16="http://schemas.microsoft.com/office/drawing/2014/main" id="{46ECB1EE-813C-9466-6618-7E0BB419784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07561" y="-1"/>
            <a:ext cx="2084439" cy="2084439"/>
          </a:xfrm>
          <a:prstGeom prst="rect">
            <a:avLst/>
          </a:prstGeom>
        </p:spPr>
      </p:pic>
    </p:spTree>
    <p:extLst>
      <p:ext uri="{BB962C8B-B14F-4D97-AF65-F5344CB8AC3E}">
        <p14:creationId xmlns:p14="http://schemas.microsoft.com/office/powerpoint/2010/main" val="34660550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2017E1-F5B4-6D63-6428-AC8E068297A8}"/>
              </a:ext>
            </a:extLst>
          </p:cNvPr>
          <p:cNvSpPr>
            <a:spLocks noGrp="1"/>
          </p:cNvSpPr>
          <p:nvPr>
            <p:ph type="ctrTitle"/>
          </p:nvPr>
        </p:nvSpPr>
        <p:spPr>
          <a:xfrm>
            <a:off x="2299656" y="54103"/>
            <a:ext cx="7592687" cy="845520"/>
          </a:xfrm>
        </p:spPr>
        <p:txBody>
          <a:bodyPr/>
          <a:lstStyle/>
          <a:p>
            <a:pPr algn="ctr"/>
            <a:r>
              <a:rPr lang="en-US" sz="4000" dirty="0"/>
              <a:t>Key systemic challenges </a:t>
            </a:r>
            <a:endParaRPr lang="en-GB" sz="4000" dirty="0"/>
          </a:p>
        </p:txBody>
      </p:sp>
      <p:sp>
        <p:nvSpPr>
          <p:cNvPr id="3" name="Subtitle 2">
            <a:extLst>
              <a:ext uri="{FF2B5EF4-FFF2-40B4-BE49-F238E27FC236}">
                <a16:creationId xmlns:a16="http://schemas.microsoft.com/office/drawing/2014/main" id="{8531DEF3-F499-A068-13BC-4C3D81EB7C72}"/>
              </a:ext>
            </a:extLst>
          </p:cNvPr>
          <p:cNvSpPr>
            <a:spLocks noGrp="1"/>
          </p:cNvSpPr>
          <p:nvPr>
            <p:ph type="subTitle" idx="1"/>
          </p:nvPr>
        </p:nvSpPr>
        <p:spPr>
          <a:xfrm>
            <a:off x="1800392" y="953726"/>
            <a:ext cx="8307169" cy="5530201"/>
          </a:xfrm>
        </p:spPr>
        <p:txBody>
          <a:bodyPr>
            <a:noAutofit/>
          </a:bodyPr>
          <a:lstStyle/>
          <a:p>
            <a:pPr algn="ctr"/>
            <a:endParaRPr lang="en-GB" dirty="0">
              <a:solidFill>
                <a:schemeClr val="tx1"/>
              </a:solidFill>
            </a:endParaRPr>
          </a:p>
          <a:p>
            <a:pPr algn="ctr"/>
            <a:r>
              <a:rPr lang="en-GB" dirty="0">
                <a:solidFill>
                  <a:schemeClr val="tx1"/>
                </a:solidFill>
              </a:rPr>
              <a:t>The most common transport concerns relate to inconsistency, communication failures, and decisions that do not appear to take individual SEND needs into account. </a:t>
            </a:r>
          </a:p>
          <a:p>
            <a:pPr algn="ctr"/>
            <a:r>
              <a:rPr lang="en-GB" dirty="0">
                <a:solidFill>
                  <a:schemeClr val="tx1"/>
                </a:solidFill>
              </a:rPr>
              <a:t>Families describe frequent driver changes, uncertainty about arrangements, transport eligibility disputes, and concerns that cost considerations can outweigh a child's specific needs. </a:t>
            </a:r>
          </a:p>
          <a:p>
            <a:pPr algn="ctr"/>
            <a:endParaRPr lang="en-GB" dirty="0">
              <a:solidFill>
                <a:schemeClr val="tx1"/>
              </a:solidFill>
            </a:endParaRPr>
          </a:p>
          <a:p>
            <a:pPr algn="ctr"/>
            <a:endParaRPr lang="en-GB" dirty="0">
              <a:solidFill>
                <a:schemeClr val="tx1"/>
              </a:solidFill>
            </a:endParaRPr>
          </a:p>
          <a:p>
            <a:pPr algn="ctr"/>
            <a:r>
              <a:rPr lang="en-GB" b="1" i="1" dirty="0">
                <a:solidFill>
                  <a:schemeClr val="accent1"/>
                </a:solidFill>
              </a:rPr>
              <a:t>"Awful experience, constant change of drivers, late for school / getting home." </a:t>
            </a:r>
          </a:p>
          <a:p>
            <a:pPr algn="ctr"/>
            <a:r>
              <a:rPr lang="en-GB" b="1" i="1" dirty="0">
                <a:solidFill>
                  <a:schemeClr val="accent1"/>
                </a:solidFill>
              </a:rPr>
              <a:t> </a:t>
            </a:r>
          </a:p>
          <a:p>
            <a:pPr algn="ctr"/>
            <a:r>
              <a:rPr lang="en-GB" b="1" i="1" dirty="0">
                <a:solidFill>
                  <a:schemeClr val="accent1"/>
                </a:solidFill>
              </a:rPr>
              <a:t>"24/7 are absolutely shocking and do not care about the children or their staff. They chop and change routes, don't communicate well with us and its disgusting how they think its acceptable." </a:t>
            </a:r>
          </a:p>
          <a:p>
            <a:pPr algn="ctr"/>
            <a:endParaRPr lang="en-GB" sz="1500" b="1" i="1" dirty="0">
              <a:solidFill>
                <a:schemeClr val="tx1"/>
              </a:solidFill>
            </a:endParaRPr>
          </a:p>
        </p:txBody>
      </p:sp>
      <p:pic>
        <p:nvPicPr>
          <p:cNvPr id="5" name="Picture 4">
            <a:extLst>
              <a:ext uri="{FF2B5EF4-FFF2-40B4-BE49-F238E27FC236}">
                <a16:creationId xmlns:a16="http://schemas.microsoft.com/office/drawing/2014/main" id="{AAF0D285-66D7-4C99-F362-C60B7E5DDEF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07561" y="-1"/>
            <a:ext cx="2084439" cy="2084439"/>
          </a:xfrm>
          <a:prstGeom prst="rect">
            <a:avLst/>
          </a:prstGeom>
        </p:spPr>
      </p:pic>
    </p:spTree>
    <p:extLst>
      <p:ext uri="{BB962C8B-B14F-4D97-AF65-F5344CB8AC3E}">
        <p14:creationId xmlns:p14="http://schemas.microsoft.com/office/powerpoint/2010/main" val="17469291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F1752E-0723-5847-15F7-8B2335109891}"/>
              </a:ext>
            </a:extLst>
          </p:cNvPr>
          <p:cNvSpPr>
            <a:spLocks noGrp="1"/>
          </p:cNvSpPr>
          <p:nvPr>
            <p:ph type="ctrTitle"/>
          </p:nvPr>
        </p:nvSpPr>
        <p:spPr>
          <a:xfrm>
            <a:off x="2349335" y="220865"/>
            <a:ext cx="7493330" cy="706055"/>
          </a:xfrm>
        </p:spPr>
        <p:txBody>
          <a:bodyPr/>
          <a:lstStyle/>
          <a:p>
            <a:pPr algn="ctr"/>
            <a:r>
              <a:rPr lang="en-US" sz="4000" dirty="0"/>
              <a:t>Quadrant Variation </a:t>
            </a:r>
            <a:endParaRPr lang="en-GB" sz="4000" dirty="0"/>
          </a:p>
        </p:txBody>
      </p:sp>
      <p:sp>
        <p:nvSpPr>
          <p:cNvPr id="3" name="Subtitle 2">
            <a:extLst>
              <a:ext uri="{FF2B5EF4-FFF2-40B4-BE49-F238E27FC236}">
                <a16:creationId xmlns:a16="http://schemas.microsoft.com/office/drawing/2014/main" id="{C86C8A90-EA4E-8794-CBE9-1B569E147E69}"/>
              </a:ext>
            </a:extLst>
          </p:cNvPr>
          <p:cNvSpPr>
            <a:spLocks noGrp="1"/>
          </p:cNvSpPr>
          <p:nvPr>
            <p:ph type="subTitle" idx="1"/>
          </p:nvPr>
        </p:nvSpPr>
        <p:spPr>
          <a:xfrm>
            <a:off x="1763257" y="1154019"/>
            <a:ext cx="7980947" cy="5483116"/>
          </a:xfrm>
        </p:spPr>
        <p:txBody>
          <a:bodyPr>
            <a:normAutofit lnSpcReduction="10000"/>
          </a:bodyPr>
          <a:lstStyle/>
          <a:p>
            <a:pPr algn="ctr"/>
            <a:r>
              <a:rPr lang="en-GB" b="1" dirty="0">
                <a:solidFill>
                  <a:schemeClr val="tx1"/>
                </a:solidFill>
              </a:rPr>
              <a:t>Concerns were raised by families from across Essex and themes were remarkably consistent.</a:t>
            </a:r>
            <a:r>
              <a:rPr lang="en-GB" b="1" dirty="0"/>
              <a:t> </a:t>
            </a:r>
          </a:p>
          <a:p>
            <a:r>
              <a:rPr lang="en-GB" dirty="0"/>
              <a:t> </a:t>
            </a:r>
          </a:p>
          <a:p>
            <a:pPr algn="l"/>
            <a:r>
              <a:rPr lang="en-GB" b="1" dirty="0">
                <a:solidFill>
                  <a:schemeClr val="tx1"/>
                </a:solidFill>
              </a:rPr>
              <a:t>Similarities Across All Quadrants</a:t>
            </a:r>
            <a:endParaRPr lang="en-GB" dirty="0">
              <a:solidFill>
                <a:schemeClr val="tx1"/>
              </a:solidFill>
            </a:endParaRPr>
          </a:p>
          <a:p>
            <a:pPr algn="l"/>
            <a:r>
              <a:rPr lang="en-GB" dirty="0">
                <a:solidFill>
                  <a:schemeClr val="tx1"/>
                </a:solidFill>
              </a:rPr>
              <a:t>Communication issues.</a:t>
            </a:r>
          </a:p>
          <a:p>
            <a:pPr algn="l"/>
            <a:r>
              <a:rPr lang="en-GB" dirty="0">
                <a:solidFill>
                  <a:schemeClr val="tx1"/>
                </a:solidFill>
              </a:rPr>
              <a:t>Delays and uncertainty when arrangements change.</a:t>
            </a:r>
          </a:p>
          <a:p>
            <a:pPr algn="l"/>
            <a:r>
              <a:rPr lang="en-GB" dirty="0">
                <a:solidFill>
                  <a:schemeClr val="tx1"/>
                </a:solidFill>
              </a:rPr>
              <a:t>Difficulty understanding transport eligibility decisions.</a:t>
            </a:r>
          </a:p>
          <a:p>
            <a:pPr algn="l"/>
            <a:r>
              <a:rPr lang="en-GB" dirty="0">
                <a:solidFill>
                  <a:schemeClr val="tx1"/>
                </a:solidFill>
              </a:rPr>
              <a:t>Anxiety created by changing drivers and routes.</a:t>
            </a:r>
          </a:p>
          <a:p>
            <a:pPr algn="l"/>
            <a:r>
              <a:rPr lang="en-GB" dirty="0">
                <a:solidFill>
                  <a:schemeClr val="tx1"/>
                </a:solidFill>
              </a:rPr>
              <a:t>Families wanting greater SEND awareness and consistency from providers. </a:t>
            </a:r>
          </a:p>
          <a:p>
            <a:pPr algn="l"/>
            <a:r>
              <a:rPr lang="en-GB" dirty="0">
                <a:solidFill>
                  <a:schemeClr val="tx1"/>
                </a:solidFill>
              </a:rPr>
              <a:t> </a:t>
            </a:r>
          </a:p>
          <a:p>
            <a:pPr algn="l"/>
            <a:r>
              <a:rPr lang="en-GB" b="1" dirty="0">
                <a:solidFill>
                  <a:schemeClr val="tx1"/>
                </a:solidFill>
              </a:rPr>
              <a:t>Areas Where Geography Appears Relevant</a:t>
            </a:r>
            <a:endParaRPr lang="en-GB" dirty="0">
              <a:solidFill>
                <a:schemeClr val="tx1"/>
              </a:solidFill>
            </a:endParaRPr>
          </a:p>
          <a:p>
            <a:pPr algn="l"/>
            <a:r>
              <a:rPr lang="en-GB" dirty="0">
                <a:solidFill>
                  <a:schemeClr val="tx1"/>
                </a:solidFill>
              </a:rPr>
              <a:t>Some families in more rural areas reported having to travel considerable distances to access appropriate provision or services.</a:t>
            </a:r>
          </a:p>
          <a:p>
            <a:pPr algn="l"/>
            <a:r>
              <a:rPr lang="en-GB" dirty="0">
                <a:solidFill>
                  <a:schemeClr val="tx1"/>
                </a:solidFill>
              </a:rPr>
              <a:t>Transport eligibility concerns were often linked to school placement decisions and availability of suitable local provision. </a:t>
            </a:r>
          </a:p>
          <a:p>
            <a:pPr algn="ctr"/>
            <a:endParaRPr lang="en-GB" dirty="0">
              <a:solidFill>
                <a:schemeClr val="tx1"/>
              </a:solidFill>
            </a:endParaRPr>
          </a:p>
        </p:txBody>
      </p:sp>
      <p:pic>
        <p:nvPicPr>
          <p:cNvPr id="4" name="Picture 3">
            <a:extLst>
              <a:ext uri="{FF2B5EF4-FFF2-40B4-BE49-F238E27FC236}">
                <a16:creationId xmlns:a16="http://schemas.microsoft.com/office/drawing/2014/main" id="{BF37D2EE-7D93-3DF6-D3ED-6026876A6B6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07561" y="-1"/>
            <a:ext cx="2084439" cy="2084439"/>
          </a:xfrm>
          <a:prstGeom prst="rect">
            <a:avLst/>
          </a:prstGeom>
        </p:spPr>
      </p:pic>
    </p:spTree>
    <p:extLst>
      <p:ext uri="{BB962C8B-B14F-4D97-AF65-F5344CB8AC3E}">
        <p14:creationId xmlns:p14="http://schemas.microsoft.com/office/powerpoint/2010/main" val="18573538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794DA9-0CA9-3A28-1062-5216DBE2CB45}"/>
              </a:ext>
            </a:extLst>
          </p:cNvPr>
          <p:cNvSpPr>
            <a:spLocks noGrp="1"/>
          </p:cNvSpPr>
          <p:nvPr>
            <p:ph type="ctrTitle"/>
          </p:nvPr>
        </p:nvSpPr>
        <p:spPr>
          <a:xfrm>
            <a:off x="2004969" y="148548"/>
            <a:ext cx="7732119" cy="518618"/>
          </a:xfrm>
        </p:spPr>
        <p:txBody>
          <a:bodyPr/>
          <a:lstStyle/>
          <a:p>
            <a:pPr algn="ctr"/>
            <a:r>
              <a:rPr lang="en-US" sz="3200" dirty="0"/>
              <a:t>Next Steps </a:t>
            </a:r>
            <a:endParaRPr lang="en-GB" sz="3200" dirty="0"/>
          </a:p>
        </p:txBody>
      </p:sp>
      <p:sp>
        <p:nvSpPr>
          <p:cNvPr id="3" name="Subtitle 2">
            <a:extLst>
              <a:ext uri="{FF2B5EF4-FFF2-40B4-BE49-F238E27FC236}">
                <a16:creationId xmlns:a16="http://schemas.microsoft.com/office/drawing/2014/main" id="{855DAAD9-4176-1E06-2EFD-8DDB1FD78737}"/>
              </a:ext>
            </a:extLst>
          </p:cNvPr>
          <p:cNvSpPr>
            <a:spLocks noGrp="1"/>
          </p:cNvSpPr>
          <p:nvPr>
            <p:ph type="subTitle" idx="1"/>
          </p:nvPr>
        </p:nvSpPr>
        <p:spPr>
          <a:xfrm>
            <a:off x="1929184" y="667166"/>
            <a:ext cx="8178377" cy="5543309"/>
          </a:xfrm>
        </p:spPr>
        <p:txBody>
          <a:bodyPr>
            <a:noAutofit/>
          </a:bodyPr>
          <a:lstStyle/>
          <a:p>
            <a:pPr algn="ctr"/>
            <a:r>
              <a:rPr lang="en-GB" b="1" dirty="0">
                <a:solidFill>
                  <a:schemeClr val="tx1"/>
                </a:solidFill>
              </a:rPr>
              <a:t>Our Priorities for Improvement:</a:t>
            </a:r>
          </a:p>
          <a:p>
            <a:r>
              <a:rPr lang="en-GB" b="1" dirty="0"/>
              <a:t> </a:t>
            </a:r>
            <a:endParaRPr lang="en-GB" dirty="0"/>
          </a:p>
          <a:p>
            <a:pPr marL="285750" lvl="0" indent="-285750" algn="l">
              <a:buFont typeface="Arial" panose="020B0604020202020204" pitchFamily="34" charset="0"/>
              <a:buChar char="•"/>
            </a:pPr>
            <a:r>
              <a:rPr lang="en-GB" b="1" dirty="0">
                <a:solidFill>
                  <a:schemeClr val="tx1"/>
                </a:solidFill>
              </a:rPr>
              <a:t>Improve consistency</a:t>
            </a:r>
            <a:r>
              <a:rPr lang="en-GB" dirty="0">
                <a:solidFill>
                  <a:schemeClr val="tx1"/>
                </a:solidFill>
              </a:rPr>
              <a:t> of drivers and transport arrangements.</a:t>
            </a:r>
          </a:p>
          <a:p>
            <a:pPr marL="285750" lvl="0" indent="-285750" algn="l">
              <a:buFont typeface="Arial" panose="020B0604020202020204" pitchFamily="34" charset="0"/>
              <a:buChar char="•"/>
            </a:pPr>
            <a:r>
              <a:rPr lang="en-GB" b="1" dirty="0">
                <a:solidFill>
                  <a:schemeClr val="tx1"/>
                </a:solidFill>
              </a:rPr>
              <a:t>Strengthen communication</a:t>
            </a:r>
            <a:r>
              <a:rPr lang="en-GB" dirty="0">
                <a:solidFill>
                  <a:schemeClr val="tx1"/>
                </a:solidFill>
              </a:rPr>
              <a:t> with families about changes and delays.</a:t>
            </a:r>
          </a:p>
          <a:p>
            <a:pPr marL="285750" lvl="0" indent="-285750" algn="l">
              <a:buFont typeface="Arial" panose="020B0604020202020204" pitchFamily="34" charset="0"/>
              <a:buChar char="•"/>
            </a:pPr>
            <a:r>
              <a:rPr lang="en-GB" b="1" dirty="0">
                <a:solidFill>
                  <a:schemeClr val="tx1"/>
                </a:solidFill>
              </a:rPr>
              <a:t>Review transport eligibility</a:t>
            </a:r>
            <a:r>
              <a:rPr lang="en-GB" dirty="0">
                <a:solidFill>
                  <a:schemeClr val="tx1"/>
                </a:solidFill>
              </a:rPr>
              <a:t> to ensure SEND needs are fully considered.</a:t>
            </a:r>
          </a:p>
          <a:p>
            <a:pPr marL="285750" lvl="0" indent="-285750" algn="l">
              <a:buFont typeface="Arial" panose="020B0604020202020204" pitchFamily="34" charset="0"/>
              <a:buChar char="•"/>
            </a:pPr>
            <a:r>
              <a:rPr lang="en-GB" b="1" dirty="0">
                <a:solidFill>
                  <a:schemeClr val="tx1"/>
                </a:solidFill>
              </a:rPr>
              <a:t>Increase SEND training</a:t>
            </a:r>
            <a:r>
              <a:rPr lang="en-GB" dirty="0">
                <a:solidFill>
                  <a:schemeClr val="tx1"/>
                </a:solidFill>
              </a:rPr>
              <a:t> for drivers and passenger assistants.</a:t>
            </a:r>
          </a:p>
          <a:p>
            <a:pPr marL="285750" lvl="0" indent="-285750" algn="l">
              <a:buFont typeface="Arial" panose="020B0604020202020204" pitchFamily="34" charset="0"/>
              <a:buChar char="•"/>
            </a:pPr>
            <a:r>
              <a:rPr lang="en-GB" b="1" dirty="0">
                <a:solidFill>
                  <a:schemeClr val="tx1"/>
                </a:solidFill>
              </a:rPr>
              <a:t>Improve safety and personalised support</a:t>
            </a:r>
            <a:r>
              <a:rPr lang="en-GB" dirty="0">
                <a:solidFill>
                  <a:schemeClr val="tx1"/>
                </a:solidFill>
              </a:rPr>
              <a:t> for individual children.</a:t>
            </a:r>
          </a:p>
          <a:p>
            <a:pPr marL="285750" lvl="0" indent="-285750" algn="l">
              <a:buFont typeface="Arial" panose="020B0604020202020204" pitchFamily="34" charset="0"/>
              <a:buChar char="•"/>
            </a:pPr>
            <a:r>
              <a:rPr lang="en-GB" b="1" dirty="0">
                <a:solidFill>
                  <a:schemeClr val="tx1"/>
                </a:solidFill>
              </a:rPr>
              <a:t>Create a clear feedback and escalation process</a:t>
            </a:r>
            <a:r>
              <a:rPr lang="en-GB" dirty="0">
                <a:solidFill>
                  <a:schemeClr val="tx1"/>
                </a:solidFill>
              </a:rPr>
              <a:t> for families. </a:t>
            </a:r>
          </a:p>
          <a:p>
            <a:pPr algn="l"/>
            <a:endParaRPr lang="en-GB" sz="1500" b="1" dirty="0">
              <a:solidFill>
                <a:schemeClr val="tx1"/>
              </a:solidFill>
            </a:endParaRPr>
          </a:p>
        </p:txBody>
      </p:sp>
      <p:pic>
        <p:nvPicPr>
          <p:cNvPr id="5" name="Picture 4">
            <a:extLst>
              <a:ext uri="{FF2B5EF4-FFF2-40B4-BE49-F238E27FC236}">
                <a16:creationId xmlns:a16="http://schemas.microsoft.com/office/drawing/2014/main" id="{9BC08522-55BD-96DA-F236-6149B9ED19A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07561" y="-1"/>
            <a:ext cx="2084439" cy="2084439"/>
          </a:xfrm>
          <a:prstGeom prst="rect">
            <a:avLst/>
          </a:prstGeom>
        </p:spPr>
      </p:pic>
    </p:spTree>
    <p:extLst>
      <p:ext uri="{BB962C8B-B14F-4D97-AF65-F5344CB8AC3E}">
        <p14:creationId xmlns:p14="http://schemas.microsoft.com/office/powerpoint/2010/main" val="32409125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4595F3BD-39FF-AB8B-AC3A-6501A2EC838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EB1D87D-0B1A-F5B1-14FA-AEAB44C49867}"/>
              </a:ext>
            </a:extLst>
          </p:cNvPr>
          <p:cNvSpPr>
            <a:spLocks noGrp="1"/>
          </p:cNvSpPr>
          <p:nvPr>
            <p:ph type="ctrTitle"/>
          </p:nvPr>
        </p:nvSpPr>
        <p:spPr>
          <a:xfrm>
            <a:off x="2237974" y="220865"/>
            <a:ext cx="7493330" cy="706055"/>
          </a:xfrm>
        </p:spPr>
        <p:txBody>
          <a:bodyPr/>
          <a:lstStyle/>
          <a:p>
            <a:pPr algn="ctr"/>
            <a:r>
              <a:rPr lang="en-US" sz="4000" dirty="0"/>
              <a:t>Appendix- Data from FIS 2025</a:t>
            </a:r>
            <a:endParaRPr lang="en-GB" sz="4000" dirty="0"/>
          </a:p>
        </p:txBody>
      </p:sp>
      <p:sp>
        <p:nvSpPr>
          <p:cNvPr id="3" name="Subtitle 2">
            <a:extLst>
              <a:ext uri="{FF2B5EF4-FFF2-40B4-BE49-F238E27FC236}">
                <a16:creationId xmlns:a16="http://schemas.microsoft.com/office/drawing/2014/main" id="{4FD3EECC-A395-C97D-9A2C-A26E0167E7E0}"/>
              </a:ext>
            </a:extLst>
          </p:cNvPr>
          <p:cNvSpPr>
            <a:spLocks noGrp="1"/>
          </p:cNvSpPr>
          <p:nvPr>
            <p:ph type="subTitle" idx="1"/>
          </p:nvPr>
        </p:nvSpPr>
        <p:spPr>
          <a:xfrm>
            <a:off x="1994166" y="1397818"/>
            <a:ext cx="7980947" cy="4427419"/>
          </a:xfrm>
        </p:spPr>
        <p:txBody>
          <a:bodyPr>
            <a:normAutofit/>
          </a:bodyPr>
          <a:lstStyle/>
          <a:p>
            <a:pPr algn="ctr"/>
            <a:r>
              <a:rPr lang="en-GB" sz="4000" dirty="0"/>
              <a:t>The Below is the data that was used, along with individual comments to construct the summary report above. </a:t>
            </a:r>
          </a:p>
          <a:p>
            <a:pPr algn="ctr"/>
            <a:endParaRPr lang="en-GB" dirty="0"/>
          </a:p>
          <a:p>
            <a:r>
              <a:rPr lang="en-GB" dirty="0"/>
              <a:t> </a:t>
            </a:r>
          </a:p>
          <a:p>
            <a:pPr algn="ctr"/>
            <a:endParaRPr lang="en-GB" dirty="0"/>
          </a:p>
          <a:p>
            <a:endParaRPr lang="en-GB" dirty="0"/>
          </a:p>
        </p:txBody>
      </p:sp>
      <p:pic>
        <p:nvPicPr>
          <p:cNvPr id="4" name="Picture 3">
            <a:extLst>
              <a:ext uri="{FF2B5EF4-FFF2-40B4-BE49-F238E27FC236}">
                <a16:creationId xmlns:a16="http://schemas.microsoft.com/office/drawing/2014/main" id="{54CBAB0B-D653-F2E4-F132-72467283E8D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07561" y="-1"/>
            <a:ext cx="2084439" cy="2084439"/>
          </a:xfrm>
          <a:prstGeom prst="rect">
            <a:avLst/>
          </a:prstGeom>
        </p:spPr>
      </p:pic>
    </p:spTree>
    <p:extLst>
      <p:ext uri="{BB962C8B-B14F-4D97-AF65-F5344CB8AC3E}">
        <p14:creationId xmlns:p14="http://schemas.microsoft.com/office/powerpoint/2010/main" val="14094083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5A79754-67EF-5BBE-ACB8-C9C433DE5A56}"/>
              </a:ext>
            </a:extLst>
          </p:cNvPr>
          <p:cNvPicPr>
            <a:picLocks noChangeAspect="1"/>
          </p:cNvPicPr>
          <p:nvPr/>
        </p:nvPicPr>
        <p:blipFill>
          <a:blip r:embed="rId2"/>
          <a:stretch>
            <a:fillRect/>
          </a:stretch>
        </p:blipFill>
        <p:spPr>
          <a:xfrm>
            <a:off x="0" y="0"/>
            <a:ext cx="12191999" cy="6858000"/>
          </a:xfrm>
          <a:prstGeom prst="rect">
            <a:avLst/>
          </a:prstGeom>
        </p:spPr>
      </p:pic>
    </p:spTree>
    <p:extLst>
      <p:ext uri="{BB962C8B-B14F-4D97-AF65-F5344CB8AC3E}">
        <p14:creationId xmlns:p14="http://schemas.microsoft.com/office/powerpoint/2010/main" val="17400819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2FFAAD3-49C9-A612-59F4-1647573D9F13}"/>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1061791430"/>
      </p:ext>
    </p:extLst>
  </p:cSld>
  <p:clrMapOvr>
    <a:masterClrMapping/>
  </p:clrMapOvr>
</p:sld>
</file>

<file path=ppt/theme/theme1.xml><?xml version="1.0" encoding="utf-8"?>
<a:theme xmlns:a="http://schemas.openxmlformats.org/drawingml/2006/main" name="Facet">
  <a:themeElements>
    <a:clrScheme name="Violet II">
      <a:dk1>
        <a:sysClr val="windowText" lastClr="000000"/>
      </a:dk1>
      <a:lt1>
        <a:sysClr val="window" lastClr="FFFFFF"/>
      </a:lt1>
      <a:dk2>
        <a:srgbClr val="632E62"/>
      </a:dk2>
      <a:lt2>
        <a:srgbClr val="EAE5EB"/>
      </a:lt2>
      <a:accent1>
        <a:srgbClr val="92278F"/>
      </a:accent1>
      <a:accent2>
        <a:srgbClr val="9B57D3"/>
      </a:accent2>
      <a:accent3>
        <a:srgbClr val="755DD9"/>
      </a:accent3>
      <a:accent4>
        <a:srgbClr val="665EB8"/>
      </a:accent4>
      <a:accent5>
        <a:srgbClr val="45A5ED"/>
      </a:accent5>
      <a:accent6>
        <a:srgbClr val="5982DB"/>
      </a:accent6>
      <a:hlink>
        <a:srgbClr val="0066FF"/>
      </a:hlink>
      <a:folHlink>
        <a:srgbClr val="666699"/>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f1de841c-ff39-4427-86d4-35ae088a8026" xsi:nil="true"/>
    <lcf76f155ced4ddcb4097134ff3c332f xmlns="4354224f-a798-491d-a370-0c180897a13a">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098AD5F6339445408493C98B6CFBD48D" ma:contentTypeVersion="13" ma:contentTypeDescription="Create a new document." ma:contentTypeScope="" ma:versionID="68f58f8a7655c85505c105f05a170d43">
  <xsd:schema xmlns:xsd="http://www.w3.org/2001/XMLSchema" xmlns:xs="http://www.w3.org/2001/XMLSchema" xmlns:p="http://schemas.microsoft.com/office/2006/metadata/properties" xmlns:ns2="4354224f-a798-491d-a370-0c180897a13a" xmlns:ns3="f1de841c-ff39-4427-86d4-35ae088a8026" targetNamespace="http://schemas.microsoft.com/office/2006/metadata/properties" ma:root="true" ma:fieldsID="f1002a6565b5480592c96ee2c2a7386d" ns2:_="" ns3:_="">
    <xsd:import namespace="4354224f-a798-491d-a370-0c180897a13a"/>
    <xsd:import namespace="f1de841c-ff39-4427-86d4-35ae088a8026"/>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MediaServiceSearchPropertie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354224f-a798-491d-a370-0c180897a13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SearchProperties" ma:index="11" nillable="true" ma:displayName="MediaServiceSearchProperties" ma:hidden="true" ma:internalName="MediaServiceSearchProperties"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a73842fc-1d44-4d72-84e7-91d1a3eec9a9"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1de841c-ff39-4427-86d4-35ae088a8026"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7921fc4e-744c-4454-98f5-6c502a4c67c0}" ma:internalName="TaxCatchAll" ma:showField="CatchAllData" ma:web="f1de841c-ff39-4427-86d4-35ae088a8026">
      <xsd:complexType>
        <xsd:complexContent>
          <xsd:extension base="dms:MultiChoiceLookup">
            <xsd:sequence>
              <xsd:element name="Value" type="dms:Lookup" maxOccurs="unbounded" minOccurs="0" nillable="true"/>
            </xsd:sequence>
          </xsd:extension>
        </xsd:complexContent>
      </xsd:complexType>
    </xsd:element>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F2A9D59-9540-4FEB-A493-51066910D89C}">
  <ds:schemaRefs>
    <ds:schemaRef ds:uri="http://schemas.microsoft.com/office/2006/metadata/properties"/>
    <ds:schemaRef ds:uri="http://schemas.microsoft.com/office/2006/documentManagement/types"/>
    <ds:schemaRef ds:uri="http://www.w3.org/XML/1998/namespace"/>
    <ds:schemaRef ds:uri="http://purl.org/dc/dcmitype/"/>
    <ds:schemaRef ds:uri="http://purl.org/dc/terms/"/>
    <ds:schemaRef ds:uri="http://purl.org/dc/elements/1.1/"/>
    <ds:schemaRef ds:uri="aabdc258-17ec-47e6-9f17-8c9d7f93e914"/>
    <ds:schemaRef ds:uri="6d7136dc-8aae-4899-8848-db3c8ecd8d4f"/>
    <ds:schemaRef ds:uri="http://schemas.microsoft.com/office/infopath/2007/PartnerControls"/>
    <ds:schemaRef ds:uri="http://schemas.openxmlformats.org/package/2006/metadata/core-properties"/>
    <ds:schemaRef ds:uri="f1de841c-ff39-4427-86d4-35ae088a8026"/>
    <ds:schemaRef ds:uri="4354224f-a798-491d-a370-0c180897a13a"/>
  </ds:schemaRefs>
</ds:datastoreItem>
</file>

<file path=customXml/itemProps2.xml><?xml version="1.0" encoding="utf-8"?>
<ds:datastoreItem xmlns:ds="http://schemas.openxmlformats.org/officeDocument/2006/customXml" ds:itemID="{D89570A0-E084-431C-96FB-466EB4F19FF4}">
  <ds:schemaRefs>
    <ds:schemaRef ds:uri="http://schemas.microsoft.com/sharepoint/v3/contenttype/forms"/>
  </ds:schemaRefs>
</ds:datastoreItem>
</file>

<file path=customXml/itemProps3.xml><?xml version="1.0" encoding="utf-8"?>
<ds:datastoreItem xmlns:ds="http://schemas.openxmlformats.org/officeDocument/2006/customXml" ds:itemID="{631FE207-C2A8-4C9C-8FB2-30072BCD8C9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354224f-a798-491d-a370-0c180897a13a"/>
    <ds:schemaRef ds:uri="f1de841c-ff39-4427-86d4-35ae088a802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Facet</Template>
  <TotalTime>0</TotalTime>
  <Words>505</Words>
  <Application>Microsoft Office PowerPoint</Application>
  <PresentationFormat>Widescreen</PresentationFormat>
  <Paragraphs>59</Paragraphs>
  <Slides>8</Slides>
  <Notes>3</Notes>
  <HiddenSlides>0</HiddenSlides>
  <MMClips>0</MMClip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Facet</vt:lpstr>
      <vt:lpstr>PowerPoint Presentation</vt:lpstr>
      <vt:lpstr>What is working well </vt:lpstr>
      <vt:lpstr>Key systemic challenges </vt:lpstr>
      <vt:lpstr>Quadrant Variation </vt:lpstr>
      <vt:lpstr>Next Steps </vt:lpstr>
      <vt:lpstr>Appendix- Data from FIS 2025</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Stacey Gladden - Essex Family Forum</dc:creator>
  <cp:lastModifiedBy>Stacey Gladden - Essex Family Forum</cp:lastModifiedBy>
  <cp:revision>49</cp:revision>
  <dcterms:created xsi:type="dcterms:W3CDTF">2026-04-08T10:44:08Z</dcterms:created>
  <dcterms:modified xsi:type="dcterms:W3CDTF">2026-09-17T14:39:17Z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0x010100098AD5F6339445408493C98B6CFBD48D</vt:lpwstr>
  </property>
  <property fmtid="{D5CDD505-2E9C-101B-9397-08002B2CF9AE}" pid="3" name="MediaServiceImageTags">
    <vt:lpwstr/>
  </property>
</Properties>
</file>