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76" r:id="rId5"/>
    <p:sldId id="257" r:id="rId6"/>
    <p:sldId id="258" r:id="rId7"/>
    <p:sldId id="264" r:id="rId8"/>
    <p:sldId id="263" r:id="rId9"/>
    <p:sldId id="277" r:id="rId10"/>
    <p:sldId id="279" r:id="rId11"/>
    <p:sldId id="280" r:id="rId12"/>
    <p:sldId id="281" r:id="rId13"/>
    <p:sldId id="282" r:id="rId14"/>
    <p:sldId id="283" r:id="rId15"/>
    <p:sldId id="284" r:id="rId16"/>
    <p:sldId id="285" r:id="rId17"/>
    <p:sldId id="286" r:id="rId18"/>
    <p:sldId id="28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p:scale>
          <a:sx n="82" d="100"/>
          <a:sy n="82" d="100"/>
        </p:scale>
        <p:origin x="874"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1" qsCatId="simple" csTypeId="urn:microsoft.com/office/officeart/2005/8/colors/accent2_3#1" csCatId="accent2" phldr="1"/>
      <dgm:spPr/>
      <dgm:t>
        <a:bodyPr/>
        <a:lstStyle/>
        <a:p>
          <a:endParaRPr lang="en-US"/>
        </a:p>
      </dgm:t>
    </dgm:pt>
    <dgm:pt modelId="{6BB87E79-FA22-417C-BB8D-7F320114AA91}">
      <dgm:prSet/>
      <dgm:spPr/>
      <dgm:t>
        <a:bodyPr/>
        <a:lstStyle/>
        <a:p>
          <a:pPr rtl="0"/>
          <a:r>
            <a:rPr lang="en-US" dirty="0"/>
            <a:t>152 parent carers responded across Mid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152 parent carers responded across Mid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28/09/2026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28/09/2026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2343226615"/>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Mid Essex</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a:bodyPr>
          <a:lstStyle/>
          <a:p>
            <a:pPr algn="ctr"/>
            <a:r>
              <a:rPr lang="en-GB" dirty="0">
                <a:solidFill>
                  <a:schemeClr val="tx1"/>
                </a:solidFill>
              </a:rPr>
              <a:t>Families in Mid Essex highlighted positive experiences where schools, SEND charities and individual professionals worked collaboratively to understand and support children and young people. The strongest feedback related to supportive schools, SENDIASS, local support groups, SEND roadshows and professionals who listened and advocated for families</a:t>
            </a:r>
          </a:p>
          <a:p>
            <a:r>
              <a:rPr lang="en-GB" dirty="0"/>
              <a:t> </a:t>
            </a:r>
          </a:p>
          <a:p>
            <a:pPr algn="ctr"/>
            <a:r>
              <a:rPr lang="en-GB" b="1" i="1" dirty="0">
                <a:solidFill>
                  <a:schemeClr val="accent1"/>
                </a:solidFill>
              </a:rPr>
              <a:t>"All my sons education settings have been very supportive and informative." </a:t>
            </a:r>
          </a:p>
          <a:p>
            <a:pPr algn="ctr"/>
            <a:r>
              <a:rPr lang="en-GB" b="1" i="1" dirty="0">
                <a:solidFill>
                  <a:schemeClr val="accent1"/>
                </a:solidFill>
              </a:rPr>
              <a:t> </a:t>
            </a:r>
          </a:p>
          <a:p>
            <a:pPr algn="ctr"/>
            <a:r>
              <a:rPr lang="en-GB" b="1" i="1" dirty="0">
                <a:solidFill>
                  <a:schemeClr val="accent1"/>
                </a:solidFill>
              </a:rPr>
              <a:t>"My local parents association Send4all has been an absolute lifesaver."</a:t>
            </a:r>
          </a:p>
          <a:p>
            <a:r>
              <a:rPr lang="en-GB" dirty="0"/>
              <a:t> </a:t>
            </a:r>
          </a:p>
          <a:p>
            <a:r>
              <a:rPr lang="en-GB" dirty="0"/>
              <a:t>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endParaRPr lang="en-GB" dirty="0">
              <a:solidFill>
                <a:schemeClr val="tx1"/>
              </a:solidFill>
            </a:endParaRPr>
          </a:p>
          <a:p>
            <a:pPr algn="ctr"/>
            <a:r>
              <a:rPr lang="en-GB" dirty="0">
                <a:solidFill>
                  <a:schemeClr val="tx1"/>
                </a:solidFill>
              </a:rPr>
              <a:t>Families reported long waits, poor communication and difficulties accessing support as the biggest challenges. Concerns were raised regarding CAMHS, EHCP processes, access to therapies, social care support and delays in assessments and diagnosis. Many families described having to repeatedly fight for support and information</a:t>
            </a:r>
          </a:p>
          <a:p>
            <a:endParaRPr lang="en-GB" dirty="0"/>
          </a:p>
          <a:p>
            <a:r>
              <a:rPr lang="en-GB" dirty="0"/>
              <a:t> </a:t>
            </a:r>
          </a:p>
          <a:p>
            <a:pPr algn="ctr"/>
            <a:r>
              <a:rPr lang="en-GB" b="1" i="1" dirty="0">
                <a:solidFill>
                  <a:schemeClr val="accent1"/>
                </a:solidFill>
              </a:rPr>
              <a:t>"Delays, poor communication." </a:t>
            </a:r>
          </a:p>
          <a:p>
            <a:pPr algn="ctr"/>
            <a:r>
              <a:rPr lang="en-GB" b="1" i="1" dirty="0">
                <a:solidFill>
                  <a:schemeClr val="accent1"/>
                </a:solidFill>
              </a:rPr>
              <a:t>"It is a constant struggle trying to get any help for my child."</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042218"/>
            <a:ext cx="7980947" cy="5483116"/>
          </a:xfrm>
        </p:spPr>
        <p:txBody>
          <a:bodyPr>
            <a:normAutofit/>
          </a:bodyPr>
          <a:lstStyle/>
          <a:p>
            <a:pPr algn="ctr"/>
            <a:r>
              <a:rPr lang="en-GB" b="1" dirty="0">
                <a:solidFill>
                  <a:schemeClr val="tx1"/>
                </a:solidFill>
              </a:rPr>
              <a:t>Families across Mid Essex reported similar experiences, with strengths found in schools and community support, but challenges remaining around communication, access to services and timeliness of support.</a:t>
            </a:r>
          </a:p>
          <a:p>
            <a:pPr algn="ctr"/>
            <a:endParaRPr lang="en-GB" b="1" dirty="0">
              <a:solidFill>
                <a:schemeClr val="tx1"/>
              </a:solidFill>
            </a:endParaRPr>
          </a:p>
          <a:p>
            <a:pPr algn="l"/>
            <a:r>
              <a:rPr lang="en-GB" b="1" dirty="0">
                <a:solidFill>
                  <a:schemeClr val="tx1"/>
                </a:solidFill>
              </a:rPr>
              <a:t>Emerging Local Themes</a:t>
            </a:r>
            <a:endParaRPr lang="en-GB" dirty="0">
              <a:solidFill>
                <a:schemeClr val="tx1"/>
              </a:solidFill>
            </a:endParaRPr>
          </a:p>
          <a:p>
            <a:pPr lvl="0" algn="l"/>
            <a:r>
              <a:rPr lang="en-GB" dirty="0">
                <a:solidFill>
                  <a:schemeClr val="tx1"/>
                </a:solidFill>
              </a:rPr>
              <a:t>Families in more rural areas reported fewer local services and opportunities.</a:t>
            </a:r>
          </a:p>
          <a:p>
            <a:pPr lvl="0" algn="l"/>
            <a:r>
              <a:rPr lang="en-GB" dirty="0">
                <a:solidFill>
                  <a:schemeClr val="tx1"/>
                </a:solidFill>
              </a:rPr>
              <a:t>Some families highlighted limited support provision outside larger towns.</a:t>
            </a:r>
          </a:p>
          <a:p>
            <a:pPr lvl="0" algn="l"/>
            <a:r>
              <a:rPr lang="en-GB" dirty="0">
                <a:solidFill>
                  <a:schemeClr val="tx1"/>
                </a:solidFill>
              </a:rPr>
              <a:t>Concerns regarding transport reliability and access to specialist services requiring significant travel.</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What we would like the SEND partnership to focus on:</a:t>
            </a:r>
          </a:p>
          <a:p>
            <a:pPr algn="ctr"/>
            <a:endParaRPr lang="en-GB" b="1" dirty="0">
              <a:solidFill>
                <a:schemeClr val="tx1"/>
              </a:solidFill>
            </a:endParaRPr>
          </a:p>
          <a:p>
            <a:pPr marL="342900" lvl="0" indent="-342900" algn="l" fontAlgn="t">
              <a:lnSpc>
                <a:spcPct val="100000"/>
              </a:lnSpc>
              <a:buFont typeface="Arial" panose="020B0604020202020204" pitchFamily="34" charset="0"/>
              <a:buChar char="•"/>
            </a:pPr>
            <a:r>
              <a:rPr lang="en-GB" b="1" dirty="0">
                <a:solidFill>
                  <a:schemeClr val="tx1"/>
                </a:solidFill>
              </a:rPr>
              <a:t>Improve communication</a:t>
            </a:r>
            <a:r>
              <a:rPr lang="en-GB" dirty="0">
                <a:solidFill>
                  <a:schemeClr val="tx1"/>
                </a:solidFill>
              </a:rPr>
              <a:t> across SEND services and pathways.</a:t>
            </a:r>
          </a:p>
          <a:p>
            <a:pPr marL="342900" lvl="0" indent="-342900" algn="l" fontAlgn="t">
              <a:lnSpc>
                <a:spcPct val="100000"/>
              </a:lnSpc>
              <a:buFont typeface="Arial" panose="020B0604020202020204" pitchFamily="34" charset="0"/>
              <a:buChar char="•"/>
            </a:pPr>
            <a:r>
              <a:rPr lang="en-GB" b="1" dirty="0">
                <a:solidFill>
                  <a:schemeClr val="tx1"/>
                </a:solidFill>
              </a:rPr>
              <a:t>Reduce waiting times</a:t>
            </a:r>
            <a:r>
              <a:rPr lang="en-GB" dirty="0">
                <a:solidFill>
                  <a:schemeClr val="tx1"/>
                </a:solidFill>
              </a:rPr>
              <a:t> for diagnosis, assessments and therapies.</a:t>
            </a:r>
          </a:p>
          <a:p>
            <a:pPr marL="342900" lvl="0" indent="-342900" algn="l" fontAlgn="t">
              <a:lnSpc>
                <a:spcPct val="100000"/>
              </a:lnSpc>
              <a:buFont typeface="Arial" panose="020B0604020202020204" pitchFamily="34" charset="0"/>
              <a:buChar char="•"/>
            </a:pPr>
            <a:r>
              <a:rPr lang="en-GB" b="1" dirty="0">
                <a:solidFill>
                  <a:schemeClr val="tx1"/>
                </a:solidFill>
              </a:rPr>
              <a:t>Strengthen access to CAMHS and mental health support.</a:t>
            </a:r>
            <a:endParaRPr lang="en-GB" dirty="0">
              <a:solidFill>
                <a:schemeClr val="tx1"/>
              </a:solidFill>
            </a:endParaRPr>
          </a:p>
          <a:p>
            <a:pPr marL="342900" lvl="0" indent="-342900" algn="l" fontAlgn="t">
              <a:lnSpc>
                <a:spcPct val="100000"/>
              </a:lnSpc>
              <a:buFont typeface="Arial" panose="020B0604020202020204" pitchFamily="34" charset="0"/>
              <a:buChar char="•"/>
            </a:pPr>
            <a:r>
              <a:rPr lang="en-GB" b="1" dirty="0">
                <a:solidFill>
                  <a:schemeClr val="tx1"/>
                </a:solidFill>
              </a:rPr>
              <a:t>Improve timeliness and quality of EHCP processes.</a:t>
            </a:r>
            <a:endParaRPr lang="en-GB" dirty="0">
              <a:solidFill>
                <a:schemeClr val="tx1"/>
              </a:solidFill>
            </a:endParaRPr>
          </a:p>
          <a:p>
            <a:pPr marL="342900" lvl="0" indent="-342900" algn="l" fontAlgn="t">
              <a:lnSpc>
                <a:spcPct val="100000"/>
              </a:lnSpc>
              <a:buFont typeface="Arial" panose="020B0604020202020204" pitchFamily="34" charset="0"/>
              <a:buChar char="•"/>
            </a:pPr>
            <a:r>
              <a:rPr lang="en-GB" b="1" dirty="0">
                <a:solidFill>
                  <a:schemeClr val="tx1"/>
                </a:solidFill>
              </a:rPr>
              <a:t>Increase awareness of available support and services.</a:t>
            </a:r>
            <a:endParaRPr lang="en-GB" dirty="0">
              <a:solidFill>
                <a:schemeClr val="tx1"/>
              </a:solidFill>
            </a:endParaRPr>
          </a:p>
          <a:p>
            <a:pPr marL="342900" lvl="0" indent="-342900" algn="l" fontAlgn="t">
              <a:lnSpc>
                <a:spcPct val="100000"/>
              </a:lnSpc>
              <a:buFont typeface="Arial" panose="020B0604020202020204" pitchFamily="34" charset="0"/>
              <a:buChar char="•"/>
            </a:pPr>
            <a:r>
              <a:rPr lang="en-GB" b="1" dirty="0">
                <a:solidFill>
                  <a:schemeClr val="tx1"/>
                </a:solidFill>
              </a:rPr>
              <a:t>Improve access to local support, activities and specialist provision.</a:t>
            </a:r>
            <a:endParaRPr lang="en-GB" dirty="0">
              <a:solidFill>
                <a:schemeClr val="tx1"/>
              </a:solidFill>
            </a:endParaRP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112DEE-2FB4-7F90-B31C-CC085F402B7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0366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404942-E4E8-E470-E494-D9B616C9FFBE}"/>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C9ECEB-045A-9480-18ED-37A4DBC2810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2A2E6A-A5D1-6BB0-0FB1-9ED23F0BFACD}"/>
              </a:ext>
            </a:extLst>
          </p:cNvPr>
          <p:cNvPicPr>
            <a:picLocks noChangeAspect="1"/>
          </p:cNvPicPr>
          <p:nvPr/>
        </p:nvPicPr>
        <p:blipFill>
          <a:blip r:embed="rId2"/>
          <a:stretch>
            <a:fillRect/>
          </a:stretch>
        </p:blipFill>
        <p:spPr>
          <a:xfrm>
            <a:off x="17133" y="0"/>
            <a:ext cx="12157734"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453FAF-F681-F07D-89BC-F753AE674CD5}"/>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B05AD4-9A58-E377-EB60-C44970CDCB75}"/>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D4959E-A538-8817-8A9F-B2E81267260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750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325131-34B2-F2F3-C2AE-1E6DD1312E1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19EFCF-0D10-20E7-2F70-BCB7929BFC01}"/>
              </a:ext>
            </a:extLst>
          </p:cNvPr>
          <p:cNvPicPr>
            <a:picLocks noChangeAspect="1"/>
          </p:cNvPicPr>
          <p:nvPr/>
        </p:nvPicPr>
        <p:blipFill>
          <a:blip r:embed="rId2"/>
          <a:stretch>
            <a:fillRect/>
          </a:stretch>
        </p:blipFill>
        <p:spPr>
          <a:xfrm>
            <a:off x="6779" y="0"/>
            <a:ext cx="12178441" cy="6858000"/>
          </a:xfrm>
          <a:prstGeom prst="rect">
            <a:avLst/>
          </a:prstGeom>
        </p:spPr>
      </p:pic>
    </p:spTree>
    <p:extLst>
      <p:ext uri="{BB962C8B-B14F-4D97-AF65-F5344CB8AC3E}">
        <p14:creationId xmlns:p14="http://schemas.microsoft.com/office/powerpoint/2010/main" val="1061791430"/>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2.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468</Words>
  <Application>Microsoft Office PowerPoint</Application>
  <PresentationFormat>Widescreen</PresentationFormat>
  <Paragraphs>52</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14</cp:revision>
  <dcterms:created xsi:type="dcterms:W3CDTF">2026-04-08T10:44:08Z</dcterms:created>
  <dcterms:modified xsi:type="dcterms:W3CDTF">2026-09-28T08:57:19Z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ies>
</file>