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276" r:id="rId5"/>
    <p:sldId id="257" r:id="rId6"/>
    <p:sldId id="258" r:id="rId7"/>
    <p:sldId id="264" r:id="rId8"/>
    <p:sldId id="263" r:id="rId9"/>
    <p:sldId id="277" r:id="rId10"/>
    <p:sldId id="279" r:id="rId11"/>
    <p:sldId id="280" r:id="rId12"/>
    <p:sldId id="281" r:id="rId13"/>
    <p:sldId id="282" r:id="rId14"/>
    <p:sldId id="283" r:id="rId15"/>
    <p:sldId id="284" r:id="rId16"/>
    <p:sldId id="285" r:id="rId17"/>
    <p:sldId id="286" r:id="rId18"/>
    <p:sldId id="28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99" autoAdjust="0"/>
    <p:restoredTop sz="94660"/>
  </p:normalViewPr>
  <p:slideViewPr>
    <p:cSldViewPr snapToGrid="0">
      <p:cViewPr varScale="1">
        <p:scale>
          <a:sx n="78" d="100"/>
          <a:sy n="78" d="100"/>
        </p:scale>
        <p:origin x="61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ey Gladden - Essex Family Forum" userId="8e933201-7a74-4de8-94dc-4f1c8d94df12" providerId="ADAL" clId="{A1C4A21F-2547-4C23-897A-63C39BB1C1DB}"/>
    <pc:docChg chg="custSel modSld">
      <pc:chgData name="Stacey Gladden - Essex Family Forum" userId="8e933201-7a74-4de8-94dc-4f1c8d94df12" providerId="ADAL" clId="{A1C4A21F-2547-4C23-897A-63C39BB1C1DB}" dt="2026-09-27T12:08:25.962" v="119" actId="14100"/>
      <pc:docMkLst>
        <pc:docMk/>
      </pc:docMkLst>
      <pc:sldChg chg="modSp mod">
        <pc:chgData name="Stacey Gladden - Essex Family Forum" userId="8e933201-7a74-4de8-94dc-4f1c8d94df12" providerId="ADAL" clId="{A1C4A21F-2547-4C23-897A-63C39BB1C1DB}" dt="2026-09-27T11:55:01.960" v="53" actId="114"/>
        <pc:sldMkLst>
          <pc:docMk/>
          <pc:sldMk cId="3466055061" sldId="257"/>
        </pc:sldMkLst>
        <pc:spChg chg="mod">
          <ac:chgData name="Stacey Gladden - Essex Family Forum" userId="8e933201-7a74-4de8-94dc-4f1c8d94df12" providerId="ADAL" clId="{A1C4A21F-2547-4C23-897A-63C39BB1C1DB}" dt="2026-09-27T11:55:01.960" v="53" actId="114"/>
          <ac:spMkLst>
            <pc:docMk/>
            <pc:sldMk cId="3466055061" sldId="257"/>
            <ac:spMk id="3" creationId="{0AE642DA-5359-324E-AB03-CD6E8D03861F}"/>
          </ac:spMkLst>
        </pc:spChg>
      </pc:sldChg>
      <pc:sldChg chg="modSp mod">
        <pc:chgData name="Stacey Gladden - Essex Family Forum" userId="8e933201-7a74-4de8-94dc-4f1c8d94df12" providerId="ADAL" clId="{A1C4A21F-2547-4C23-897A-63C39BB1C1DB}" dt="2026-09-27T11:56:25.681" v="66" actId="20577"/>
        <pc:sldMkLst>
          <pc:docMk/>
          <pc:sldMk cId="1746929151" sldId="258"/>
        </pc:sldMkLst>
        <pc:spChg chg="mod">
          <ac:chgData name="Stacey Gladden - Essex Family Forum" userId="8e933201-7a74-4de8-94dc-4f1c8d94df12" providerId="ADAL" clId="{A1C4A21F-2547-4C23-897A-63C39BB1C1DB}" dt="2026-09-27T11:56:25.681" v="66" actId="20577"/>
          <ac:spMkLst>
            <pc:docMk/>
            <pc:sldMk cId="1746929151" sldId="258"/>
            <ac:spMk id="3" creationId="{8531DEF3-F499-A068-13BC-4C3D81EB7C72}"/>
          </ac:spMkLst>
        </pc:spChg>
      </pc:sldChg>
      <pc:sldChg chg="modSp mod">
        <pc:chgData name="Stacey Gladden - Essex Family Forum" userId="8e933201-7a74-4de8-94dc-4f1c8d94df12" providerId="ADAL" clId="{A1C4A21F-2547-4C23-897A-63C39BB1C1DB}" dt="2026-09-27T11:58:19.429" v="83" actId="20577"/>
        <pc:sldMkLst>
          <pc:docMk/>
          <pc:sldMk cId="3240912538" sldId="263"/>
        </pc:sldMkLst>
        <pc:spChg chg="mod">
          <ac:chgData name="Stacey Gladden - Essex Family Forum" userId="8e933201-7a74-4de8-94dc-4f1c8d94df12" providerId="ADAL" clId="{A1C4A21F-2547-4C23-897A-63C39BB1C1DB}" dt="2026-09-27T11:58:19.429" v="83" actId="20577"/>
          <ac:spMkLst>
            <pc:docMk/>
            <pc:sldMk cId="3240912538" sldId="263"/>
            <ac:spMk id="3" creationId="{855DAAD9-4176-1E06-2EFD-8DDB1FD78737}"/>
          </ac:spMkLst>
        </pc:spChg>
      </pc:sldChg>
      <pc:sldChg chg="modSp mod">
        <pc:chgData name="Stacey Gladden - Essex Family Forum" userId="8e933201-7a74-4de8-94dc-4f1c8d94df12" providerId="ADAL" clId="{A1C4A21F-2547-4C23-897A-63C39BB1C1DB}" dt="2026-09-27T11:57:38.581" v="77" actId="6549"/>
        <pc:sldMkLst>
          <pc:docMk/>
          <pc:sldMk cId="1857353823" sldId="264"/>
        </pc:sldMkLst>
        <pc:spChg chg="mod">
          <ac:chgData name="Stacey Gladden - Essex Family Forum" userId="8e933201-7a74-4de8-94dc-4f1c8d94df12" providerId="ADAL" clId="{A1C4A21F-2547-4C23-897A-63C39BB1C1DB}" dt="2026-09-27T11:57:38.581" v="77" actId="6549"/>
          <ac:spMkLst>
            <pc:docMk/>
            <pc:sldMk cId="1857353823" sldId="264"/>
            <ac:spMk id="3" creationId="{C86C8A90-EA4E-8794-CBE9-1B569E147E69}"/>
          </ac:spMkLst>
        </pc:spChg>
      </pc:sldChg>
      <pc:sldChg chg="modSp mod">
        <pc:chgData name="Stacey Gladden - Essex Family Forum" userId="8e933201-7a74-4de8-94dc-4f1c8d94df12" providerId="ADAL" clId="{A1C4A21F-2547-4C23-897A-63C39BB1C1DB}" dt="2026-09-27T11:54:04.765" v="41" actId="20577"/>
        <pc:sldMkLst>
          <pc:docMk/>
          <pc:sldMk cId="4266057871" sldId="276"/>
        </pc:sldMkLst>
        <pc:spChg chg="mod">
          <ac:chgData name="Stacey Gladden - Essex Family Forum" userId="8e933201-7a74-4de8-94dc-4f1c8d94df12" providerId="ADAL" clId="{A1C4A21F-2547-4C23-897A-63C39BB1C1DB}" dt="2026-09-27T11:52:47.254" v="35" actId="20577"/>
          <ac:spMkLst>
            <pc:docMk/>
            <pc:sldMk cId="4266057871" sldId="276"/>
            <ac:spMk id="10" creationId="{36284CDB-02EF-1F5E-ECA7-FB0D55DE8CD9}"/>
          </ac:spMkLst>
        </pc:spChg>
        <pc:graphicFrameChg chg="modGraphic">
          <ac:chgData name="Stacey Gladden - Essex Family Forum" userId="8e933201-7a74-4de8-94dc-4f1c8d94df12" providerId="ADAL" clId="{A1C4A21F-2547-4C23-897A-63C39BB1C1DB}" dt="2026-09-27T11:54:04.765" v="41" actId="20577"/>
          <ac:graphicFrameMkLst>
            <pc:docMk/>
            <pc:sldMk cId="4266057871" sldId="276"/>
            <ac:graphicFrameMk id="3" creationId="{1B23D4D5-AE36-F384-AE4E-5FB0254AEFD8}"/>
          </ac:graphicFrameMkLst>
        </pc:graphicFrameChg>
      </pc:sldChg>
      <pc:sldChg chg="addSp delSp modSp mod">
        <pc:chgData name="Stacey Gladden - Essex Family Forum" userId="8e933201-7a74-4de8-94dc-4f1c8d94df12" providerId="ADAL" clId="{A1C4A21F-2547-4C23-897A-63C39BB1C1DB}" dt="2026-09-27T11:58:51.689" v="87" actId="14100"/>
        <pc:sldMkLst>
          <pc:docMk/>
          <pc:sldMk cId="3603669278" sldId="279"/>
        </pc:sldMkLst>
        <pc:picChg chg="del">
          <ac:chgData name="Stacey Gladden - Essex Family Forum" userId="8e933201-7a74-4de8-94dc-4f1c8d94df12" providerId="ADAL" clId="{A1C4A21F-2547-4C23-897A-63C39BB1C1DB}" dt="2026-09-27T11:58:44.521" v="84" actId="478"/>
          <ac:picMkLst>
            <pc:docMk/>
            <pc:sldMk cId="3603669278" sldId="279"/>
            <ac:picMk id="3" creationId="{12DFFBF0-46B3-063A-D3E0-E6A522BAEE09}"/>
          </ac:picMkLst>
        </pc:picChg>
        <pc:picChg chg="add mod">
          <ac:chgData name="Stacey Gladden - Essex Family Forum" userId="8e933201-7a74-4de8-94dc-4f1c8d94df12" providerId="ADAL" clId="{A1C4A21F-2547-4C23-897A-63C39BB1C1DB}" dt="2026-09-27T11:58:51.689" v="87" actId="14100"/>
          <ac:picMkLst>
            <pc:docMk/>
            <pc:sldMk cId="3603669278" sldId="279"/>
            <ac:picMk id="4" creationId="{2BA2AC2C-666F-85C8-75F1-042F5522BAE1}"/>
          </ac:picMkLst>
        </pc:picChg>
      </pc:sldChg>
      <pc:sldChg chg="addSp delSp modSp mod">
        <pc:chgData name="Stacey Gladden - Essex Family Forum" userId="8e933201-7a74-4de8-94dc-4f1c8d94df12" providerId="ADAL" clId="{A1C4A21F-2547-4C23-897A-63C39BB1C1DB}" dt="2026-09-27T11:59:47.840" v="91" actId="14100"/>
        <pc:sldMkLst>
          <pc:docMk/>
          <pc:sldMk cId="1740081938" sldId="280"/>
        </pc:sldMkLst>
        <pc:picChg chg="del">
          <ac:chgData name="Stacey Gladden - Essex Family Forum" userId="8e933201-7a74-4de8-94dc-4f1c8d94df12" providerId="ADAL" clId="{A1C4A21F-2547-4C23-897A-63C39BB1C1DB}" dt="2026-09-27T11:59:39.624" v="88" actId="478"/>
          <ac:picMkLst>
            <pc:docMk/>
            <pc:sldMk cId="1740081938" sldId="280"/>
            <ac:picMk id="3" creationId="{F5A79754-67EF-5BBE-ACB8-C9C433DE5A56}"/>
          </ac:picMkLst>
        </pc:picChg>
        <pc:picChg chg="add mod">
          <ac:chgData name="Stacey Gladden - Essex Family Forum" userId="8e933201-7a74-4de8-94dc-4f1c8d94df12" providerId="ADAL" clId="{A1C4A21F-2547-4C23-897A-63C39BB1C1DB}" dt="2026-09-27T11:59:47.840" v="91" actId="14100"/>
          <ac:picMkLst>
            <pc:docMk/>
            <pc:sldMk cId="1740081938" sldId="280"/>
            <ac:picMk id="4" creationId="{929B3754-08FA-9624-7DA5-F84970A3D59D}"/>
          </ac:picMkLst>
        </pc:picChg>
      </pc:sldChg>
      <pc:sldChg chg="addSp delSp modSp mod">
        <pc:chgData name="Stacey Gladden - Essex Family Forum" userId="8e933201-7a74-4de8-94dc-4f1c8d94df12" providerId="ADAL" clId="{A1C4A21F-2547-4C23-897A-63C39BB1C1DB}" dt="2026-09-27T12:00:32.098" v="95" actId="14100"/>
        <pc:sldMkLst>
          <pc:docMk/>
          <pc:sldMk cId="3064400342" sldId="281"/>
        </pc:sldMkLst>
        <pc:picChg chg="del">
          <ac:chgData name="Stacey Gladden - Essex Family Forum" userId="8e933201-7a74-4de8-94dc-4f1c8d94df12" providerId="ADAL" clId="{A1C4A21F-2547-4C23-897A-63C39BB1C1DB}" dt="2026-09-27T12:00:23.434" v="92" actId="478"/>
          <ac:picMkLst>
            <pc:docMk/>
            <pc:sldMk cId="3064400342" sldId="281"/>
            <ac:picMk id="3" creationId="{AFD7CEC9-270A-18B5-2547-F68410FB27BB}"/>
          </ac:picMkLst>
        </pc:picChg>
        <pc:picChg chg="add mod">
          <ac:chgData name="Stacey Gladden - Essex Family Forum" userId="8e933201-7a74-4de8-94dc-4f1c8d94df12" providerId="ADAL" clId="{A1C4A21F-2547-4C23-897A-63C39BB1C1DB}" dt="2026-09-27T12:00:32.098" v="95" actId="14100"/>
          <ac:picMkLst>
            <pc:docMk/>
            <pc:sldMk cId="3064400342" sldId="281"/>
            <ac:picMk id="4" creationId="{BE942AD4-D5CB-E001-C8F9-D975981CF3FE}"/>
          </ac:picMkLst>
        </pc:picChg>
      </pc:sldChg>
      <pc:sldChg chg="addSp delSp modSp mod">
        <pc:chgData name="Stacey Gladden - Essex Family Forum" userId="8e933201-7a74-4de8-94dc-4f1c8d94df12" providerId="ADAL" clId="{A1C4A21F-2547-4C23-897A-63C39BB1C1DB}" dt="2026-09-27T12:01:13.194" v="99" actId="14100"/>
        <pc:sldMkLst>
          <pc:docMk/>
          <pc:sldMk cId="2828336532" sldId="282"/>
        </pc:sldMkLst>
        <pc:picChg chg="del">
          <ac:chgData name="Stacey Gladden - Essex Family Forum" userId="8e933201-7a74-4de8-94dc-4f1c8d94df12" providerId="ADAL" clId="{A1C4A21F-2547-4C23-897A-63C39BB1C1DB}" dt="2026-09-27T12:01:05.981" v="96" actId="478"/>
          <ac:picMkLst>
            <pc:docMk/>
            <pc:sldMk cId="2828336532" sldId="282"/>
            <ac:picMk id="3" creationId="{23B61237-E13B-54DB-60C1-944DB73E8F35}"/>
          </ac:picMkLst>
        </pc:picChg>
        <pc:picChg chg="add mod">
          <ac:chgData name="Stacey Gladden - Essex Family Forum" userId="8e933201-7a74-4de8-94dc-4f1c8d94df12" providerId="ADAL" clId="{A1C4A21F-2547-4C23-897A-63C39BB1C1DB}" dt="2026-09-27T12:01:13.194" v="99" actId="14100"/>
          <ac:picMkLst>
            <pc:docMk/>
            <pc:sldMk cId="2828336532" sldId="282"/>
            <ac:picMk id="4" creationId="{6E36F993-7777-C018-AACE-F268CCE6F1EC}"/>
          </ac:picMkLst>
        </pc:picChg>
      </pc:sldChg>
      <pc:sldChg chg="addSp delSp modSp mod">
        <pc:chgData name="Stacey Gladden - Essex Family Forum" userId="8e933201-7a74-4de8-94dc-4f1c8d94df12" providerId="ADAL" clId="{A1C4A21F-2547-4C23-897A-63C39BB1C1DB}" dt="2026-09-27T12:02:42.130" v="103" actId="14100"/>
        <pc:sldMkLst>
          <pc:docMk/>
          <pc:sldMk cId="2009412403" sldId="283"/>
        </pc:sldMkLst>
        <pc:picChg chg="del">
          <ac:chgData name="Stacey Gladden - Essex Family Forum" userId="8e933201-7a74-4de8-94dc-4f1c8d94df12" providerId="ADAL" clId="{A1C4A21F-2547-4C23-897A-63C39BB1C1DB}" dt="2026-09-27T12:02:35.758" v="100" actId="478"/>
          <ac:picMkLst>
            <pc:docMk/>
            <pc:sldMk cId="2009412403" sldId="283"/>
            <ac:picMk id="3" creationId="{F7237CFE-9818-D63A-43C5-BEAE59A0FD21}"/>
          </ac:picMkLst>
        </pc:picChg>
        <pc:picChg chg="add mod">
          <ac:chgData name="Stacey Gladden - Essex Family Forum" userId="8e933201-7a74-4de8-94dc-4f1c8d94df12" providerId="ADAL" clId="{A1C4A21F-2547-4C23-897A-63C39BB1C1DB}" dt="2026-09-27T12:02:42.130" v="103" actId="14100"/>
          <ac:picMkLst>
            <pc:docMk/>
            <pc:sldMk cId="2009412403" sldId="283"/>
            <ac:picMk id="4" creationId="{D3F5AD0E-4C32-797C-5C6B-B2EC4F209647}"/>
          </ac:picMkLst>
        </pc:picChg>
      </pc:sldChg>
      <pc:sldChg chg="addSp delSp modSp mod">
        <pc:chgData name="Stacey Gladden - Essex Family Forum" userId="8e933201-7a74-4de8-94dc-4f1c8d94df12" providerId="ADAL" clId="{A1C4A21F-2547-4C23-897A-63C39BB1C1DB}" dt="2026-09-27T12:04:50.797" v="107" actId="14100"/>
        <pc:sldMkLst>
          <pc:docMk/>
          <pc:sldMk cId="4162285561" sldId="284"/>
        </pc:sldMkLst>
        <pc:picChg chg="del">
          <ac:chgData name="Stacey Gladden - Essex Family Forum" userId="8e933201-7a74-4de8-94dc-4f1c8d94df12" providerId="ADAL" clId="{A1C4A21F-2547-4C23-897A-63C39BB1C1DB}" dt="2026-09-27T12:04:43.590" v="104" actId="478"/>
          <ac:picMkLst>
            <pc:docMk/>
            <pc:sldMk cId="4162285561" sldId="284"/>
            <ac:picMk id="3" creationId="{2B3B59F6-52A4-BCF0-580A-B3F1EF74F814}"/>
          </ac:picMkLst>
        </pc:picChg>
        <pc:picChg chg="add mod">
          <ac:chgData name="Stacey Gladden - Essex Family Forum" userId="8e933201-7a74-4de8-94dc-4f1c8d94df12" providerId="ADAL" clId="{A1C4A21F-2547-4C23-897A-63C39BB1C1DB}" dt="2026-09-27T12:04:50.797" v="107" actId="14100"/>
          <ac:picMkLst>
            <pc:docMk/>
            <pc:sldMk cId="4162285561" sldId="284"/>
            <ac:picMk id="4" creationId="{B1DBBC8A-F65D-A701-7CF8-93D76915D57C}"/>
          </ac:picMkLst>
        </pc:picChg>
      </pc:sldChg>
      <pc:sldChg chg="addSp delSp modSp mod">
        <pc:chgData name="Stacey Gladden - Essex Family Forum" userId="8e933201-7a74-4de8-94dc-4f1c8d94df12" providerId="ADAL" clId="{A1C4A21F-2547-4C23-897A-63C39BB1C1DB}" dt="2026-09-27T12:05:26.060" v="111" actId="14100"/>
        <pc:sldMkLst>
          <pc:docMk/>
          <pc:sldMk cId="124750206" sldId="285"/>
        </pc:sldMkLst>
        <pc:picChg chg="del">
          <ac:chgData name="Stacey Gladden - Essex Family Forum" userId="8e933201-7a74-4de8-94dc-4f1c8d94df12" providerId="ADAL" clId="{A1C4A21F-2547-4C23-897A-63C39BB1C1DB}" dt="2026-09-27T12:05:20.274" v="108" actId="478"/>
          <ac:picMkLst>
            <pc:docMk/>
            <pc:sldMk cId="124750206" sldId="285"/>
            <ac:picMk id="3" creationId="{B250D016-E762-967A-0F0C-516A01E9F046}"/>
          </ac:picMkLst>
        </pc:picChg>
        <pc:picChg chg="add mod">
          <ac:chgData name="Stacey Gladden - Essex Family Forum" userId="8e933201-7a74-4de8-94dc-4f1c8d94df12" providerId="ADAL" clId="{A1C4A21F-2547-4C23-897A-63C39BB1C1DB}" dt="2026-09-27T12:05:26.060" v="111" actId="14100"/>
          <ac:picMkLst>
            <pc:docMk/>
            <pc:sldMk cId="124750206" sldId="285"/>
            <ac:picMk id="4" creationId="{954E0575-1FB8-2D09-4FE4-DF852E2F2303}"/>
          </ac:picMkLst>
        </pc:picChg>
      </pc:sldChg>
      <pc:sldChg chg="addSp delSp modSp mod">
        <pc:chgData name="Stacey Gladden - Essex Family Forum" userId="8e933201-7a74-4de8-94dc-4f1c8d94df12" providerId="ADAL" clId="{A1C4A21F-2547-4C23-897A-63C39BB1C1DB}" dt="2026-09-27T12:07:36.289" v="115" actId="14100"/>
        <pc:sldMkLst>
          <pc:docMk/>
          <pc:sldMk cId="3701527906" sldId="286"/>
        </pc:sldMkLst>
        <pc:picChg chg="del">
          <ac:chgData name="Stacey Gladden - Essex Family Forum" userId="8e933201-7a74-4de8-94dc-4f1c8d94df12" providerId="ADAL" clId="{A1C4A21F-2547-4C23-897A-63C39BB1C1DB}" dt="2026-09-27T12:07:28.164" v="112" actId="478"/>
          <ac:picMkLst>
            <pc:docMk/>
            <pc:sldMk cId="3701527906" sldId="286"/>
            <ac:picMk id="3" creationId="{25BA5B63-3EC1-B3BB-9702-9A489808CCC9}"/>
          </ac:picMkLst>
        </pc:picChg>
        <pc:picChg chg="add mod">
          <ac:chgData name="Stacey Gladden - Essex Family Forum" userId="8e933201-7a74-4de8-94dc-4f1c8d94df12" providerId="ADAL" clId="{A1C4A21F-2547-4C23-897A-63C39BB1C1DB}" dt="2026-09-27T12:07:36.289" v="115" actId="14100"/>
          <ac:picMkLst>
            <pc:docMk/>
            <pc:sldMk cId="3701527906" sldId="286"/>
            <ac:picMk id="4" creationId="{893266CE-68F6-F0A0-BCE4-8350EA23FBB3}"/>
          </ac:picMkLst>
        </pc:picChg>
      </pc:sldChg>
      <pc:sldChg chg="addSp delSp modSp mod">
        <pc:chgData name="Stacey Gladden - Essex Family Forum" userId="8e933201-7a74-4de8-94dc-4f1c8d94df12" providerId="ADAL" clId="{A1C4A21F-2547-4C23-897A-63C39BB1C1DB}" dt="2026-09-27T12:08:25.962" v="119" actId="14100"/>
        <pc:sldMkLst>
          <pc:docMk/>
          <pc:sldMk cId="1061791430" sldId="287"/>
        </pc:sldMkLst>
        <pc:picChg chg="del">
          <ac:chgData name="Stacey Gladden - Essex Family Forum" userId="8e933201-7a74-4de8-94dc-4f1c8d94df12" providerId="ADAL" clId="{A1C4A21F-2547-4C23-897A-63C39BB1C1DB}" dt="2026-09-27T12:08:19.159" v="116" actId="478"/>
          <ac:picMkLst>
            <pc:docMk/>
            <pc:sldMk cId="1061791430" sldId="287"/>
            <ac:picMk id="3" creationId="{B2FFAAD3-49C9-A612-59F4-1647573D9F13}"/>
          </ac:picMkLst>
        </pc:picChg>
        <pc:picChg chg="add mod">
          <ac:chgData name="Stacey Gladden - Essex Family Forum" userId="8e933201-7a74-4de8-94dc-4f1c8d94df12" providerId="ADAL" clId="{A1C4A21F-2547-4C23-897A-63C39BB1C1DB}" dt="2026-09-27T12:08:25.962" v="119" actId="14100"/>
          <ac:picMkLst>
            <pc:docMk/>
            <pc:sldMk cId="1061791430" sldId="287"/>
            <ac:picMk id="4" creationId="{68FADCF6-D803-7FC9-82AF-2623EE977D07}"/>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1">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E80C4-D55C-4978-BC80-D2BCB05BCB71}" type="doc">
      <dgm:prSet loTypeId="urn:microsoft.com/office/officeart/2005/8/layout/matrix3" loCatId="matrix" qsTypeId="urn:microsoft.com/office/officeart/2005/8/quickstyle/simple3#1" qsCatId="simple" csTypeId="urn:microsoft.com/office/officeart/2005/8/colors/accent2_3#1" csCatId="accent2" phldr="1"/>
      <dgm:spPr/>
      <dgm:t>
        <a:bodyPr/>
        <a:lstStyle/>
        <a:p>
          <a:endParaRPr lang="en-US"/>
        </a:p>
      </dgm:t>
    </dgm:pt>
    <dgm:pt modelId="{6BB87E79-FA22-417C-BB8D-7F320114AA91}">
      <dgm:prSet/>
      <dgm:spPr/>
      <dgm:t>
        <a:bodyPr/>
        <a:lstStyle/>
        <a:p>
          <a:pPr rtl="0"/>
          <a:r>
            <a:rPr lang="en-US" dirty="0"/>
            <a:t>130 parent carers responded across Essex</a:t>
          </a:r>
        </a:p>
      </dgm:t>
    </dgm:pt>
    <dgm:pt modelId="{2F3EFBAE-F73D-4291-AF58-2AD10D9DDABF}" type="parTrans" cxnId="{C348F085-0109-4096-8AA2-51C8019B21F1}">
      <dgm:prSet/>
      <dgm:spPr/>
      <dgm:t>
        <a:bodyPr/>
        <a:lstStyle/>
        <a:p>
          <a:endParaRPr lang="en-US"/>
        </a:p>
      </dgm:t>
    </dgm:pt>
    <dgm:pt modelId="{9A3B1941-7346-4E08-AE5A-5C33DDB54602}" type="sibTrans" cxnId="{C348F085-0109-4096-8AA2-51C8019B21F1}">
      <dgm:prSet/>
      <dgm:spPr/>
      <dgm:t>
        <a:bodyPr/>
        <a:lstStyle/>
        <a:p>
          <a:endParaRPr lang="en-US"/>
        </a:p>
      </dgm:t>
    </dgm:pt>
    <dgm:pt modelId="{2DC10348-E572-4233-A5F6-E4899772CFF7}">
      <dgm:prSet/>
      <dgm:spPr/>
      <dgm:t>
        <a:bodyPr/>
        <a:lstStyle/>
        <a:p>
          <a:r>
            <a:rPr lang="en-US" dirty="0"/>
            <a:t>Children mainly aged 5–15 years</a:t>
          </a:r>
        </a:p>
      </dgm:t>
    </dgm:pt>
    <dgm:pt modelId="{614D47A5-9CF8-42CE-86B6-D7F06B7AF6B6}" type="parTrans" cxnId="{AF798830-61AD-45E9-9A38-EAF0BE44C670}">
      <dgm:prSet/>
      <dgm:spPr/>
      <dgm:t>
        <a:bodyPr/>
        <a:lstStyle/>
        <a:p>
          <a:endParaRPr lang="en-US"/>
        </a:p>
      </dgm:t>
    </dgm:pt>
    <dgm:pt modelId="{CF17E5E9-6399-4C6F-90B7-955CCBC495D9}" type="sibTrans" cxnId="{AF798830-61AD-45E9-9A38-EAF0BE44C670}">
      <dgm:prSet/>
      <dgm:spPr/>
      <dgm:t>
        <a:bodyPr/>
        <a:lstStyle/>
        <a:p>
          <a:endParaRPr lang="en-US"/>
        </a:p>
      </dgm:t>
    </dgm:pt>
    <dgm:pt modelId="{21310FFC-9EFD-4E62-A988-59A58F6AF54D}">
      <dgm:prSet/>
      <dgm:spPr/>
      <dgm:t>
        <a:bodyPr/>
        <a:lstStyle/>
        <a:p>
          <a:pPr rtl="0"/>
          <a:r>
            <a:rPr lang="en-US" dirty="0"/>
            <a:t>Most common needs: Autism (ASD</a:t>
          </a:r>
          <a:r>
            <a:rPr lang="en-US" dirty="0">
              <a:latin typeface="Calibri"/>
            </a:rPr>
            <a:t>),</a:t>
          </a:r>
          <a:r>
            <a:rPr lang="en-US" dirty="0"/>
            <a:t> ADHD</a:t>
          </a:r>
          <a:r>
            <a:rPr lang="en-US" dirty="0">
              <a:latin typeface="Calibri"/>
            </a:rPr>
            <a:t>, SEMH and Speech, Language and communication needs </a:t>
          </a:r>
          <a:endParaRPr lang="en-US" dirty="0"/>
        </a:p>
      </dgm:t>
    </dgm:pt>
    <dgm:pt modelId="{1AF7F812-E193-4A55-B3D5-E6510DA04483}" type="parTrans" cxnId="{C6322166-5EED-4090-BA6E-D734E5643B4D}">
      <dgm:prSet/>
      <dgm:spPr/>
      <dgm:t>
        <a:bodyPr/>
        <a:lstStyle/>
        <a:p>
          <a:endParaRPr lang="en-US"/>
        </a:p>
      </dgm:t>
    </dgm:pt>
    <dgm:pt modelId="{78FBCED1-D9D1-453E-835F-511F1AFB5E9E}" type="sibTrans" cxnId="{C6322166-5EED-4090-BA6E-D734E5643B4D}">
      <dgm:prSet/>
      <dgm:spPr/>
      <dgm:t>
        <a:bodyPr/>
        <a:lstStyle/>
        <a:p>
          <a:endParaRPr lang="en-US"/>
        </a:p>
      </dgm:t>
    </dgm:pt>
    <dgm:pt modelId="{929245CA-AC06-457B-A8E9-70B5615A8443}">
      <dgm:prSet/>
      <dgm:spPr/>
      <dgm:t>
        <a:bodyPr/>
        <a:lstStyle/>
        <a:p>
          <a:pPr rtl="0"/>
          <a:r>
            <a:rPr lang="en-US" dirty="0">
              <a:latin typeface="Calibri"/>
            </a:rPr>
            <a:t>Majority of participants had children in mainstream settings</a:t>
          </a:r>
          <a:endParaRPr lang="en-US" dirty="0"/>
        </a:p>
      </dgm:t>
    </dgm:pt>
    <dgm:pt modelId="{80AFF0B8-694B-4C34-81D1-969F589DCD46}" type="parTrans" cxnId="{F4000ADB-DF0C-49CC-9992-9CE76E0C5F89}">
      <dgm:prSet/>
      <dgm:spPr/>
      <dgm:t>
        <a:bodyPr/>
        <a:lstStyle/>
        <a:p>
          <a:endParaRPr lang="en-US"/>
        </a:p>
      </dgm:t>
    </dgm:pt>
    <dgm:pt modelId="{7F57AD25-569E-4371-9C0C-C4DC55EEC6DE}" type="sibTrans" cxnId="{F4000ADB-DF0C-49CC-9992-9CE76E0C5F89}">
      <dgm:prSet/>
      <dgm:spPr/>
      <dgm:t>
        <a:bodyPr/>
        <a:lstStyle/>
        <a:p>
          <a:endParaRPr lang="en-US"/>
        </a:p>
      </dgm:t>
    </dgm:pt>
    <dgm:pt modelId="{A67E2730-AB24-5D43-AEB6-77B2465151F3}" type="pres">
      <dgm:prSet presAssocID="{12DE80C4-D55C-4978-BC80-D2BCB05BCB71}" presName="matrix" presStyleCnt="0">
        <dgm:presLayoutVars>
          <dgm:chMax val="1"/>
          <dgm:dir/>
          <dgm:resizeHandles val="exact"/>
        </dgm:presLayoutVars>
      </dgm:prSet>
      <dgm:spPr/>
    </dgm:pt>
    <dgm:pt modelId="{084270F4-996E-B543-9BF4-039A74F9FA3B}" type="pres">
      <dgm:prSet presAssocID="{12DE80C4-D55C-4978-BC80-D2BCB05BCB71}" presName="diamond" presStyleLbl="bgShp" presStyleIdx="0" presStyleCnt="1"/>
      <dgm:spPr/>
    </dgm:pt>
    <dgm:pt modelId="{2A185C82-ABB2-7B4C-A033-E631E16E726B}" type="pres">
      <dgm:prSet presAssocID="{12DE80C4-D55C-4978-BC80-D2BCB05BCB71}" presName="quad1" presStyleLbl="node1" presStyleIdx="0" presStyleCnt="4">
        <dgm:presLayoutVars>
          <dgm:chMax val="0"/>
          <dgm:chPref val="0"/>
          <dgm:bulletEnabled val="1"/>
        </dgm:presLayoutVars>
      </dgm:prSet>
      <dgm:spPr/>
    </dgm:pt>
    <dgm:pt modelId="{C48AAB6B-A2B3-5A4D-B030-AB512E1D615F}" type="pres">
      <dgm:prSet presAssocID="{12DE80C4-D55C-4978-BC80-D2BCB05BCB71}" presName="quad2" presStyleLbl="node1" presStyleIdx="1" presStyleCnt="4">
        <dgm:presLayoutVars>
          <dgm:chMax val="0"/>
          <dgm:chPref val="0"/>
          <dgm:bulletEnabled val="1"/>
        </dgm:presLayoutVars>
      </dgm:prSet>
      <dgm:spPr/>
    </dgm:pt>
    <dgm:pt modelId="{449AA3FB-2222-D94A-919F-074122B0628B}" type="pres">
      <dgm:prSet presAssocID="{12DE80C4-D55C-4978-BC80-D2BCB05BCB71}" presName="quad3" presStyleLbl="node1" presStyleIdx="2" presStyleCnt="4">
        <dgm:presLayoutVars>
          <dgm:chMax val="0"/>
          <dgm:chPref val="0"/>
          <dgm:bulletEnabled val="1"/>
        </dgm:presLayoutVars>
      </dgm:prSet>
      <dgm:spPr/>
    </dgm:pt>
    <dgm:pt modelId="{F04EEC42-8899-D04D-8017-1AD4F401937A}" type="pres">
      <dgm:prSet presAssocID="{12DE80C4-D55C-4978-BC80-D2BCB05BCB71}" presName="quad4" presStyleLbl="node1" presStyleIdx="3" presStyleCnt="4">
        <dgm:presLayoutVars>
          <dgm:chMax val="0"/>
          <dgm:chPref val="0"/>
          <dgm:bulletEnabled val="1"/>
        </dgm:presLayoutVars>
      </dgm:prSet>
      <dgm:spPr/>
    </dgm:pt>
  </dgm:ptLst>
  <dgm:cxnLst>
    <dgm:cxn modelId="{5B00880B-3F50-3D4E-B338-E1C598F21480}" type="presOf" srcId="{21310FFC-9EFD-4E62-A988-59A58F6AF54D}" destId="{449AA3FB-2222-D94A-919F-074122B0628B}" srcOrd="0" destOrd="0" presId="urn:microsoft.com/office/officeart/2005/8/layout/matrix3"/>
    <dgm:cxn modelId="{63AA840D-F76B-DB44-A3D3-B62566E2B308}" type="presOf" srcId="{12DE80C4-D55C-4978-BC80-D2BCB05BCB71}" destId="{A67E2730-AB24-5D43-AEB6-77B2465151F3}" srcOrd="0" destOrd="0" presId="urn:microsoft.com/office/officeart/2005/8/layout/matrix3"/>
    <dgm:cxn modelId="{D615B429-99A3-7A48-8CE9-9A2896D5ABB3}" type="presOf" srcId="{2DC10348-E572-4233-A5F6-E4899772CFF7}" destId="{C48AAB6B-A2B3-5A4D-B030-AB512E1D615F}" srcOrd="0" destOrd="0" presId="urn:microsoft.com/office/officeart/2005/8/layout/matrix3"/>
    <dgm:cxn modelId="{AF798830-61AD-45E9-9A38-EAF0BE44C670}" srcId="{12DE80C4-D55C-4978-BC80-D2BCB05BCB71}" destId="{2DC10348-E572-4233-A5F6-E4899772CFF7}" srcOrd="1" destOrd="0" parTransId="{614D47A5-9CF8-42CE-86B6-D7F06B7AF6B6}" sibTransId="{CF17E5E9-6399-4C6F-90B7-955CCBC495D9}"/>
    <dgm:cxn modelId="{CEE28E5B-4FAC-7C46-A6FB-03466420D989}" type="presOf" srcId="{929245CA-AC06-457B-A8E9-70B5615A8443}" destId="{F04EEC42-8899-D04D-8017-1AD4F401937A}" srcOrd="0" destOrd="0" presId="urn:microsoft.com/office/officeart/2005/8/layout/matrix3"/>
    <dgm:cxn modelId="{C6322166-5EED-4090-BA6E-D734E5643B4D}" srcId="{12DE80C4-D55C-4978-BC80-D2BCB05BCB71}" destId="{21310FFC-9EFD-4E62-A988-59A58F6AF54D}" srcOrd="2" destOrd="0" parTransId="{1AF7F812-E193-4A55-B3D5-E6510DA04483}" sibTransId="{78FBCED1-D9D1-453E-835F-511F1AFB5E9E}"/>
    <dgm:cxn modelId="{C348F085-0109-4096-8AA2-51C8019B21F1}" srcId="{12DE80C4-D55C-4978-BC80-D2BCB05BCB71}" destId="{6BB87E79-FA22-417C-BB8D-7F320114AA91}" srcOrd="0" destOrd="0" parTransId="{2F3EFBAE-F73D-4291-AF58-2AD10D9DDABF}" sibTransId="{9A3B1941-7346-4E08-AE5A-5C33DDB54602}"/>
    <dgm:cxn modelId="{CFB47DCA-03E8-D243-AD45-A1DCA1E19B73}" type="presOf" srcId="{6BB87E79-FA22-417C-BB8D-7F320114AA91}" destId="{2A185C82-ABB2-7B4C-A033-E631E16E726B}" srcOrd="0" destOrd="0" presId="urn:microsoft.com/office/officeart/2005/8/layout/matrix3"/>
    <dgm:cxn modelId="{F4000ADB-DF0C-49CC-9992-9CE76E0C5F89}" srcId="{12DE80C4-D55C-4978-BC80-D2BCB05BCB71}" destId="{929245CA-AC06-457B-A8E9-70B5615A8443}" srcOrd="3" destOrd="0" parTransId="{80AFF0B8-694B-4C34-81D1-969F589DCD46}" sibTransId="{7F57AD25-569E-4371-9C0C-C4DC55EEC6DE}"/>
    <dgm:cxn modelId="{47C4619D-B23E-864A-9208-DA8C46FFD13B}" type="presParOf" srcId="{A67E2730-AB24-5D43-AEB6-77B2465151F3}" destId="{084270F4-996E-B543-9BF4-039A74F9FA3B}" srcOrd="0" destOrd="0" presId="urn:microsoft.com/office/officeart/2005/8/layout/matrix3"/>
    <dgm:cxn modelId="{D1173455-3595-C440-81E3-D812D7D94A66}" type="presParOf" srcId="{A67E2730-AB24-5D43-AEB6-77B2465151F3}" destId="{2A185C82-ABB2-7B4C-A033-E631E16E726B}" srcOrd="1" destOrd="0" presId="urn:microsoft.com/office/officeart/2005/8/layout/matrix3"/>
    <dgm:cxn modelId="{A346CE52-698D-5642-9E18-BEDAD0E89FF6}" type="presParOf" srcId="{A67E2730-AB24-5D43-AEB6-77B2465151F3}" destId="{C48AAB6B-A2B3-5A4D-B030-AB512E1D615F}" srcOrd="2" destOrd="0" presId="urn:microsoft.com/office/officeart/2005/8/layout/matrix3"/>
    <dgm:cxn modelId="{5CF088E3-1448-A64F-8E97-92A24E3F5692}" type="presParOf" srcId="{A67E2730-AB24-5D43-AEB6-77B2465151F3}" destId="{449AA3FB-2222-D94A-919F-074122B0628B}" srcOrd="3" destOrd="0" presId="urn:microsoft.com/office/officeart/2005/8/layout/matrix3"/>
    <dgm:cxn modelId="{412CAF64-C8CC-714D-9B2E-BA16C4F75951}" type="presParOf" srcId="{A67E2730-AB24-5D43-AEB6-77B2465151F3}" destId="{F04EEC42-8899-D04D-8017-1AD4F401937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270F4-996E-B543-9BF4-039A74F9FA3B}">
      <dsp:nvSpPr>
        <dsp:cNvPr id="0" name=""/>
        <dsp:cNvSpPr/>
      </dsp:nvSpPr>
      <dsp:spPr>
        <a:xfrm>
          <a:off x="0" y="732298"/>
          <a:ext cx="5134658" cy="513465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185C82-ABB2-7B4C-A033-E631E16E726B}">
      <dsp:nvSpPr>
        <dsp:cNvPr id="0" name=""/>
        <dsp:cNvSpPr/>
      </dsp:nvSpPr>
      <dsp:spPr>
        <a:xfrm>
          <a:off x="487792" y="1220090"/>
          <a:ext cx="2002516" cy="2002516"/>
        </a:xfrm>
        <a:prstGeom prst="roundRect">
          <a:avLst/>
        </a:prstGeom>
        <a:gradFill rotWithShape="0">
          <a:gsLst>
            <a:gs pos="0">
              <a:schemeClr val="accent2">
                <a:shade val="80000"/>
                <a:hueOff val="0"/>
                <a:satOff val="0"/>
                <a:lumOff val="0"/>
                <a:alphaOff val="0"/>
                <a:tint val="65000"/>
                <a:lumMod val="110000"/>
              </a:schemeClr>
            </a:gs>
            <a:gs pos="88000">
              <a:schemeClr val="accent2">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130 parent carers responded across Essex</a:t>
          </a:r>
        </a:p>
      </dsp:txBody>
      <dsp:txXfrm>
        <a:off x="585547" y="1317845"/>
        <a:ext cx="1807006" cy="1807006"/>
      </dsp:txXfrm>
    </dsp:sp>
    <dsp:sp modelId="{C48AAB6B-A2B3-5A4D-B030-AB512E1D615F}">
      <dsp:nvSpPr>
        <dsp:cNvPr id="0" name=""/>
        <dsp:cNvSpPr/>
      </dsp:nvSpPr>
      <dsp:spPr>
        <a:xfrm>
          <a:off x="2644348" y="1220090"/>
          <a:ext cx="2002516" cy="2002516"/>
        </a:xfrm>
        <a:prstGeom prst="roundRect">
          <a:avLst/>
        </a:prstGeom>
        <a:gradFill rotWithShape="0">
          <a:gsLst>
            <a:gs pos="0">
              <a:schemeClr val="accent2">
                <a:shade val="80000"/>
                <a:hueOff val="-94031"/>
                <a:satOff val="1462"/>
                <a:lumOff val="7807"/>
                <a:alphaOff val="0"/>
                <a:tint val="65000"/>
                <a:lumMod val="110000"/>
              </a:schemeClr>
            </a:gs>
            <a:gs pos="88000">
              <a:schemeClr val="accent2">
                <a:shade val="80000"/>
                <a:hueOff val="-94031"/>
                <a:satOff val="1462"/>
                <a:lumOff val="780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Children mainly aged 5–15 years</a:t>
          </a:r>
        </a:p>
      </dsp:txBody>
      <dsp:txXfrm>
        <a:off x="2742103" y="1317845"/>
        <a:ext cx="1807006" cy="1807006"/>
      </dsp:txXfrm>
    </dsp:sp>
    <dsp:sp modelId="{449AA3FB-2222-D94A-919F-074122B0628B}">
      <dsp:nvSpPr>
        <dsp:cNvPr id="0" name=""/>
        <dsp:cNvSpPr/>
      </dsp:nvSpPr>
      <dsp:spPr>
        <a:xfrm>
          <a:off x="487792" y="3376646"/>
          <a:ext cx="2002516" cy="2002516"/>
        </a:xfrm>
        <a:prstGeom prst="roundRect">
          <a:avLst/>
        </a:prstGeom>
        <a:gradFill rotWithShape="0">
          <a:gsLst>
            <a:gs pos="0">
              <a:schemeClr val="accent2">
                <a:shade val="80000"/>
                <a:hueOff val="-188062"/>
                <a:satOff val="2925"/>
                <a:lumOff val="15613"/>
                <a:alphaOff val="0"/>
                <a:tint val="65000"/>
                <a:lumMod val="110000"/>
              </a:schemeClr>
            </a:gs>
            <a:gs pos="88000">
              <a:schemeClr val="accent2">
                <a:shade val="80000"/>
                <a:hueOff val="-188062"/>
                <a:satOff val="2925"/>
                <a:lumOff val="1561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Most common needs: Autism (ASD</a:t>
          </a:r>
          <a:r>
            <a:rPr lang="en-US" sz="1700" kern="1200" dirty="0">
              <a:latin typeface="Calibri"/>
            </a:rPr>
            <a:t>),</a:t>
          </a:r>
          <a:r>
            <a:rPr lang="en-US" sz="1700" kern="1200" dirty="0"/>
            <a:t> ADHD</a:t>
          </a:r>
          <a:r>
            <a:rPr lang="en-US" sz="1700" kern="1200" dirty="0">
              <a:latin typeface="Calibri"/>
            </a:rPr>
            <a:t>, SEMH and Speech, Language and communication needs </a:t>
          </a:r>
          <a:endParaRPr lang="en-US" sz="1700" kern="1200" dirty="0"/>
        </a:p>
      </dsp:txBody>
      <dsp:txXfrm>
        <a:off x="585547" y="3474401"/>
        <a:ext cx="1807006" cy="1807006"/>
      </dsp:txXfrm>
    </dsp:sp>
    <dsp:sp modelId="{F04EEC42-8899-D04D-8017-1AD4F401937A}">
      <dsp:nvSpPr>
        <dsp:cNvPr id="0" name=""/>
        <dsp:cNvSpPr/>
      </dsp:nvSpPr>
      <dsp:spPr>
        <a:xfrm>
          <a:off x="2644348" y="3376646"/>
          <a:ext cx="2002516" cy="2002516"/>
        </a:xfrm>
        <a:prstGeom prst="roundRect">
          <a:avLst/>
        </a:prstGeom>
        <a:gradFill rotWithShape="0">
          <a:gsLst>
            <a:gs pos="0">
              <a:schemeClr val="accent2">
                <a:shade val="80000"/>
                <a:hueOff val="-282092"/>
                <a:satOff val="4387"/>
                <a:lumOff val="23420"/>
                <a:alphaOff val="0"/>
                <a:tint val="65000"/>
                <a:lumMod val="110000"/>
              </a:schemeClr>
            </a:gs>
            <a:gs pos="88000">
              <a:schemeClr val="accent2">
                <a:shade val="80000"/>
                <a:hueOff val="-282092"/>
                <a:satOff val="4387"/>
                <a:lumOff val="2342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a:rPr>
            <a:t>Majority of participants had children in mainstream settings</a:t>
          </a:r>
          <a:endParaRPr lang="en-US" sz="1700" kern="1200" dirty="0"/>
        </a:p>
      </dsp:txBody>
      <dsp:txXfrm>
        <a:off x="2742103" y="3474401"/>
        <a:ext cx="1807006" cy="1807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4A637-983C-4365-9A0A-6C4B09047060}" type="datetimeFigureOut">
              <a:rPr lang="en-GB" smtClean="0"/>
              <a:t>27/09/2026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CE113-C085-4951-8376-D569FA49A968}" type="slidenum">
              <a:rPr lang="en-GB" smtClean="0"/>
              <a:t>‹#›</a:t>
            </a:fld>
            <a:endParaRPr lang="en-GB"/>
          </a:p>
        </p:txBody>
      </p:sp>
    </p:spTree>
    <p:extLst>
      <p:ext uri="{BB962C8B-B14F-4D97-AF65-F5344CB8AC3E}">
        <p14:creationId xmlns:p14="http://schemas.microsoft.com/office/powerpoint/2010/main" val="28822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a:t>The 2025 FIS received 665 responses from across Essex</a:t>
            </a:r>
            <a:endParaRPr lang="en-GB">
              <a:ea typeface="Calibri"/>
              <a:cs typeface="Calibri"/>
            </a:endParaRPr>
          </a:p>
          <a:p>
            <a:pPr>
              <a:spcBef>
                <a:spcPts val="1000"/>
              </a:spcBef>
            </a:pPr>
            <a:endParaRPr lang="en-GB" dirty="0">
              <a:ea typeface="Calibri"/>
              <a:cs typeface="Calibri"/>
            </a:endParaRPr>
          </a:p>
          <a:p>
            <a:pPr>
              <a:spcBef>
                <a:spcPts val="1000"/>
              </a:spcBef>
            </a:pPr>
            <a:r>
              <a:rPr lang="en-GB" dirty="0">
                <a:ea typeface="Calibri"/>
                <a:cs typeface="Calibri"/>
              </a:rPr>
              <a:t>This presentation looks to highlight the responses and data relating to North East Essex.</a:t>
            </a:r>
          </a:p>
          <a:p>
            <a:pPr algn="ctr">
              <a:spcBef>
                <a:spcPts val="1000"/>
              </a:spcBef>
            </a:pPr>
            <a:endParaRPr lang="en-GB" dirty="0"/>
          </a:p>
          <a:p>
            <a:pPr marL="285750" indent="-285750">
              <a:buFont typeface="Arial"/>
              <a:buChar char="•"/>
            </a:pPr>
            <a:r>
              <a:rPr lang="en-US" b="1" dirty="0"/>
              <a:t>We received 130 responses from </a:t>
            </a:r>
            <a:r>
              <a:rPr lang="en-US" b="1"/>
              <a:t>parents/carers from NEE </a:t>
            </a: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Respondents were evenly split between Tendring and Colchester</a:t>
            </a:r>
            <a:endParaRPr lang="en-US" dirty="0"/>
          </a:p>
          <a:p>
            <a:pPr marL="285750" indent="-285750">
              <a:buFont typeface="Arial"/>
              <a:buChar char="•"/>
            </a:pPr>
            <a:r>
              <a:rPr lang="en-US" dirty="0">
                <a:ea typeface="Calibri"/>
                <a:cs typeface="Calibri"/>
              </a:rPr>
              <a:t>The majority of children and young people represented were aged 5-15</a:t>
            </a:r>
          </a:p>
          <a:p>
            <a:pPr marL="285750" indent="-285750">
              <a:buFont typeface="Arial"/>
              <a:buChar char="•"/>
            </a:pPr>
            <a:r>
              <a:rPr lang="en-US" dirty="0">
                <a:ea typeface="Calibri"/>
                <a:cs typeface="Calibri"/>
              </a:rPr>
              <a:t>35% Female, 63% Male split remaining classified as other</a:t>
            </a:r>
          </a:p>
          <a:p>
            <a:pPr marL="285750" indent="-285750">
              <a:buFont typeface="Arial"/>
              <a:buChar char="•"/>
            </a:pPr>
            <a:r>
              <a:rPr lang="en-US" dirty="0">
                <a:ea typeface="Calibri"/>
                <a:cs typeface="Calibri"/>
              </a:rPr>
              <a:t>Of those children that were repre</a:t>
            </a:r>
            <a:r>
              <a:rPr lang="en-US">
                <a:ea typeface="Calibri"/>
                <a:cs typeface="Calibri"/>
              </a:rPr>
              <a:t>sented in the survey 50 had an EHCP (50) 39 registered being on SEND support (for example One Plans) and 23 were undergoing assessment.</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375EE00-3910-483D-B113-13C664D7120F}" type="slidenum">
              <a:t>1</a:t>
            </a:fld>
            <a:endParaRPr lang="en-US"/>
          </a:p>
        </p:txBody>
      </p:sp>
    </p:spTree>
    <p:extLst>
      <p:ext uri="{BB962C8B-B14F-4D97-AF65-F5344CB8AC3E}">
        <p14:creationId xmlns:p14="http://schemas.microsoft.com/office/powerpoint/2010/main" val="36837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1CE113-C085-4951-8376-D569FA49A968}" type="slidenum">
              <a:rPr lang="en-GB" smtClean="0"/>
              <a:t>4</a:t>
            </a:fld>
            <a:endParaRPr lang="en-GB"/>
          </a:p>
        </p:txBody>
      </p:sp>
    </p:spTree>
    <p:extLst>
      <p:ext uri="{BB962C8B-B14F-4D97-AF65-F5344CB8AC3E}">
        <p14:creationId xmlns:p14="http://schemas.microsoft.com/office/powerpoint/2010/main" val="3466837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2EA2-5AB8-09FF-83E5-4B864063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BB2-67DF-28AF-D99C-921EDBFA7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16CA-30D6-F82A-E617-1D20652F47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99D169-46AF-D8B4-217A-5022381AE3C0}"/>
              </a:ext>
            </a:extLst>
          </p:cNvPr>
          <p:cNvSpPr>
            <a:spLocks noGrp="1"/>
          </p:cNvSpPr>
          <p:nvPr>
            <p:ph type="sldNum" sz="quarter" idx="5"/>
          </p:nvPr>
        </p:nvSpPr>
        <p:spPr/>
        <p:txBody>
          <a:bodyPr/>
          <a:lstStyle/>
          <a:p>
            <a:fld id="{CC1CE113-C085-4951-8376-D569FA49A968}" type="slidenum">
              <a:rPr lang="en-GB" smtClean="0"/>
              <a:t>6</a:t>
            </a:fld>
            <a:endParaRPr lang="en-GB"/>
          </a:p>
        </p:txBody>
      </p:sp>
    </p:spTree>
    <p:extLst>
      <p:ext uri="{BB962C8B-B14F-4D97-AF65-F5344CB8AC3E}">
        <p14:creationId xmlns:p14="http://schemas.microsoft.com/office/powerpoint/2010/main" val="244886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0294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09412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4526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14FC2-6938-431C-8D4B-918B4E1EF2E3}" type="datetimeFigureOut">
              <a:rPr lang="en-GB" smtClean="0"/>
              <a:t>27/09/2026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03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14FC2-6938-431C-8D4B-918B4E1EF2E3}" type="datetimeFigureOut">
              <a:rPr lang="en-GB" smtClean="0"/>
              <a:t>27/09/2026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2620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14FC2-6938-431C-8D4B-918B4E1EF2E3}" type="datetimeFigureOut">
              <a:rPr lang="en-GB" smtClean="0"/>
              <a:t>27/09/2026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29063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14FC2-6938-431C-8D4B-918B4E1EF2E3}" type="datetimeFigureOut">
              <a:rPr lang="en-GB" smtClean="0"/>
              <a:t>27/09/2026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43651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27/09/2026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42365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27/09/2026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9373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32957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900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842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831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05716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10499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619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E14FC2-6938-431C-8D4B-918B4E1EF2E3}" type="datetimeFigureOut">
              <a:rPr lang="en-GB" smtClean="0"/>
              <a:t>27/09/2026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F131D1-14C1-44B1-BD83-1BE22A8CB87F}" type="slidenum">
              <a:rPr lang="en-GB" smtClean="0"/>
              <a:t>‹#›</a:t>
            </a:fld>
            <a:endParaRPr lang="en-GB"/>
          </a:p>
        </p:txBody>
      </p:sp>
    </p:spTree>
    <p:extLst>
      <p:ext uri="{BB962C8B-B14F-4D97-AF65-F5344CB8AC3E}">
        <p14:creationId xmlns:p14="http://schemas.microsoft.com/office/powerpoint/2010/main" val="23979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extBox 2">
            <a:extLst>
              <a:ext uri="{FF2B5EF4-FFF2-40B4-BE49-F238E27FC236}">
                <a16:creationId xmlns:a16="http://schemas.microsoft.com/office/drawing/2014/main" id="{1B23D4D5-AE36-F384-AE4E-5FB0254AEFD8}"/>
              </a:ext>
            </a:extLst>
          </p:cNvPr>
          <p:cNvGraphicFramePr/>
          <p:nvPr>
            <p:extLst>
              <p:ext uri="{D42A27DB-BD31-4B8C-83A1-F6EECF244321}">
                <p14:modId xmlns:p14="http://schemas.microsoft.com/office/powerpoint/2010/main" val="2281178829"/>
              </p:ext>
            </p:extLst>
          </p:nvPr>
        </p:nvGraphicFramePr>
        <p:xfrm>
          <a:off x="5205963" y="132871"/>
          <a:ext cx="5134658" cy="6599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6284CDB-02EF-1F5E-ECA7-FB0D55DE8CD9}"/>
              </a:ext>
            </a:extLst>
          </p:cNvPr>
          <p:cNvSpPr txBox="1"/>
          <p:nvPr/>
        </p:nvSpPr>
        <p:spPr>
          <a:xfrm>
            <a:off x="580103" y="407191"/>
            <a:ext cx="4499897"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t>Family Impact Survey 2025/26 North East Essex</a:t>
            </a:r>
            <a:endParaRPr lang="en-US" sz="4000" dirty="0">
              <a:solidFill>
                <a:schemeClr val="accent3">
                  <a:lumMod val="76000"/>
                </a:schemeClr>
              </a:solidFill>
              <a:ea typeface="Calibri"/>
              <a:cs typeface="Calibri"/>
            </a:endParaRPr>
          </a:p>
          <a:p>
            <a:pPr algn="ctr"/>
            <a:endParaRPr lang="en-US" dirty="0"/>
          </a:p>
        </p:txBody>
      </p:sp>
      <p:pic>
        <p:nvPicPr>
          <p:cNvPr id="5" name="Picture 4">
            <a:extLst>
              <a:ext uri="{FF2B5EF4-FFF2-40B4-BE49-F238E27FC236}">
                <a16:creationId xmlns:a16="http://schemas.microsoft.com/office/drawing/2014/main" id="{F9A2B2DD-7797-D7BA-8ADC-6034448191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266057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A5A0-E373-6DE0-1C99-ADC57437435F}"/>
              </a:ext>
            </a:extLst>
          </p:cNvPr>
          <p:cNvSpPr>
            <a:spLocks noGrp="1"/>
          </p:cNvSpPr>
          <p:nvPr>
            <p:ph type="ctrTitle"/>
          </p:nvPr>
        </p:nvSpPr>
        <p:spPr>
          <a:xfrm>
            <a:off x="2304572" y="240945"/>
            <a:ext cx="7582854" cy="801273"/>
          </a:xfrm>
        </p:spPr>
        <p:txBody>
          <a:bodyPr/>
          <a:lstStyle/>
          <a:p>
            <a:pPr algn="ctr"/>
            <a:r>
              <a:rPr lang="en-US" sz="4000" dirty="0"/>
              <a:t>What is working well </a:t>
            </a:r>
            <a:endParaRPr lang="en-GB" sz="4000" dirty="0"/>
          </a:p>
        </p:txBody>
      </p:sp>
      <p:sp>
        <p:nvSpPr>
          <p:cNvPr id="3" name="Subtitle 2">
            <a:extLst>
              <a:ext uri="{FF2B5EF4-FFF2-40B4-BE49-F238E27FC236}">
                <a16:creationId xmlns:a16="http://schemas.microsoft.com/office/drawing/2014/main" id="{0AE642DA-5359-324E-AB03-CD6E8D03861F}"/>
              </a:ext>
            </a:extLst>
          </p:cNvPr>
          <p:cNvSpPr>
            <a:spLocks noGrp="1"/>
          </p:cNvSpPr>
          <p:nvPr>
            <p:ph type="subTitle" idx="1"/>
          </p:nvPr>
        </p:nvSpPr>
        <p:spPr>
          <a:xfrm>
            <a:off x="2055760" y="1315036"/>
            <a:ext cx="7941733" cy="4699876"/>
          </a:xfrm>
        </p:spPr>
        <p:txBody>
          <a:bodyPr>
            <a:normAutofit/>
          </a:bodyPr>
          <a:lstStyle/>
          <a:p>
            <a:pPr algn="ctr"/>
            <a:r>
              <a:rPr lang="en-GB" dirty="0">
                <a:solidFill>
                  <a:schemeClr val="tx1"/>
                </a:solidFill>
              </a:rPr>
              <a:t>Families in North East Essex highlighted the positive impact of supportive schools, SENDIASS, charities, parent support groups and individual professionals who listened and worked collaboratively with families. Positive feedback often centred on families feeling heard, receiving effective signposting, and children benefiting from the right support and educational provision. </a:t>
            </a:r>
          </a:p>
          <a:p>
            <a:pPr algn="ctr"/>
            <a:endParaRPr lang="en-GB" dirty="0">
              <a:solidFill>
                <a:schemeClr val="tx1"/>
              </a:solidFill>
            </a:endParaRPr>
          </a:p>
          <a:p>
            <a:pPr algn="ctr"/>
            <a:r>
              <a:rPr lang="en-GB" b="1" i="1" dirty="0">
                <a:solidFill>
                  <a:schemeClr val="accent1"/>
                </a:solidFill>
              </a:rPr>
              <a:t>"Engagement facilitator really listened to us as parents. Felt heard and supported." </a:t>
            </a:r>
          </a:p>
          <a:p>
            <a:pPr algn="ctr"/>
            <a:r>
              <a:rPr lang="en-GB" b="1" i="1" dirty="0">
                <a:solidFill>
                  <a:schemeClr val="accent1"/>
                </a:solidFill>
              </a:rPr>
              <a:t> </a:t>
            </a:r>
          </a:p>
          <a:p>
            <a:pPr algn="ctr"/>
            <a:r>
              <a:rPr lang="en-GB" b="1" i="1" dirty="0">
                <a:solidFill>
                  <a:schemeClr val="accent1"/>
                </a:solidFill>
              </a:rPr>
              <a:t>"Health visitor has been fantastic and supported our referral. No one else took us seriously." </a:t>
            </a:r>
          </a:p>
          <a:p>
            <a:pPr algn="ctr"/>
            <a:endParaRPr lang="en-GB" dirty="0">
              <a:solidFill>
                <a:schemeClr val="tx1"/>
              </a:solidFill>
            </a:endParaRPr>
          </a:p>
          <a:p>
            <a:r>
              <a:rPr lang="en-GB" dirty="0"/>
              <a:t> </a:t>
            </a:r>
          </a:p>
          <a:p>
            <a:pPr algn="ctr" fontAlgn="t"/>
            <a:endParaRPr lang="en-GB" sz="2600" dirty="0">
              <a:solidFill>
                <a:schemeClr val="tx1"/>
              </a:solidFill>
            </a:endParaRPr>
          </a:p>
          <a:p>
            <a:endParaRPr lang="en-GB" dirty="0">
              <a:solidFill>
                <a:schemeClr val="tx1"/>
              </a:solidFill>
            </a:endParaRPr>
          </a:p>
        </p:txBody>
      </p:sp>
      <p:pic>
        <p:nvPicPr>
          <p:cNvPr id="5" name="Picture 4">
            <a:extLst>
              <a:ext uri="{FF2B5EF4-FFF2-40B4-BE49-F238E27FC236}">
                <a16:creationId xmlns:a16="http://schemas.microsoft.com/office/drawing/2014/main" id="{46ECB1EE-813C-9466-6618-7E0BB4197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466055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7E1-F5B4-6D63-6428-AC8E068297A8}"/>
              </a:ext>
            </a:extLst>
          </p:cNvPr>
          <p:cNvSpPr>
            <a:spLocks noGrp="1"/>
          </p:cNvSpPr>
          <p:nvPr>
            <p:ph type="ctrTitle"/>
          </p:nvPr>
        </p:nvSpPr>
        <p:spPr>
          <a:xfrm>
            <a:off x="2299656" y="54103"/>
            <a:ext cx="7592687" cy="845520"/>
          </a:xfrm>
        </p:spPr>
        <p:txBody>
          <a:bodyPr/>
          <a:lstStyle/>
          <a:p>
            <a:pPr algn="ctr"/>
            <a:r>
              <a:rPr lang="en-US" sz="4000" dirty="0"/>
              <a:t>Key systemic challenges </a:t>
            </a:r>
            <a:endParaRPr lang="en-GB" sz="4000" dirty="0"/>
          </a:p>
        </p:txBody>
      </p:sp>
      <p:sp>
        <p:nvSpPr>
          <p:cNvPr id="3" name="Subtitle 2">
            <a:extLst>
              <a:ext uri="{FF2B5EF4-FFF2-40B4-BE49-F238E27FC236}">
                <a16:creationId xmlns:a16="http://schemas.microsoft.com/office/drawing/2014/main" id="{8531DEF3-F499-A068-13BC-4C3D81EB7C72}"/>
              </a:ext>
            </a:extLst>
          </p:cNvPr>
          <p:cNvSpPr>
            <a:spLocks noGrp="1"/>
          </p:cNvSpPr>
          <p:nvPr>
            <p:ph type="subTitle" idx="1"/>
          </p:nvPr>
        </p:nvSpPr>
        <p:spPr>
          <a:xfrm>
            <a:off x="1800392" y="953726"/>
            <a:ext cx="8307169" cy="5530201"/>
          </a:xfrm>
        </p:spPr>
        <p:txBody>
          <a:bodyPr>
            <a:noAutofit/>
          </a:bodyPr>
          <a:lstStyle/>
          <a:p>
            <a:pPr algn="ctr"/>
            <a:endParaRPr lang="en-GB" dirty="0">
              <a:solidFill>
                <a:schemeClr val="tx1"/>
              </a:solidFill>
            </a:endParaRPr>
          </a:p>
          <a:p>
            <a:pPr algn="ctr"/>
            <a:r>
              <a:rPr lang="en-GB" dirty="0">
                <a:solidFill>
                  <a:schemeClr val="tx1"/>
                </a:solidFill>
              </a:rPr>
              <a:t>Families described significant challenges around communication, delays, EHCP processes and access to support. Many reported having to repeatedly fight for help, concerns about legal compliance within SEND processes, difficulties accessing mental health support and frustrations regarding unmet needs. </a:t>
            </a:r>
          </a:p>
          <a:p>
            <a:pPr algn="ctr"/>
            <a:endParaRPr lang="en-GB" sz="1500" b="1" i="1" dirty="0">
              <a:solidFill>
                <a:schemeClr val="tx1"/>
              </a:solidFill>
            </a:endParaRPr>
          </a:p>
          <a:p>
            <a:pPr algn="ctr"/>
            <a:endParaRPr lang="en-GB" sz="1500" b="1" i="1" dirty="0">
              <a:solidFill>
                <a:schemeClr val="tx1"/>
              </a:solidFill>
            </a:endParaRPr>
          </a:p>
          <a:p>
            <a:pPr algn="ctr"/>
            <a:r>
              <a:rPr lang="en-GB" b="1" i="1" dirty="0">
                <a:solidFill>
                  <a:schemeClr val="accent1"/>
                </a:solidFill>
              </a:rPr>
              <a:t>"Always a fight to get the needs for the child met." </a:t>
            </a:r>
          </a:p>
          <a:p>
            <a:pPr algn="ctr"/>
            <a:endParaRPr lang="en-GB" b="1" i="1" dirty="0">
              <a:solidFill>
                <a:schemeClr val="accent1"/>
              </a:solidFill>
            </a:endParaRPr>
          </a:p>
          <a:p>
            <a:pPr algn="ctr"/>
            <a:r>
              <a:rPr lang="en-GB" b="1" i="1" dirty="0">
                <a:solidFill>
                  <a:schemeClr val="accent1"/>
                </a:solidFill>
              </a:rPr>
              <a:t>"Absolutely disgraceful service... no communication, no honesty, no regard for the law." </a:t>
            </a:r>
          </a:p>
          <a:p>
            <a:pPr algn="ctr"/>
            <a:endParaRPr lang="en-GB" sz="1500" b="1" i="1" dirty="0">
              <a:solidFill>
                <a:schemeClr val="tx1"/>
              </a:solidFill>
            </a:endParaRPr>
          </a:p>
        </p:txBody>
      </p:sp>
      <p:pic>
        <p:nvPicPr>
          <p:cNvPr id="5" name="Picture 4">
            <a:extLst>
              <a:ext uri="{FF2B5EF4-FFF2-40B4-BE49-F238E27FC236}">
                <a16:creationId xmlns:a16="http://schemas.microsoft.com/office/drawing/2014/main" id="{AAF0D285-66D7-4C99-F362-C60B7E5DD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746929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752E-0723-5847-15F7-8B2335109891}"/>
              </a:ext>
            </a:extLst>
          </p:cNvPr>
          <p:cNvSpPr>
            <a:spLocks noGrp="1"/>
          </p:cNvSpPr>
          <p:nvPr>
            <p:ph type="ctrTitle"/>
          </p:nvPr>
        </p:nvSpPr>
        <p:spPr>
          <a:xfrm>
            <a:off x="2349335" y="220865"/>
            <a:ext cx="7493330" cy="706055"/>
          </a:xfrm>
        </p:spPr>
        <p:txBody>
          <a:bodyPr/>
          <a:lstStyle/>
          <a:p>
            <a:pPr algn="ctr"/>
            <a:r>
              <a:rPr lang="en-US" sz="4000" dirty="0"/>
              <a:t>Quadrant Variation </a:t>
            </a:r>
            <a:endParaRPr lang="en-GB" sz="4000" dirty="0"/>
          </a:p>
        </p:txBody>
      </p:sp>
      <p:sp>
        <p:nvSpPr>
          <p:cNvPr id="3" name="Subtitle 2">
            <a:extLst>
              <a:ext uri="{FF2B5EF4-FFF2-40B4-BE49-F238E27FC236}">
                <a16:creationId xmlns:a16="http://schemas.microsoft.com/office/drawing/2014/main" id="{C86C8A90-EA4E-8794-CBE9-1B569E147E69}"/>
              </a:ext>
            </a:extLst>
          </p:cNvPr>
          <p:cNvSpPr>
            <a:spLocks noGrp="1"/>
          </p:cNvSpPr>
          <p:nvPr>
            <p:ph type="subTitle" idx="1"/>
          </p:nvPr>
        </p:nvSpPr>
        <p:spPr>
          <a:xfrm>
            <a:off x="1773089" y="1042218"/>
            <a:ext cx="7980947" cy="5483116"/>
          </a:xfrm>
        </p:spPr>
        <p:txBody>
          <a:bodyPr>
            <a:normAutofit/>
          </a:bodyPr>
          <a:lstStyle/>
          <a:p>
            <a:pPr algn="ctr"/>
            <a:r>
              <a:rPr lang="en-GB" b="1" dirty="0">
                <a:solidFill>
                  <a:schemeClr val="tx1"/>
                </a:solidFill>
              </a:rPr>
              <a:t>Families across North East Essex reported that outcomes improve when services listen, communicate clearly and work collaboratively, but significant concerns remain around timeliness, consistency and access to support.</a:t>
            </a:r>
            <a:r>
              <a:rPr lang="en-GB" dirty="0">
                <a:solidFill>
                  <a:schemeClr val="tx1"/>
                </a:solidFill>
              </a:rPr>
              <a:t> </a:t>
            </a:r>
          </a:p>
          <a:p>
            <a:pPr algn="ctr"/>
            <a:endParaRPr lang="en-GB" dirty="0">
              <a:solidFill>
                <a:schemeClr val="tx1"/>
              </a:solidFill>
            </a:endParaRPr>
          </a:p>
          <a:p>
            <a:pPr algn="l"/>
            <a:r>
              <a:rPr lang="en-GB" b="1" dirty="0">
                <a:solidFill>
                  <a:schemeClr val="tx1"/>
                </a:solidFill>
              </a:rPr>
              <a:t>Emerging Local Themes</a:t>
            </a:r>
            <a:endParaRPr lang="en-GB" dirty="0">
              <a:solidFill>
                <a:schemeClr val="tx1"/>
              </a:solidFill>
            </a:endParaRPr>
          </a:p>
          <a:p>
            <a:pPr lvl="0" algn="l"/>
            <a:r>
              <a:rPr lang="en-GB" dirty="0">
                <a:solidFill>
                  <a:schemeClr val="tx1"/>
                </a:solidFill>
              </a:rPr>
              <a:t>Families reported shortages of specialist placements and suitable alternative provision.</a:t>
            </a:r>
          </a:p>
          <a:p>
            <a:pPr lvl="0" algn="l"/>
            <a:r>
              <a:rPr lang="en-GB" dirty="0">
                <a:solidFill>
                  <a:schemeClr val="tx1"/>
                </a:solidFill>
              </a:rPr>
              <a:t>Several comments highlighted difficulties securing provision that fully met needs.</a:t>
            </a:r>
          </a:p>
          <a:p>
            <a:pPr lvl="0" algn="l"/>
            <a:r>
              <a:rPr lang="en-GB" dirty="0">
                <a:solidFill>
                  <a:schemeClr val="tx1"/>
                </a:solidFill>
              </a:rPr>
              <a:t>Transport concerns focused on consistency, communication and accessibility. </a:t>
            </a:r>
          </a:p>
          <a:p>
            <a:pPr algn="ctr"/>
            <a:endParaRPr lang="en-GB" dirty="0">
              <a:solidFill>
                <a:schemeClr val="tx1"/>
              </a:solidFill>
            </a:endParaRPr>
          </a:p>
        </p:txBody>
      </p:sp>
      <p:pic>
        <p:nvPicPr>
          <p:cNvPr id="4" name="Picture 3">
            <a:extLst>
              <a:ext uri="{FF2B5EF4-FFF2-40B4-BE49-F238E27FC236}">
                <a16:creationId xmlns:a16="http://schemas.microsoft.com/office/drawing/2014/main" id="{BF37D2EE-7D93-3DF6-D3ED-6026876A6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85735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DA9-0CA9-3A28-1062-5216DBE2CB45}"/>
              </a:ext>
            </a:extLst>
          </p:cNvPr>
          <p:cNvSpPr>
            <a:spLocks noGrp="1"/>
          </p:cNvSpPr>
          <p:nvPr>
            <p:ph type="ctrTitle"/>
          </p:nvPr>
        </p:nvSpPr>
        <p:spPr>
          <a:xfrm>
            <a:off x="2004969" y="148548"/>
            <a:ext cx="7732119" cy="518618"/>
          </a:xfrm>
        </p:spPr>
        <p:txBody>
          <a:bodyPr/>
          <a:lstStyle/>
          <a:p>
            <a:pPr algn="ctr"/>
            <a:r>
              <a:rPr lang="en-US" sz="3200" dirty="0"/>
              <a:t>Next Steps </a:t>
            </a:r>
            <a:endParaRPr lang="en-GB" sz="3200" dirty="0"/>
          </a:p>
        </p:txBody>
      </p:sp>
      <p:sp>
        <p:nvSpPr>
          <p:cNvPr id="3" name="Subtitle 2">
            <a:extLst>
              <a:ext uri="{FF2B5EF4-FFF2-40B4-BE49-F238E27FC236}">
                <a16:creationId xmlns:a16="http://schemas.microsoft.com/office/drawing/2014/main" id="{855DAAD9-4176-1E06-2EFD-8DDB1FD78737}"/>
              </a:ext>
            </a:extLst>
          </p:cNvPr>
          <p:cNvSpPr>
            <a:spLocks noGrp="1"/>
          </p:cNvSpPr>
          <p:nvPr>
            <p:ph type="subTitle" idx="1"/>
          </p:nvPr>
        </p:nvSpPr>
        <p:spPr>
          <a:xfrm>
            <a:off x="1929184" y="667166"/>
            <a:ext cx="8178377" cy="5543309"/>
          </a:xfrm>
        </p:spPr>
        <p:txBody>
          <a:bodyPr>
            <a:noAutofit/>
          </a:bodyPr>
          <a:lstStyle/>
          <a:p>
            <a:pPr algn="ctr"/>
            <a:r>
              <a:rPr lang="en-GB" b="1" dirty="0">
                <a:solidFill>
                  <a:schemeClr val="tx1"/>
                </a:solidFill>
              </a:rPr>
              <a:t>What we would like the SEND partnership to focus on:</a:t>
            </a:r>
          </a:p>
          <a:p>
            <a:pPr algn="ctr"/>
            <a:endParaRPr lang="en-GB" b="1" dirty="0">
              <a:solidFill>
                <a:schemeClr val="tx1"/>
              </a:solidFill>
            </a:endParaRPr>
          </a:p>
          <a:p>
            <a:pPr marL="285750" lvl="0" indent="-285750" algn="l">
              <a:buFont typeface="Arial" panose="020B0604020202020204" pitchFamily="34" charset="0"/>
              <a:buChar char="•"/>
            </a:pPr>
            <a:r>
              <a:rPr lang="en-GB" b="1" dirty="0">
                <a:solidFill>
                  <a:schemeClr val="tx1"/>
                </a:solidFill>
              </a:rPr>
              <a:t>Improve communication</a:t>
            </a:r>
            <a:r>
              <a:rPr lang="en-GB" dirty="0">
                <a:solidFill>
                  <a:schemeClr val="tx1"/>
                </a:solidFill>
              </a:rPr>
              <a:t> across SEND services and pathways.</a:t>
            </a:r>
          </a:p>
          <a:p>
            <a:pPr marL="285750" lvl="0" indent="-285750" algn="l">
              <a:buFont typeface="Arial" panose="020B0604020202020204" pitchFamily="34" charset="0"/>
              <a:buChar char="•"/>
            </a:pPr>
            <a:r>
              <a:rPr lang="en-GB" b="1" dirty="0">
                <a:solidFill>
                  <a:schemeClr val="tx1"/>
                </a:solidFill>
              </a:rPr>
              <a:t>Reduce waiting times</a:t>
            </a:r>
            <a:r>
              <a:rPr lang="en-GB" dirty="0">
                <a:solidFill>
                  <a:schemeClr val="tx1"/>
                </a:solidFill>
              </a:rPr>
              <a:t> for EHCPs, assessments and support services.</a:t>
            </a:r>
          </a:p>
          <a:p>
            <a:pPr marL="285750" lvl="0" indent="-285750" algn="l">
              <a:buFont typeface="Arial" panose="020B0604020202020204" pitchFamily="34" charset="0"/>
              <a:buChar char="•"/>
            </a:pPr>
            <a:r>
              <a:rPr lang="en-GB" b="1" dirty="0">
                <a:solidFill>
                  <a:schemeClr val="tx1"/>
                </a:solidFill>
              </a:rPr>
              <a:t>Strengthen access to CAMHS and mental health support.</a:t>
            </a:r>
            <a:endParaRPr lang="en-GB" dirty="0">
              <a:solidFill>
                <a:schemeClr val="tx1"/>
              </a:solidFill>
            </a:endParaRPr>
          </a:p>
          <a:p>
            <a:pPr marL="285750" lvl="0" indent="-285750" algn="l">
              <a:buFont typeface="Arial" panose="020B0604020202020204" pitchFamily="34" charset="0"/>
              <a:buChar char="•"/>
            </a:pPr>
            <a:r>
              <a:rPr lang="en-GB" b="1" dirty="0">
                <a:solidFill>
                  <a:schemeClr val="tx1"/>
                </a:solidFill>
              </a:rPr>
              <a:t>Improve consistency and delivery of EHCP provision.</a:t>
            </a:r>
            <a:endParaRPr lang="en-GB" dirty="0">
              <a:solidFill>
                <a:schemeClr val="tx1"/>
              </a:solidFill>
            </a:endParaRPr>
          </a:p>
          <a:p>
            <a:pPr marL="285750" lvl="0" indent="-285750" algn="l">
              <a:buFont typeface="Arial" panose="020B0604020202020204" pitchFamily="34" charset="0"/>
              <a:buChar char="•"/>
            </a:pPr>
            <a:r>
              <a:rPr lang="en-GB" b="1" dirty="0">
                <a:solidFill>
                  <a:schemeClr val="tx1"/>
                </a:solidFill>
              </a:rPr>
              <a:t>Increase confidence in Preparing for Adulthood pathways.</a:t>
            </a:r>
            <a:endParaRPr lang="en-GB" dirty="0">
              <a:solidFill>
                <a:schemeClr val="tx1"/>
              </a:solidFill>
            </a:endParaRPr>
          </a:p>
          <a:p>
            <a:pPr marL="285750" lvl="0" indent="-285750" algn="l">
              <a:buFont typeface="Arial" panose="020B0604020202020204" pitchFamily="34" charset="0"/>
              <a:buChar char="•"/>
            </a:pPr>
            <a:r>
              <a:rPr lang="en-GB" b="1" dirty="0">
                <a:solidFill>
                  <a:schemeClr val="tx1"/>
                </a:solidFill>
              </a:rPr>
              <a:t>Improve access to appropriate educational placements and support.</a:t>
            </a:r>
            <a:endParaRPr lang="en-GB" dirty="0">
              <a:solidFill>
                <a:schemeClr val="tx1"/>
              </a:solidFill>
            </a:endParaRPr>
          </a:p>
          <a:p>
            <a:pPr algn="l"/>
            <a:endParaRPr lang="en-GB" sz="1500" b="1" dirty="0">
              <a:solidFill>
                <a:schemeClr val="tx1"/>
              </a:solidFill>
            </a:endParaRPr>
          </a:p>
        </p:txBody>
      </p:sp>
      <p:pic>
        <p:nvPicPr>
          <p:cNvPr id="5" name="Picture 4">
            <a:extLst>
              <a:ext uri="{FF2B5EF4-FFF2-40B4-BE49-F238E27FC236}">
                <a16:creationId xmlns:a16="http://schemas.microsoft.com/office/drawing/2014/main" id="{9BC08522-55BD-96DA-F236-6149B9ED1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091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5F3BD-39FF-AB8B-AC3A-6501A2EC8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1D87D-0B1A-F5B1-14FA-AEAB44C49867}"/>
              </a:ext>
            </a:extLst>
          </p:cNvPr>
          <p:cNvSpPr>
            <a:spLocks noGrp="1"/>
          </p:cNvSpPr>
          <p:nvPr>
            <p:ph type="ctrTitle"/>
          </p:nvPr>
        </p:nvSpPr>
        <p:spPr>
          <a:xfrm>
            <a:off x="2237974" y="220865"/>
            <a:ext cx="7493330" cy="706055"/>
          </a:xfrm>
        </p:spPr>
        <p:txBody>
          <a:bodyPr/>
          <a:lstStyle/>
          <a:p>
            <a:pPr algn="ctr"/>
            <a:r>
              <a:rPr lang="en-US" sz="4000" dirty="0"/>
              <a:t>Appendix- Data from FIS 2025</a:t>
            </a:r>
            <a:endParaRPr lang="en-GB" sz="4000" dirty="0"/>
          </a:p>
        </p:txBody>
      </p:sp>
      <p:sp>
        <p:nvSpPr>
          <p:cNvPr id="3" name="Subtitle 2">
            <a:extLst>
              <a:ext uri="{FF2B5EF4-FFF2-40B4-BE49-F238E27FC236}">
                <a16:creationId xmlns:a16="http://schemas.microsoft.com/office/drawing/2014/main" id="{4FD3EECC-A395-C97D-9A2C-A26E0167E7E0}"/>
              </a:ext>
            </a:extLst>
          </p:cNvPr>
          <p:cNvSpPr>
            <a:spLocks noGrp="1"/>
          </p:cNvSpPr>
          <p:nvPr>
            <p:ph type="subTitle" idx="1"/>
          </p:nvPr>
        </p:nvSpPr>
        <p:spPr>
          <a:xfrm>
            <a:off x="1994166" y="1397818"/>
            <a:ext cx="7980947" cy="4427419"/>
          </a:xfrm>
        </p:spPr>
        <p:txBody>
          <a:bodyPr>
            <a:normAutofit/>
          </a:bodyPr>
          <a:lstStyle/>
          <a:p>
            <a:pPr algn="ctr"/>
            <a:r>
              <a:rPr lang="en-GB" sz="4000" dirty="0"/>
              <a:t>The Below is the data that was used, along with individual comments to construct the summary report above. </a:t>
            </a:r>
          </a:p>
          <a:p>
            <a:pPr algn="ctr"/>
            <a:endParaRPr lang="en-GB" dirty="0"/>
          </a:p>
          <a:p>
            <a:r>
              <a:rPr lang="en-GB" dirty="0"/>
              <a:t> </a:t>
            </a:r>
          </a:p>
          <a:p>
            <a:pPr algn="ctr"/>
            <a:endParaRPr lang="en-GB" dirty="0"/>
          </a:p>
          <a:p>
            <a:endParaRPr lang="en-GB" dirty="0"/>
          </a:p>
        </p:txBody>
      </p:sp>
      <p:pic>
        <p:nvPicPr>
          <p:cNvPr id="4" name="Picture 3">
            <a:extLst>
              <a:ext uri="{FF2B5EF4-FFF2-40B4-BE49-F238E27FC236}">
                <a16:creationId xmlns:a16="http://schemas.microsoft.com/office/drawing/2014/main" id="{54CBAB0B-D653-F2E4-F132-72467283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40940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A2AC2C-666F-85C8-75F1-042F5522BAE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03669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9B3754-08FA-9624-7DA5-F84970A3D59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40081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942AD4-D5CB-E001-C8F9-D975981CF3F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64400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36F993-7777-C018-AACE-F268CCE6F1E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28336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F5AD0E-4C32-797C-5C6B-B2EC4F20964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09412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DBBC8A-F65D-A701-7CF8-93D76915D57C}"/>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4162285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4E0575-1FB8-2D09-4FE4-DF852E2F230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4750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3266CE-68F6-F0A0-BCE4-8350EA23FBB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01527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FADCF6-D803-7FC9-82AF-2623EE977D0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61791430"/>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1de841c-ff39-4427-86d4-35ae088a8026" xsi:nil="true"/>
    <lcf76f155ced4ddcb4097134ff3c332f xmlns="4354224f-a798-491d-a370-0c180897a13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98AD5F6339445408493C98B6CFBD48D" ma:contentTypeVersion="13" ma:contentTypeDescription="Create a new document." ma:contentTypeScope="" ma:versionID="68f58f8a7655c85505c105f05a170d43">
  <xsd:schema xmlns:xsd="http://www.w3.org/2001/XMLSchema" xmlns:xs="http://www.w3.org/2001/XMLSchema" xmlns:p="http://schemas.microsoft.com/office/2006/metadata/properties" xmlns:ns2="4354224f-a798-491d-a370-0c180897a13a" xmlns:ns3="f1de841c-ff39-4427-86d4-35ae088a8026" targetNamespace="http://schemas.microsoft.com/office/2006/metadata/properties" ma:root="true" ma:fieldsID="f1002a6565b5480592c96ee2c2a7386d" ns2:_="" ns3:_="">
    <xsd:import namespace="4354224f-a798-491d-a370-0c180897a13a"/>
    <xsd:import namespace="f1de841c-ff39-4427-86d4-35ae088a8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54224f-a798-491d-a370-0c180897a1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842fc-1d44-4d72-84e7-91d1a3eec9a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de841c-ff39-4427-86d4-35ae088a802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921fc4e-744c-4454-98f5-6c502a4c67c0}" ma:internalName="TaxCatchAll" ma:showField="CatchAllData" ma:web="f1de841c-ff39-4427-86d4-35ae088a8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2A9D59-9540-4FEB-A493-51066910D89C}">
  <ds:schemaRefs>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http://purl.org/dc/elements/1.1/"/>
    <ds:schemaRef ds:uri="aabdc258-17ec-47e6-9f17-8c9d7f93e914"/>
    <ds:schemaRef ds:uri="6d7136dc-8aae-4899-8848-db3c8ecd8d4f"/>
    <ds:schemaRef ds:uri="http://schemas.microsoft.com/office/infopath/2007/PartnerControls"/>
    <ds:schemaRef ds:uri="http://schemas.openxmlformats.org/package/2006/metadata/core-properties"/>
    <ds:schemaRef ds:uri="f1de841c-ff39-4427-86d4-35ae088a8026"/>
    <ds:schemaRef ds:uri="4354224f-a798-491d-a370-0c180897a13a"/>
  </ds:schemaRefs>
</ds:datastoreItem>
</file>

<file path=customXml/itemProps2.xml><?xml version="1.0" encoding="utf-8"?>
<ds:datastoreItem xmlns:ds="http://schemas.openxmlformats.org/officeDocument/2006/customXml" ds:itemID="{D89570A0-E084-431C-96FB-466EB4F19FF4}">
  <ds:schemaRefs>
    <ds:schemaRef ds:uri="http://schemas.microsoft.com/sharepoint/v3/contenttype/forms"/>
  </ds:schemaRefs>
</ds:datastoreItem>
</file>

<file path=customXml/itemProps3.xml><?xml version="1.0" encoding="utf-8"?>
<ds:datastoreItem xmlns:ds="http://schemas.openxmlformats.org/officeDocument/2006/customXml" ds:itemID="{631FE207-C2A8-4C9C-8FB2-30072BCD8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54224f-a798-491d-a370-0c180897a13a"/>
    <ds:schemaRef ds:uri="f1de841c-ff39-4427-86d4-35ae088a8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478</Words>
  <Application>Microsoft Office PowerPoint</Application>
  <PresentationFormat>Widescreen</PresentationFormat>
  <Paragraphs>53</Paragraphs>
  <Slides>15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Trebuchet MS</vt:lpstr>
      <vt:lpstr>Wingdings 3</vt:lpstr>
      <vt:lpstr>Facet</vt:lpstr>
      <vt:lpstr>PowerPoint Presentation</vt:lpstr>
      <vt:lpstr>What is working well </vt:lpstr>
      <vt:lpstr>Key systemic challenges </vt:lpstr>
      <vt:lpstr>Quadrant Variation </vt:lpstr>
      <vt:lpstr>Next Steps </vt:lpstr>
      <vt:lpstr>Appendix- Data from FIS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Stacey Gladden - Essex Family Forum</dc:creator>
  <cp:lastModifiedBy>Stacey Gladden - Essex Family Forum</cp:lastModifiedBy>
  <cp:revision>13</cp:revision>
  <dcterms:created xsi:type="dcterms:W3CDTF">2026-04-08T10:44:08Z</dcterms:created>
  <dcterms:modified xsi:type="dcterms:W3CDTF">2026-09-27T12:09:16Z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0x010100098AD5F6339445408493C98B6CFBD48D</vt:lpwstr>
  </property>
</Properties>
</file>