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76" r:id="rId5"/>
    <p:sldId id="257" r:id="rId6"/>
    <p:sldId id="258" r:id="rId7"/>
    <p:sldId id="264" r:id="rId8"/>
    <p:sldId id="263" r:id="rId9"/>
    <p:sldId id="277" r:id="rId10"/>
    <p:sldId id="279" r:id="rId11"/>
    <p:sldId id="280" r:id="rId12"/>
    <p:sldId id="281" r:id="rId13"/>
    <p:sldId id="282" r:id="rId14"/>
    <p:sldId id="283" r:id="rId15"/>
    <p:sldId id="284" r:id="rId16"/>
    <p:sldId id="285" r:id="rId17"/>
    <p:sldId id="286" r:id="rId18"/>
    <p:sldId id="28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1" qsCatId="simple" csTypeId="urn:microsoft.com/office/officeart/2005/8/colors/accent2_3#1" csCatId="accent2" phldr="1"/>
      <dgm:spPr/>
      <dgm:t>
        <a:bodyPr/>
        <a:lstStyle/>
        <a:p>
          <a:endParaRPr lang="en-US"/>
        </a:p>
      </dgm:t>
    </dgm:pt>
    <dgm:pt modelId="{6BB87E79-FA22-417C-BB8D-7F320114AA91}">
      <dgm:prSet/>
      <dgm:spPr/>
      <dgm:t>
        <a:bodyPr/>
        <a:lstStyle/>
        <a:p>
          <a:pPr rtl="0"/>
          <a:r>
            <a:rPr lang="en-US" dirty="0"/>
            <a:t>220 parent carers responded across South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220 parent carers responded across South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dirty="0"/>
              <a:t>The 2025 FIS received 665 responses from across Essex</a:t>
            </a:r>
            <a:endParaRPr lang="en-GB" dirty="0">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parents/carers from NEE </a:t>
            </a:r>
            <a:endParaRPr lang="en-US" dirty="0">
              <a:ea typeface="Calibri" panose="020F0502020204030204"/>
              <a:cs typeface="Calibri" panose="020F0502020204030204"/>
            </a:endParaRPr>
          </a:p>
          <a:p>
            <a:pPr marL="285750" indent="-285750">
              <a:buFont typeface="Arial"/>
              <a:buChar char="•"/>
            </a:pPr>
            <a:r>
              <a:rPr lang="en-US" dirty="0">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represented in the survey 50 had an EHCP (50) 39 registered being on SEND support (for example One Plans) and 23 were undergoing assessment.</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561958830"/>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Summary</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chemeClr val="tx1"/>
                </a:solidFill>
              </a:rPr>
              <a:t>Families in South Essex highlighted the positive impact of supportive schools, SEND charities, support groups and individual professionals who listened and understood their child's needs. Positive experiences were most commonly linked to children being in the right educational setting, strong relationships with school staff, and support from organisations such as SNAP, Families in Focus and local support groups. </a:t>
            </a:r>
          </a:p>
          <a:p>
            <a:pPr algn="ctr"/>
            <a:endParaRPr lang="en-GB" dirty="0">
              <a:solidFill>
                <a:schemeClr val="tx1"/>
              </a:solidFill>
            </a:endParaRPr>
          </a:p>
          <a:p>
            <a:pPr algn="ctr"/>
            <a:r>
              <a:rPr lang="en-GB" sz="2000" b="1" dirty="0">
                <a:solidFill>
                  <a:schemeClr val="accent1"/>
                </a:solidFill>
              </a:rPr>
              <a:t>"Education are addressing some of the needs and implementing the right support." </a:t>
            </a:r>
          </a:p>
          <a:p>
            <a:pPr algn="ctr"/>
            <a:r>
              <a:rPr lang="en-GB" sz="2000" b="1" dirty="0">
                <a:solidFill>
                  <a:schemeClr val="accent1"/>
                </a:solidFill>
              </a:rPr>
              <a:t>"Charities like SNAP are amazing. So caring and helpful." </a:t>
            </a:r>
          </a:p>
          <a:p>
            <a:pPr algn="ctr"/>
            <a:r>
              <a:rPr lang="en-GB" sz="2000" b="1" dirty="0">
                <a:solidFill>
                  <a:schemeClr val="accent1"/>
                </a:solidFill>
              </a:rPr>
              <a:t> </a:t>
            </a:r>
          </a:p>
          <a:p>
            <a:pPr algn="ctr"/>
            <a:endParaRPr lang="en-GB" sz="1900" b="1" i="1" dirty="0">
              <a:solidFill>
                <a:srgbClr val="000000"/>
              </a:solidFill>
            </a:endParaRP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Whilst many families praised individual professionals, families consistently reported difficulties navigating the wider SEND system. Long waiting times, poor communication, challenges accessing assessments and mental health support, and delays in EHCP processes were recurring themes. Many parents described feeling exhausted from having to repeatedly advocate for support. </a:t>
            </a:r>
          </a:p>
          <a:p>
            <a:pPr algn="ctr"/>
            <a:endParaRPr lang="en-GB" dirty="0">
              <a:solidFill>
                <a:schemeClr val="tx1"/>
              </a:solidFill>
            </a:endParaRPr>
          </a:p>
          <a:p>
            <a:pPr algn="ctr"/>
            <a:endParaRPr lang="en-GB" dirty="0">
              <a:solidFill>
                <a:schemeClr val="tx1"/>
              </a:solidFill>
            </a:endParaRPr>
          </a:p>
          <a:p>
            <a:pPr algn="ctr"/>
            <a:r>
              <a:rPr lang="en-GB" b="1" dirty="0">
                <a:solidFill>
                  <a:schemeClr val="accent1"/>
                </a:solidFill>
              </a:rPr>
              <a:t>"The constant battle has left me in poor health physically, mentally and emotionally, just exhausted." </a:t>
            </a:r>
          </a:p>
          <a:p>
            <a:pPr algn="ctr"/>
            <a:r>
              <a:rPr lang="en-GB" b="1" dirty="0">
                <a:solidFill>
                  <a:schemeClr val="accent1"/>
                </a:solidFill>
              </a:rPr>
              <a:t>"You have to be prepared to wait YEARS for anything." </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a:bodyPr>
          <a:lstStyle/>
          <a:p>
            <a:pPr algn="ctr"/>
            <a:r>
              <a:rPr lang="en-GB" b="1" dirty="0">
                <a:solidFill>
                  <a:schemeClr val="tx1"/>
                </a:solidFill>
              </a:rPr>
              <a:t>Across South Essex, families consistently praised individual professionals and schools, but reported challenges with system-wide communication, timeliness and access to support.</a:t>
            </a:r>
            <a:r>
              <a:rPr lang="en-GB" dirty="0">
                <a:solidFill>
                  <a:schemeClr val="tx1"/>
                </a:solidFill>
              </a:rPr>
              <a:t> </a:t>
            </a:r>
          </a:p>
          <a:p>
            <a:pPr algn="ctr"/>
            <a:endParaRPr lang="en-GB" dirty="0">
              <a:solidFill>
                <a:schemeClr val="tx1"/>
              </a:solidFill>
            </a:endParaRPr>
          </a:p>
          <a:p>
            <a:pPr algn="l"/>
            <a:r>
              <a:rPr lang="en-GB" b="1" dirty="0">
                <a:solidFill>
                  <a:schemeClr val="tx1"/>
                </a:solidFill>
              </a:rPr>
              <a:t>Emerging Local Themes</a:t>
            </a:r>
          </a:p>
          <a:p>
            <a:pPr marL="285750" lvl="0" indent="-285750" algn="l">
              <a:buFont typeface="Arial" panose="020B0604020202020204" pitchFamily="34" charset="0"/>
              <a:buChar char="•"/>
            </a:pPr>
            <a:r>
              <a:rPr lang="en-GB" dirty="0">
                <a:solidFill>
                  <a:schemeClr val="tx1"/>
                </a:solidFill>
              </a:rPr>
              <a:t>Transport concerns were raised frequently, particularly around driver changes, reliability and eligibility decisions. </a:t>
            </a:r>
          </a:p>
          <a:p>
            <a:pPr marL="285750" lvl="0" indent="-285750" algn="l">
              <a:buFont typeface="Arial" panose="020B0604020202020204" pitchFamily="34" charset="0"/>
              <a:buChar char="•"/>
            </a:pPr>
            <a:r>
              <a:rPr lang="en-GB" dirty="0">
                <a:solidFill>
                  <a:schemeClr val="tx1"/>
                </a:solidFill>
              </a:rPr>
              <a:t>Several families reported challenges accessing specialist provision and suitable school placements. </a:t>
            </a:r>
          </a:p>
          <a:p>
            <a:pPr marL="285750" lvl="0" indent="-285750" algn="l">
              <a:buFont typeface="Arial" panose="020B0604020202020204" pitchFamily="34" charset="0"/>
              <a:buChar char="•"/>
            </a:pPr>
            <a:r>
              <a:rPr lang="en-GB" dirty="0">
                <a:solidFill>
                  <a:schemeClr val="tx1"/>
                </a:solidFill>
              </a:rPr>
              <a:t>Transition to adulthood generated significant concern, with many families expressing uncertainty about future support.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we would like the SEND partnership to focus on:</a:t>
            </a:r>
          </a:p>
          <a:p>
            <a:pPr algn="ctr"/>
            <a:endParaRPr lang="en-GB" b="1" dirty="0">
              <a:solidFill>
                <a:schemeClr val="tx1"/>
              </a:solidFill>
            </a:endParaRPr>
          </a:p>
          <a:p>
            <a:pPr marL="285750" lvl="0" indent="-285750" algn="l">
              <a:buFont typeface="Arial" panose="020B0604020202020204" pitchFamily="34" charset="0"/>
              <a:buChar char="•"/>
            </a:pPr>
            <a:r>
              <a:rPr lang="en-GB" b="1" dirty="0">
                <a:solidFill>
                  <a:schemeClr val="tx1"/>
                </a:solidFill>
              </a:rPr>
              <a:t>Improve communication</a:t>
            </a:r>
            <a:r>
              <a:rPr lang="en-GB" dirty="0">
                <a:solidFill>
                  <a:schemeClr val="tx1"/>
                </a:solidFill>
              </a:rPr>
              <a:t> across SEND services and pathways.</a:t>
            </a:r>
          </a:p>
          <a:p>
            <a:pPr marL="285750" lvl="0" indent="-285750" algn="l">
              <a:buFont typeface="Arial" panose="020B0604020202020204" pitchFamily="34" charset="0"/>
              <a:buChar char="•"/>
            </a:pPr>
            <a:r>
              <a:rPr lang="en-GB" b="1" dirty="0">
                <a:solidFill>
                  <a:schemeClr val="tx1"/>
                </a:solidFill>
              </a:rPr>
              <a:t>Reduce waiting times</a:t>
            </a:r>
            <a:r>
              <a:rPr lang="en-GB" dirty="0">
                <a:solidFill>
                  <a:schemeClr val="tx1"/>
                </a:solidFill>
              </a:rPr>
              <a:t> for assessments, diagnosis and intervention.</a:t>
            </a:r>
          </a:p>
          <a:p>
            <a:pPr marL="285750" lvl="0" indent="-285750" algn="l">
              <a:buFont typeface="Arial" panose="020B0604020202020204" pitchFamily="34" charset="0"/>
              <a:buChar char="•"/>
            </a:pPr>
            <a:r>
              <a:rPr lang="en-GB" b="1" dirty="0">
                <a:solidFill>
                  <a:schemeClr val="tx1"/>
                </a:solidFill>
              </a:rPr>
              <a:t>Strengthen access to mental health support</a:t>
            </a:r>
            <a:r>
              <a:rPr lang="en-GB" dirty="0">
                <a:solidFill>
                  <a:schemeClr val="tx1"/>
                </a:solidFill>
              </a:rPr>
              <a:t>, particularly CAMHS.</a:t>
            </a:r>
          </a:p>
          <a:p>
            <a:pPr marL="285750" lvl="0" indent="-285750" algn="l">
              <a:buFont typeface="Arial" panose="020B0604020202020204" pitchFamily="34" charset="0"/>
              <a:buChar char="•"/>
            </a:pPr>
            <a:r>
              <a:rPr lang="en-GB" b="1" dirty="0">
                <a:solidFill>
                  <a:schemeClr val="tx1"/>
                </a:solidFill>
              </a:rPr>
              <a:t>Improve timeliness and consistency of EHCP processes.</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Increase confidence in Preparing for Adulthood pathways and support.</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Improve access to suitable educational provision and transport.</a:t>
            </a:r>
            <a:r>
              <a:rPr lang="en-GB" dirty="0">
                <a:solidFill>
                  <a:schemeClr val="tx1"/>
                </a:solidFill>
              </a:rPr>
              <a:t> </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25F0B5-80E1-1AB7-9F86-78EC711C7BFD}"/>
              </a:ext>
            </a:extLst>
          </p:cNvPr>
          <p:cNvPicPr>
            <a:picLocks noChangeAspect="1"/>
          </p:cNvPicPr>
          <p:nvPr/>
        </p:nvPicPr>
        <p:blipFill>
          <a:blip r:embed="rId2"/>
          <a:stretch>
            <a:fillRect/>
          </a:stretch>
        </p:blipFill>
        <p:spPr>
          <a:xfrm>
            <a:off x="0" y="0"/>
            <a:ext cx="12270658" cy="6858000"/>
          </a:xfrm>
          <a:prstGeom prst="rect">
            <a:avLst/>
          </a:prstGeom>
        </p:spPr>
      </p:pic>
    </p:spTree>
    <p:extLst>
      <p:ext uri="{BB962C8B-B14F-4D97-AF65-F5344CB8AC3E}">
        <p14:creationId xmlns:p14="http://schemas.microsoft.com/office/powerpoint/2010/main" val="360366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4967AC-4D78-D043-C255-3DD8D562380A}"/>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758A1A-E1FC-E204-652A-FAB7E22F79A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9884CC-2783-967A-18B9-6DB2E30BA789}"/>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012A68-7EF1-05F6-92C3-D31B26B585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843D30-312C-2549-F275-BCC418ED853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94EBA-8597-59C4-E204-A15B6C52A70F}"/>
              </a:ext>
            </a:extLst>
          </p:cNvPr>
          <p:cNvPicPr>
            <a:picLocks noChangeAspect="1"/>
          </p:cNvPicPr>
          <p:nvPr/>
        </p:nvPicPr>
        <p:blipFill>
          <a:blip r:embed="rId2"/>
          <a:stretch>
            <a:fillRect/>
          </a:stretch>
        </p:blipFill>
        <p:spPr>
          <a:xfrm>
            <a:off x="-1" y="0"/>
            <a:ext cx="12280491" cy="6858000"/>
          </a:xfrm>
          <a:prstGeom prst="rect">
            <a:avLst/>
          </a:prstGeom>
        </p:spPr>
      </p:pic>
    </p:spTree>
    <p:extLst>
      <p:ext uri="{BB962C8B-B14F-4D97-AF65-F5344CB8AC3E}">
        <p14:creationId xmlns:p14="http://schemas.microsoft.com/office/powerpoint/2010/main" val="12475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53B6F0-AED9-ADB3-3186-573F48E0134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26084B-87E9-4164-5170-DC8CF0E42B0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61791430"/>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2.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497</Words>
  <Application>Microsoft Office PowerPoint</Application>
  <PresentationFormat>Widescreen</PresentationFormat>
  <Paragraphs>51</Paragraphs>
  <Slides>15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13</cp:revision>
  <dcterms:created xsi:type="dcterms:W3CDTF">2026-04-08T10:44:08Z</dcterms:created>
  <dcterms:modified xsi:type="dcterms:W3CDTF">2026-09-23T14:08:04Z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ies>
</file>