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sldIdLst>
    <p:sldId id="276" r:id="rId5"/>
    <p:sldId id="257" r:id="rId6"/>
    <p:sldId id="258" r:id="rId7"/>
    <p:sldId id="264" r:id="rId8"/>
    <p:sldId id="263" r:id="rId9"/>
    <p:sldId id="277" r:id="rId10"/>
    <p:sldId id="279" r:id="rId11"/>
    <p:sldId id="280" r:id="rId12"/>
    <p:sldId id="281" r:id="rId13"/>
    <p:sldId id="282" r:id="rId14"/>
    <p:sldId id="283" r:id="rId15"/>
    <p:sldId id="284" r:id="rId16"/>
    <p:sldId id="285" r:id="rId17"/>
    <p:sldId id="286" r:id="rId18"/>
    <p:sldId id="287"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660"/>
  </p:normalViewPr>
  <p:slideViewPr>
    <p:cSldViewPr snapToGrid="0">
      <p:cViewPr varScale="1">
        <p:scale>
          <a:sx n="78" d="100"/>
          <a:sy n="78" d="100"/>
        </p:scale>
        <p:origin x="103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cey Gladden - Essex Family Forum" userId="8e933201-7a74-4de8-94dc-4f1c8d94df12" providerId="ADAL" clId="{A1C4A21F-2547-4C23-897A-63C39BB1C1DB}"/>
    <pc:docChg chg="undo custSel modSld">
      <pc:chgData name="Stacey Gladden - Essex Family Forum" userId="8e933201-7a74-4de8-94dc-4f1c8d94df12" providerId="ADAL" clId="{A1C4A21F-2547-4C23-897A-63C39BB1C1DB}" dt="2026-09-23T12:03:14.140" v="65" actId="14100"/>
      <pc:docMkLst>
        <pc:docMk/>
      </pc:docMkLst>
      <pc:sldChg chg="modSp">
        <pc:chgData name="Stacey Gladden - Essex Family Forum" userId="8e933201-7a74-4de8-94dc-4f1c8d94df12" providerId="ADAL" clId="{A1C4A21F-2547-4C23-897A-63C39BB1C1DB}" dt="2026-09-22T14:38:53.513" v="1"/>
        <pc:sldMkLst>
          <pc:docMk/>
          <pc:sldMk cId="3466055061" sldId="257"/>
        </pc:sldMkLst>
        <pc:spChg chg="mod">
          <ac:chgData name="Stacey Gladden - Essex Family Forum" userId="8e933201-7a74-4de8-94dc-4f1c8d94df12" providerId="ADAL" clId="{A1C4A21F-2547-4C23-897A-63C39BB1C1DB}" dt="2026-09-22T14:38:53.513" v="1"/>
          <ac:spMkLst>
            <pc:docMk/>
            <pc:sldMk cId="3466055061" sldId="257"/>
            <ac:spMk id="3" creationId="{0AE642DA-5359-324E-AB03-CD6E8D03861F}"/>
          </ac:spMkLst>
        </pc:spChg>
      </pc:sldChg>
      <pc:sldChg chg="modSp mod">
        <pc:chgData name="Stacey Gladden - Essex Family Forum" userId="8e933201-7a74-4de8-94dc-4f1c8d94df12" providerId="ADAL" clId="{A1C4A21F-2547-4C23-897A-63C39BB1C1DB}" dt="2026-09-23T08:19:53.561" v="11" actId="20577"/>
        <pc:sldMkLst>
          <pc:docMk/>
          <pc:sldMk cId="1746929151" sldId="258"/>
        </pc:sldMkLst>
        <pc:spChg chg="mod">
          <ac:chgData name="Stacey Gladden - Essex Family Forum" userId="8e933201-7a74-4de8-94dc-4f1c8d94df12" providerId="ADAL" clId="{A1C4A21F-2547-4C23-897A-63C39BB1C1DB}" dt="2026-09-23T08:19:53.561" v="11" actId="20577"/>
          <ac:spMkLst>
            <pc:docMk/>
            <pc:sldMk cId="1746929151" sldId="258"/>
            <ac:spMk id="3" creationId="{8531DEF3-F499-A068-13BC-4C3D81EB7C72}"/>
          </ac:spMkLst>
        </pc:spChg>
      </pc:sldChg>
      <pc:sldChg chg="modSp mod">
        <pc:chgData name="Stacey Gladden - Essex Family Forum" userId="8e933201-7a74-4de8-94dc-4f1c8d94df12" providerId="ADAL" clId="{A1C4A21F-2547-4C23-897A-63C39BB1C1DB}" dt="2026-09-23T08:23:04.201" v="31" actId="207"/>
        <pc:sldMkLst>
          <pc:docMk/>
          <pc:sldMk cId="3240912538" sldId="263"/>
        </pc:sldMkLst>
        <pc:spChg chg="mod">
          <ac:chgData name="Stacey Gladden - Essex Family Forum" userId="8e933201-7a74-4de8-94dc-4f1c8d94df12" providerId="ADAL" clId="{A1C4A21F-2547-4C23-897A-63C39BB1C1DB}" dt="2026-09-23T08:23:04.201" v="31" actId="207"/>
          <ac:spMkLst>
            <pc:docMk/>
            <pc:sldMk cId="3240912538" sldId="263"/>
            <ac:spMk id="3" creationId="{855DAAD9-4176-1E06-2EFD-8DDB1FD78737}"/>
          </ac:spMkLst>
        </pc:spChg>
      </pc:sldChg>
      <pc:sldChg chg="modSp mod">
        <pc:chgData name="Stacey Gladden - Essex Family Forum" userId="8e933201-7a74-4de8-94dc-4f1c8d94df12" providerId="ADAL" clId="{A1C4A21F-2547-4C23-897A-63C39BB1C1DB}" dt="2026-09-23T08:21:56.937" v="25" actId="207"/>
        <pc:sldMkLst>
          <pc:docMk/>
          <pc:sldMk cId="1857353823" sldId="264"/>
        </pc:sldMkLst>
        <pc:spChg chg="mod">
          <ac:chgData name="Stacey Gladden - Essex Family Forum" userId="8e933201-7a74-4de8-94dc-4f1c8d94df12" providerId="ADAL" clId="{A1C4A21F-2547-4C23-897A-63C39BB1C1DB}" dt="2026-09-23T08:21:56.937" v="25" actId="207"/>
          <ac:spMkLst>
            <pc:docMk/>
            <pc:sldMk cId="1857353823" sldId="264"/>
            <ac:spMk id="3" creationId="{C86C8A90-EA4E-8794-CBE9-1B569E147E69}"/>
          </ac:spMkLst>
        </pc:spChg>
      </pc:sldChg>
      <pc:sldChg chg="addSp delSp mod">
        <pc:chgData name="Stacey Gladden - Essex Family Forum" userId="8e933201-7a74-4de8-94dc-4f1c8d94df12" providerId="ADAL" clId="{A1C4A21F-2547-4C23-897A-63C39BB1C1DB}" dt="2026-09-23T08:27:19.160" v="33" actId="22"/>
        <pc:sldMkLst>
          <pc:docMk/>
          <pc:sldMk cId="3603669278" sldId="279"/>
        </pc:sldMkLst>
        <pc:picChg chg="del">
          <ac:chgData name="Stacey Gladden - Essex Family Forum" userId="8e933201-7a74-4de8-94dc-4f1c8d94df12" providerId="ADAL" clId="{A1C4A21F-2547-4C23-897A-63C39BB1C1DB}" dt="2026-09-23T08:27:17.611" v="32" actId="478"/>
          <ac:picMkLst>
            <pc:docMk/>
            <pc:sldMk cId="3603669278" sldId="279"/>
            <ac:picMk id="3" creationId="{12DFFBF0-46B3-063A-D3E0-E6A522BAEE09}"/>
          </ac:picMkLst>
        </pc:picChg>
        <pc:picChg chg="add">
          <ac:chgData name="Stacey Gladden - Essex Family Forum" userId="8e933201-7a74-4de8-94dc-4f1c8d94df12" providerId="ADAL" clId="{A1C4A21F-2547-4C23-897A-63C39BB1C1DB}" dt="2026-09-23T08:27:19.160" v="33" actId="22"/>
          <ac:picMkLst>
            <pc:docMk/>
            <pc:sldMk cId="3603669278" sldId="279"/>
            <ac:picMk id="4" creationId="{8A86C3BA-D782-8126-DF70-EAFA89C6F909}"/>
          </ac:picMkLst>
        </pc:picChg>
      </pc:sldChg>
      <pc:sldChg chg="addSp delSp modSp mod">
        <pc:chgData name="Stacey Gladden - Essex Family Forum" userId="8e933201-7a74-4de8-94dc-4f1c8d94df12" providerId="ADAL" clId="{A1C4A21F-2547-4C23-897A-63C39BB1C1DB}" dt="2026-09-23T08:28:02.621" v="37" actId="14100"/>
        <pc:sldMkLst>
          <pc:docMk/>
          <pc:sldMk cId="1740081938" sldId="280"/>
        </pc:sldMkLst>
        <pc:picChg chg="del">
          <ac:chgData name="Stacey Gladden - Essex Family Forum" userId="8e933201-7a74-4de8-94dc-4f1c8d94df12" providerId="ADAL" clId="{A1C4A21F-2547-4C23-897A-63C39BB1C1DB}" dt="2026-09-23T08:27:51.935" v="34" actId="478"/>
          <ac:picMkLst>
            <pc:docMk/>
            <pc:sldMk cId="1740081938" sldId="280"/>
            <ac:picMk id="3" creationId="{F5A79754-67EF-5BBE-ACB8-C9C433DE5A56}"/>
          </ac:picMkLst>
        </pc:picChg>
        <pc:picChg chg="add mod">
          <ac:chgData name="Stacey Gladden - Essex Family Forum" userId="8e933201-7a74-4de8-94dc-4f1c8d94df12" providerId="ADAL" clId="{A1C4A21F-2547-4C23-897A-63C39BB1C1DB}" dt="2026-09-23T08:28:02.621" v="37" actId="14100"/>
          <ac:picMkLst>
            <pc:docMk/>
            <pc:sldMk cId="1740081938" sldId="280"/>
            <ac:picMk id="4" creationId="{B4BAE17E-F5A0-3F1C-C9FA-964CE5097234}"/>
          </ac:picMkLst>
        </pc:picChg>
      </pc:sldChg>
      <pc:sldChg chg="addSp delSp modSp mod">
        <pc:chgData name="Stacey Gladden - Essex Family Forum" userId="8e933201-7a74-4de8-94dc-4f1c8d94df12" providerId="ADAL" clId="{A1C4A21F-2547-4C23-897A-63C39BB1C1DB}" dt="2026-09-23T08:29:39.446" v="41" actId="14100"/>
        <pc:sldMkLst>
          <pc:docMk/>
          <pc:sldMk cId="3064400342" sldId="281"/>
        </pc:sldMkLst>
        <pc:picChg chg="del">
          <ac:chgData name="Stacey Gladden - Essex Family Forum" userId="8e933201-7a74-4de8-94dc-4f1c8d94df12" providerId="ADAL" clId="{A1C4A21F-2547-4C23-897A-63C39BB1C1DB}" dt="2026-09-23T08:29:28.804" v="38" actId="478"/>
          <ac:picMkLst>
            <pc:docMk/>
            <pc:sldMk cId="3064400342" sldId="281"/>
            <ac:picMk id="3" creationId="{AFD7CEC9-270A-18B5-2547-F68410FB27BB}"/>
          </ac:picMkLst>
        </pc:picChg>
        <pc:picChg chg="add mod">
          <ac:chgData name="Stacey Gladden - Essex Family Forum" userId="8e933201-7a74-4de8-94dc-4f1c8d94df12" providerId="ADAL" clId="{A1C4A21F-2547-4C23-897A-63C39BB1C1DB}" dt="2026-09-23T08:29:39.446" v="41" actId="14100"/>
          <ac:picMkLst>
            <pc:docMk/>
            <pc:sldMk cId="3064400342" sldId="281"/>
            <ac:picMk id="4" creationId="{EBCBCCB5-0808-BF27-4F52-B4367ACA6743}"/>
          </ac:picMkLst>
        </pc:picChg>
      </pc:sldChg>
      <pc:sldChg chg="addSp delSp modSp mod">
        <pc:chgData name="Stacey Gladden - Essex Family Forum" userId="8e933201-7a74-4de8-94dc-4f1c8d94df12" providerId="ADAL" clId="{A1C4A21F-2547-4C23-897A-63C39BB1C1DB}" dt="2026-09-23T08:52:41.396" v="45" actId="14100"/>
        <pc:sldMkLst>
          <pc:docMk/>
          <pc:sldMk cId="2828336532" sldId="282"/>
        </pc:sldMkLst>
        <pc:picChg chg="del">
          <ac:chgData name="Stacey Gladden - Essex Family Forum" userId="8e933201-7a74-4de8-94dc-4f1c8d94df12" providerId="ADAL" clId="{A1C4A21F-2547-4C23-897A-63C39BB1C1DB}" dt="2026-09-23T08:52:31.920" v="42" actId="478"/>
          <ac:picMkLst>
            <pc:docMk/>
            <pc:sldMk cId="2828336532" sldId="282"/>
            <ac:picMk id="3" creationId="{23B61237-E13B-54DB-60C1-944DB73E8F35}"/>
          </ac:picMkLst>
        </pc:picChg>
        <pc:picChg chg="add mod">
          <ac:chgData name="Stacey Gladden - Essex Family Forum" userId="8e933201-7a74-4de8-94dc-4f1c8d94df12" providerId="ADAL" clId="{A1C4A21F-2547-4C23-897A-63C39BB1C1DB}" dt="2026-09-23T08:52:41.396" v="45" actId="14100"/>
          <ac:picMkLst>
            <pc:docMk/>
            <pc:sldMk cId="2828336532" sldId="282"/>
            <ac:picMk id="4" creationId="{CBC42441-C732-D673-79B7-90DB9C2E0433}"/>
          </ac:picMkLst>
        </pc:picChg>
      </pc:sldChg>
      <pc:sldChg chg="addSp delSp modSp mod">
        <pc:chgData name="Stacey Gladden - Essex Family Forum" userId="8e933201-7a74-4de8-94dc-4f1c8d94df12" providerId="ADAL" clId="{A1C4A21F-2547-4C23-897A-63C39BB1C1DB}" dt="2026-09-23T08:58:28.327" v="49" actId="14100"/>
        <pc:sldMkLst>
          <pc:docMk/>
          <pc:sldMk cId="2009412403" sldId="283"/>
        </pc:sldMkLst>
        <pc:picChg chg="del">
          <ac:chgData name="Stacey Gladden - Essex Family Forum" userId="8e933201-7a74-4de8-94dc-4f1c8d94df12" providerId="ADAL" clId="{A1C4A21F-2547-4C23-897A-63C39BB1C1DB}" dt="2026-09-23T08:58:20.347" v="46" actId="478"/>
          <ac:picMkLst>
            <pc:docMk/>
            <pc:sldMk cId="2009412403" sldId="283"/>
            <ac:picMk id="3" creationId="{F7237CFE-9818-D63A-43C5-BEAE59A0FD21}"/>
          </ac:picMkLst>
        </pc:picChg>
        <pc:picChg chg="add mod">
          <ac:chgData name="Stacey Gladden - Essex Family Forum" userId="8e933201-7a74-4de8-94dc-4f1c8d94df12" providerId="ADAL" clId="{A1C4A21F-2547-4C23-897A-63C39BB1C1DB}" dt="2026-09-23T08:58:28.327" v="49" actId="14100"/>
          <ac:picMkLst>
            <pc:docMk/>
            <pc:sldMk cId="2009412403" sldId="283"/>
            <ac:picMk id="4" creationId="{6B099687-6D06-1779-91D6-5673E82BAE03}"/>
          </ac:picMkLst>
        </pc:picChg>
      </pc:sldChg>
      <pc:sldChg chg="addSp delSp modSp mod">
        <pc:chgData name="Stacey Gladden - Essex Family Forum" userId="8e933201-7a74-4de8-94dc-4f1c8d94df12" providerId="ADAL" clId="{A1C4A21F-2547-4C23-897A-63C39BB1C1DB}" dt="2026-09-23T08:59:10.852" v="53" actId="14100"/>
        <pc:sldMkLst>
          <pc:docMk/>
          <pc:sldMk cId="4162285561" sldId="284"/>
        </pc:sldMkLst>
        <pc:picChg chg="del">
          <ac:chgData name="Stacey Gladden - Essex Family Forum" userId="8e933201-7a74-4de8-94dc-4f1c8d94df12" providerId="ADAL" clId="{A1C4A21F-2547-4C23-897A-63C39BB1C1DB}" dt="2026-09-23T08:59:03.638" v="50" actId="478"/>
          <ac:picMkLst>
            <pc:docMk/>
            <pc:sldMk cId="4162285561" sldId="284"/>
            <ac:picMk id="3" creationId="{2B3B59F6-52A4-BCF0-580A-B3F1EF74F814}"/>
          </ac:picMkLst>
        </pc:picChg>
        <pc:picChg chg="add mod">
          <ac:chgData name="Stacey Gladden - Essex Family Forum" userId="8e933201-7a74-4de8-94dc-4f1c8d94df12" providerId="ADAL" clId="{A1C4A21F-2547-4C23-897A-63C39BB1C1DB}" dt="2026-09-23T08:59:10.852" v="53" actId="14100"/>
          <ac:picMkLst>
            <pc:docMk/>
            <pc:sldMk cId="4162285561" sldId="284"/>
            <ac:picMk id="4" creationId="{B960DE44-F0C5-6AE5-0837-37FF2DE8A3D8}"/>
          </ac:picMkLst>
        </pc:picChg>
      </pc:sldChg>
      <pc:sldChg chg="addSp delSp modSp mod">
        <pc:chgData name="Stacey Gladden - Essex Family Forum" userId="8e933201-7a74-4de8-94dc-4f1c8d94df12" providerId="ADAL" clId="{A1C4A21F-2547-4C23-897A-63C39BB1C1DB}" dt="2026-09-23T08:59:43.135" v="57" actId="14100"/>
        <pc:sldMkLst>
          <pc:docMk/>
          <pc:sldMk cId="124750206" sldId="285"/>
        </pc:sldMkLst>
        <pc:picChg chg="del">
          <ac:chgData name="Stacey Gladden - Essex Family Forum" userId="8e933201-7a74-4de8-94dc-4f1c8d94df12" providerId="ADAL" clId="{A1C4A21F-2547-4C23-897A-63C39BB1C1DB}" dt="2026-09-23T08:59:34.198" v="54" actId="478"/>
          <ac:picMkLst>
            <pc:docMk/>
            <pc:sldMk cId="124750206" sldId="285"/>
            <ac:picMk id="3" creationId="{B250D016-E762-967A-0F0C-516A01E9F046}"/>
          </ac:picMkLst>
        </pc:picChg>
        <pc:picChg chg="add mod">
          <ac:chgData name="Stacey Gladden - Essex Family Forum" userId="8e933201-7a74-4de8-94dc-4f1c8d94df12" providerId="ADAL" clId="{A1C4A21F-2547-4C23-897A-63C39BB1C1DB}" dt="2026-09-23T08:59:43.135" v="57" actId="14100"/>
          <ac:picMkLst>
            <pc:docMk/>
            <pc:sldMk cId="124750206" sldId="285"/>
            <ac:picMk id="4" creationId="{25D551C6-7C5F-BC33-134F-9D08FBBF01A2}"/>
          </ac:picMkLst>
        </pc:picChg>
      </pc:sldChg>
      <pc:sldChg chg="addSp delSp modSp mod">
        <pc:chgData name="Stacey Gladden - Essex Family Forum" userId="8e933201-7a74-4de8-94dc-4f1c8d94df12" providerId="ADAL" clId="{A1C4A21F-2547-4C23-897A-63C39BB1C1DB}" dt="2026-09-23T12:02:43.027" v="61" actId="14100"/>
        <pc:sldMkLst>
          <pc:docMk/>
          <pc:sldMk cId="3701527906" sldId="286"/>
        </pc:sldMkLst>
        <pc:picChg chg="del">
          <ac:chgData name="Stacey Gladden - Essex Family Forum" userId="8e933201-7a74-4de8-94dc-4f1c8d94df12" providerId="ADAL" clId="{A1C4A21F-2547-4C23-897A-63C39BB1C1DB}" dt="2026-09-23T12:02:35.974" v="58" actId="478"/>
          <ac:picMkLst>
            <pc:docMk/>
            <pc:sldMk cId="3701527906" sldId="286"/>
            <ac:picMk id="3" creationId="{25BA5B63-3EC1-B3BB-9702-9A489808CCC9}"/>
          </ac:picMkLst>
        </pc:picChg>
        <pc:picChg chg="add mod">
          <ac:chgData name="Stacey Gladden - Essex Family Forum" userId="8e933201-7a74-4de8-94dc-4f1c8d94df12" providerId="ADAL" clId="{A1C4A21F-2547-4C23-897A-63C39BB1C1DB}" dt="2026-09-23T12:02:43.027" v="61" actId="14100"/>
          <ac:picMkLst>
            <pc:docMk/>
            <pc:sldMk cId="3701527906" sldId="286"/>
            <ac:picMk id="4" creationId="{FBC52DC2-A9D4-997F-B924-4C80646C37E2}"/>
          </ac:picMkLst>
        </pc:picChg>
      </pc:sldChg>
      <pc:sldChg chg="addSp delSp modSp mod">
        <pc:chgData name="Stacey Gladden - Essex Family Forum" userId="8e933201-7a74-4de8-94dc-4f1c8d94df12" providerId="ADAL" clId="{A1C4A21F-2547-4C23-897A-63C39BB1C1DB}" dt="2026-09-23T12:03:14.140" v="65" actId="14100"/>
        <pc:sldMkLst>
          <pc:docMk/>
          <pc:sldMk cId="1061791430" sldId="287"/>
        </pc:sldMkLst>
        <pc:picChg chg="del">
          <ac:chgData name="Stacey Gladden - Essex Family Forum" userId="8e933201-7a74-4de8-94dc-4f1c8d94df12" providerId="ADAL" clId="{A1C4A21F-2547-4C23-897A-63C39BB1C1DB}" dt="2026-09-23T12:03:07.329" v="62" actId="478"/>
          <ac:picMkLst>
            <pc:docMk/>
            <pc:sldMk cId="1061791430" sldId="287"/>
            <ac:picMk id="3" creationId="{B2FFAAD3-49C9-A612-59F4-1647573D9F13}"/>
          </ac:picMkLst>
        </pc:picChg>
        <pc:picChg chg="add mod">
          <ac:chgData name="Stacey Gladden - Essex Family Forum" userId="8e933201-7a74-4de8-94dc-4f1c8d94df12" providerId="ADAL" clId="{A1C4A21F-2547-4C23-897A-63C39BB1C1DB}" dt="2026-09-23T12:03:14.140" v="65" actId="14100"/>
          <ac:picMkLst>
            <pc:docMk/>
            <pc:sldMk cId="1061791430" sldId="287"/>
            <ac:picMk id="4" creationId="{EA6EF308-8104-D499-DEC2-6D06537A235C}"/>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1">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1" qsCatId="simple" csTypeId="urn:microsoft.com/office/officeart/2005/8/colors/accent2_3#1" csCatId="accent2" phldr="1"/>
      <dgm:spPr/>
      <dgm:t>
        <a:bodyPr/>
        <a:lstStyle/>
        <a:p>
          <a:endParaRPr lang="en-US"/>
        </a:p>
      </dgm:t>
    </dgm:pt>
    <dgm:pt modelId="{6BB87E79-FA22-417C-BB8D-7F320114AA91}">
      <dgm:prSet/>
      <dgm:spPr/>
      <dgm:t>
        <a:bodyPr/>
        <a:lstStyle/>
        <a:p>
          <a:pPr rtl="0"/>
          <a:r>
            <a:rPr lang="en-US" dirty="0"/>
            <a:t>135 parent carers responded across West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135 parent carers responded across West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64A637-983C-4365-9A0A-6C4B09047060}"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a:t>The 2025 FIS received 665 responses from across Essex</a:t>
            </a:r>
            <a:endParaRPr lang="en-GB">
              <a:ea typeface="Calibri"/>
              <a:cs typeface="Calibri"/>
            </a:endParaRPr>
          </a:p>
          <a:p>
            <a:pPr>
              <a:spcBef>
                <a:spcPts val="1000"/>
              </a:spcBef>
            </a:pPr>
            <a:endParaRPr lang="en-GB" dirty="0">
              <a:ea typeface="Calibri"/>
              <a:cs typeface="Calibri"/>
            </a:endParaRPr>
          </a:p>
          <a:p>
            <a:pPr>
              <a:spcBef>
                <a:spcPts val="1000"/>
              </a:spcBef>
            </a:pPr>
            <a:r>
              <a:rPr lang="en-GB" dirty="0">
                <a:ea typeface="Calibri"/>
                <a:cs typeface="Calibri"/>
              </a:rPr>
              <a:t>This presentation looks to highlight the responses and data relating to North East Essex.</a:t>
            </a:r>
          </a:p>
          <a:p>
            <a:pPr algn="ctr">
              <a:spcBef>
                <a:spcPts val="1000"/>
              </a:spcBef>
            </a:pPr>
            <a:endParaRPr lang="en-GB" dirty="0"/>
          </a:p>
          <a:p>
            <a:pPr marL="285750" indent="-285750">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Respondents were evenly split between Tendring and Colchester</a:t>
            </a:r>
            <a:endParaRPr lang="en-US" dirty="0"/>
          </a:p>
          <a:p>
            <a:pPr marL="285750" indent="-285750">
              <a:buFont typeface="Arial"/>
              <a:buChar char="•"/>
            </a:pPr>
            <a:r>
              <a:rPr lang="en-US" dirty="0">
                <a:ea typeface="Calibri"/>
                <a:cs typeface="Calibri"/>
              </a:rPr>
              <a:t>The majority of children and young people represented were aged 5-15</a:t>
            </a:r>
          </a:p>
          <a:p>
            <a:pPr marL="285750" indent="-285750">
              <a:buFont typeface="Arial"/>
              <a:buChar char="•"/>
            </a:pPr>
            <a:r>
              <a:rPr lang="en-US" dirty="0">
                <a:ea typeface="Calibri"/>
                <a:cs typeface="Calibri"/>
              </a:rPr>
              <a:t>35% Female, 63% Male split remaining classified as other</a:t>
            </a:r>
          </a:p>
          <a:p>
            <a:pPr marL="285750" indent="-285750">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1</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4</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6</a:t>
            </a:fld>
            <a:endParaRPr lang="en-GB"/>
          </a:p>
        </p:txBody>
      </p:sp>
    </p:spTree>
    <p:extLst>
      <p:ext uri="{BB962C8B-B14F-4D97-AF65-F5344CB8AC3E}">
        <p14:creationId xmlns:p14="http://schemas.microsoft.com/office/powerpoint/2010/main" val="24488610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23/09/2026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1026056361"/>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580103" y="407191"/>
            <a:ext cx="4499897" cy="22159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dirty="0"/>
              <a:t>Family Impact Survey 2025/26 West Essex</a:t>
            </a:r>
            <a:endParaRPr lang="en-US" sz="4000" dirty="0">
              <a:solidFill>
                <a:schemeClr val="accent3">
                  <a:lumMod val="76000"/>
                </a:schemeClr>
              </a:solidFill>
              <a:ea typeface="Calibri"/>
              <a:cs typeface="Calibri"/>
            </a:endParaRPr>
          </a:p>
          <a:p>
            <a:pPr algn="ctr"/>
            <a:endParaRPr lang="en-US" dirty="0"/>
          </a:p>
        </p:txBody>
      </p:sp>
      <p:pic>
        <p:nvPicPr>
          <p:cNvPr id="5" name="Picture 4">
            <a:extLst>
              <a:ext uri="{FF2B5EF4-FFF2-40B4-BE49-F238E27FC236}">
                <a16:creationId xmlns:a16="http://schemas.microsoft.com/office/drawing/2014/main" id="{F9A2B2DD-7797-D7BA-8ADC-6034448191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240945"/>
            <a:ext cx="7582854" cy="801273"/>
          </a:xfrm>
        </p:spPr>
        <p:txBody>
          <a:bodyPr/>
          <a:lstStyle/>
          <a:p>
            <a:pPr algn="ctr"/>
            <a:r>
              <a:rPr lang="en-US" sz="4000" dirty="0"/>
              <a:t>What is working well </a:t>
            </a:r>
            <a:endParaRPr lang="en-GB" sz="4000" dirty="0"/>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2055760" y="1315036"/>
            <a:ext cx="7941733" cy="4699876"/>
          </a:xfrm>
        </p:spPr>
        <p:txBody>
          <a:bodyPr>
            <a:normAutofit/>
          </a:bodyPr>
          <a:lstStyle/>
          <a:p>
            <a:pPr algn="ctr"/>
            <a:r>
              <a:rPr lang="en-GB" dirty="0">
                <a:solidFill>
                  <a:schemeClr val="tx1"/>
                </a:solidFill>
              </a:rPr>
              <a:t>Families in West Essex highlighted the positive impact of supportive schools, charities and individual professionals who understand SEND and work collaboratively with families. The strongest feedback related to children thriving in the right educational setting, supportive SEND organisations such as Families in Focus, and professionals who listen and take action. </a:t>
            </a:r>
          </a:p>
          <a:p>
            <a:pPr algn="ctr"/>
            <a:endParaRPr lang="en-GB" sz="1900" b="1" i="1" dirty="0">
              <a:solidFill>
                <a:schemeClr val="tx1"/>
              </a:solidFill>
            </a:endParaRPr>
          </a:p>
          <a:p>
            <a:pPr algn="ctr"/>
            <a:r>
              <a:rPr lang="en-GB" b="1" dirty="0">
                <a:solidFill>
                  <a:schemeClr val="accent1"/>
                </a:solidFill>
              </a:rPr>
              <a:t>"Education meets my sons needs and getting a place in the right setting has seen him thrive." </a:t>
            </a:r>
          </a:p>
          <a:p>
            <a:pPr algn="ctr"/>
            <a:r>
              <a:rPr lang="en-GB" b="1" dirty="0">
                <a:solidFill>
                  <a:schemeClr val="accent1"/>
                </a:solidFill>
              </a:rPr>
              <a:t> </a:t>
            </a:r>
          </a:p>
          <a:p>
            <a:pPr algn="ctr"/>
            <a:r>
              <a:rPr lang="en-GB" b="1" dirty="0">
                <a:solidFill>
                  <a:schemeClr val="accent1"/>
                </a:solidFill>
              </a:rPr>
              <a:t>"Families in Focus have been a huge support throughout." </a:t>
            </a:r>
          </a:p>
          <a:p>
            <a:r>
              <a:rPr lang="en-GB" dirty="0"/>
              <a:t> </a:t>
            </a:r>
          </a:p>
          <a:p>
            <a:pPr algn="ctr" fontAlgn="t"/>
            <a:endParaRPr lang="en-GB" sz="2600" dirty="0">
              <a:solidFill>
                <a:schemeClr val="tx1"/>
              </a:solidFill>
            </a:endParaRPr>
          </a:p>
          <a:p>
            <a:endParaRPr lang="en-GB" dirty="0">
              <a:solidFill>
                <a:schemeClr val="tx1"/>
              </a:solidFill>
            </a:endParaRP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6" y="54103"/>
            <a:ext cx="7592687" cy="845520"/>
          </a:xfrm>
        </p:spPr>
        <p:txBody>
          <a:bodyPr/>
          <a:lstStyle/>
          <a:p>
            <a:pPr algn="ctr"/>
            <a:r>
              <a:rPr lang="en-US" sz="4000" dirty="0"/>
              <a:t>Key systemic challenges </a:t>
            </a:r>
            <a:endParaRPr lang="en-GB" sz="4000" dirty="0"/>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800392" y="953726"/>
            <a:ext cx="8307169" cy="5530201"/>
          </a:xfrm>
        </p:spPr>
        <p:txBody>
          <a:bodyPr>
            <a:noAutofit/>
          </a:bodyPr>
          <a:lstStyle/>
          <a:p>
            <a:pPr algn="ctr"/>
            <a:endParaRPr lang="en-GB" dirty="0">
              <a:solidFill>
                <a:schemeClr val="tx1"/>
              </a:solidFill>
            </a:endParaRPr>
          </a:p>
          <a:p>
            <a:pPr algn="ctr"/>
            <a:r>
              <a:rPr lang="en-GB" dirty="0">
                <a:solidFill>
                  <a:schemeClr val="tx1"/>
                </a:solidFill>
              </a:rPr>
              <a:t>While families valued individual professionals, many described the wider SEND system as difficult to navigate. Consistent concerns included long waiting times, poor communication, difficulties accessing services, EHCP delays, challenges accessing mental health support and families feeling they had to repeatedly chase for help. </a:t>
            </a:r>
          </a:p>
          <a:p>
            <a:pPr algn="ctr"/>
            <a:endParaRPr lang="en-GB" dirty="0">
              <a:solidFill>
                <a:schemeClr val="tx1"/>
              </a:solidFill>
            </a:endParaRPr>
          </a:p>
          <a:p>
            <a:pPr algn="ctr"/>
            <a:endParaRPr lang="en-GB" dirty="0">
              <a:solidFill>
                <a:schemeClr val="tx1"/>
              </a:solidFill>
            </a:endParaRPr>
          </a:p>
          <a:p>
            <a:pPr algn="ctr"/>
            <a:r>
              <a:rPr lang="en-GB" b="1" dirty="0">
                <a:solidFill>
                  <a:schemeClr val="accent1"/>
                </a:solidFill>
              </a:rPr>
              <a:t>"Awful, lack of or no communication, painful, emotional, frustrating, system is not working." </a:t>
            </a:r>
          </a:p>
          <a:p>
            <a:pPr algn="ctr"/>
            <a:r>
              <a:rPr lang="en-GB" b="1" dirty="0">
                <a:solidFill>
                  <a:schemeClr val="accent1"/>
                </a:solidFill>
              </a:rPr>
              <a:t>"Any actual help that my child should receive I have had to request and fight for." </a:t>
            </a:r>
          </a:p>
          <a:p>
            <a:pPr algn="ctr"/>
            <a:endParaRPr lang="en-GB" sz="1500" b="1" i="1" dirty="0">
              <a:solidFill>
                <a:schemeClr val="tx1"/>
              </a:solidFill>
            </a:endParaRPr>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49335" y="220865"/>
            <a:ext cx="7493330" cy="706055"/>
          </a:xfrm>
        </p:spPr>
        <p:txBody>
          <a:bodyPr/>
          <a:lstStyle/>
          <a:p>
            <a:pPr algn="ctr"/>
            <a:r>
              <a:rPr lang="en-US" sz="4000" dirty="0"/>
              <a:t>Quadrant Variation </a:t>
            </a:r>
            <a:endParaRPr lang="en-GB" sz="4000" dirty="0"/>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763257" y="1154019"/>
            <a:ext cx="7980947" cy="5483116"/>
          </a:xfrm>
        </p:spPr>
        <p:txBody>
          <a:bodyPr>
            <a:normAutofit/>
          </a:bodyPr>
          <a:lstStyle/>
          <a:p>
            <a:pPr algn="ctr"/>
            <a:r>
              <a:rPr lang="en-GB" b="1" dirty="0">
                <a:solidFill>
                  <a:schemeClr val="tx1"/>
                </a:solidFill>
              </a:rPr>
              <a:t>Families' experiences are shaped less by location and more by how accessible, responsive and coordinated services feel once they enter the SEND system.</a:t>
            </a:r>
            <a:r>
              <a:rPr lang="en-GB" dirty="0">
                <a:solidFill>
                  <a:schemeClr val="tx1"/>
                </a:solidFill>
              </a:rPr>
              <a:t> </a:t>
            </a:r>
          </a:p>
          <a:p>
            <a:pPr algn="ctr"/>
            <a:endParaRPr lang="en-GB" dirty="0">
              <a:solidFill>
                <a:schemeClr val="tx1"/>
              </a:solidFill>
            </a:endParaRPr>
          </a:p>
          <a:p>
            <a:pPr algn="l"/>
            <a:r>
              <a:rPr lang="en-GB" b="1" dirty="0">
                <a:solidFill>
                  <a:schemeClr val="tx1"/>
                </a:solidFill>
              </a:rPr>
              <a:t>Emerging Local Themes</a:t>
            </a:r>
          </a:p>
          <a:p>
            <a:pPr lvl="0" algn="l"/>
            <a:r>
              <a:rPr lang="en-GB" dirty="0">
                <a:solidFill>
                  <a:schemeClr val="tx1"/>
                </a:solidFill>
              </a:rPr>
              <a:t>Families in more rural areas reported concerns about distance and accessibility of services.</a:t>
            </a:r>
          </a:p>
          <a:p>
            <a:pPr lvl="0" algn="l"/>
            <a:r>
              <a:rPr lang="en-GB" dirty="0">
                <a:solidFill>
                  <a:schemeClr val="tx1"/>
                </a:solidFill>
              </a:rPr>
              <a:t>Several comments highlighted that support and activities were concentrated in larger towns and less available in fringe or border communities. </a:t>
            </a:r>
          </a:p>
          <a:p>
            <a:pPr algn="ctr"/>
            <a:r>
              <a:rPr lang="en-GB" dirty="0">
                <a:solidFill>
                  <a:schemeClr val="tx1"/>
                </a:solidFill>
              </a:rPr>
              <a:t> </a:t>
            </a:r>
          </a:p>
          <a:p>
            <a:pPr algn="ctr"/>
            <a:endParaRPr lang="en-GB" dirty="0">
              <a:solidFill>
                <a:schemeClr val="tx1"/>
              </a:solidFill>
            </a:endParaRPr>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004969" y="148548"/>
            <a:ext cx="7732119" cy="518618"/>
          </a:xfrm>
        </p:spPr>
        <p:txBody>
          <a:bodyPr/>
          <a:lstStyle/>
          <a:p>
            <a:pPr algn="ctr"/>
            <a:r>
              <a:rPr lang="en-US" sz="3200" dirty="0"/>
              <a:t>Next Steps </a:t>
            </a:r>
            <a:endParaRPr lang="en-GB" sz="3200" dirty="0"/>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929184" y="667166"/>
            <a:ext cx="8178377" cy="5543309"/>
          </a:xfrm>
        </p:spPr>
        <p:txBody>
          <a:bodyPr>
            <a:noAutofit/>
          </a:bodyPr>
          <a:lstStyle/>
          <a:p>
            <a:pPr algn="ctr"/>
            <a:r>
              <a:rPr lang="en-GB" b="1" dirty="0">
                <a:solidFill>
                  <a:schemeClr val="tx1"/>
                </a:solidFill>
              </a:rPr>
              <a:t>What we would like the SEND partnership to focus on:</a:t>
            </a:r>
          </a:p>
          <a:p>
            <a:pPr algn="l"/>
            <a:endParaRPr lang="en-GB" sz="1500" b="1" dirty="0">
              <a:solidFill>
                <a:schemeClr val="tx1"/>
              </a:solidFill>
            </a:endParaRPr>
          </a:p>
          <a:p>
            <a:pPr marL="285750" lvl="0" indent="-285750" algn="l">
              <a:buFont typeface="Arial" panose="020B0604020202020204" pitchFamily="34" charset="0"/>
              <a:buChar char="•"/>
            </a:pPr>
            <a:r>
              <a:rPr lang="en-GB" b="1" dirty="0">
                <a:solidFill>
                  <a:schemeClr val="tx1"/>
                </a:solidFill>
              </a:rPr>
              <a:t>Improve communication</a:t>
            </a:r>
            <a:r>
              <a:rPr lang="en-GB" dirty="0">
                <a:solidFill>
                  <a:schemeClr val="tx1"/>
                </a:solidFill>
              </a:rPr>
              <a:t> across SEND services.</a:t>
            </a:r>
          </a:p>
          <a:p>
            <a:pPr marL="285750" lvl="0" indent="-285750" algn="l">
              <a:buFont typeface="Arial" panose="020B0604020202020204" pitchFamily="34" charset="0"/>
              <a:buChar char="•"/>
            </a:pPr>
            <a:r>
              <a:rPr lang="en-GB" b="1" dirty="0">
                <a:solidFill>
                  <a:schemeClr val="tx1"/>
                </a:solidFill>
              </a:rPr>
              <a:t>Reduce waiting times</a:t>
            </a:r>
            <a:r>
              <a:rPr lang="en-GB" dirty="0">
                <a:solidFill>
                  <a:schemeClr val="tx1"/>
                </a:solidFill>
              </a:rPr>
              <a:t> for assessments and interventions.</a:t>
            </a:r>
          </a:p>
          <a:p>
            <a:pPr marL="285750" lvl="0" indent="-285750" algn="l">
              <a:buFont typeface="Arial" panose="020B0604020202020204" pitchFamily="34" charset="0"/>
              <a:buChar char="•"/>
            </a:pPr>
            <a:r>
              <a:rPr lang="en-GB" b="1" dirty="0">
                <a:solidFill>
                  <a:schemeClr val="tx1"/>
                </a:solidFill>
              </a:rPr>
              <a:t>Strengthen access to mental health support.</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Improve timeliness and quality of EHCP processes.</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Increase access to local support and activities.</a:t>
            </a:r>
            <a:endParaRPr lang="en-GB" dirty="0">
              <a:solidFill>
                <a:schemeClr val="tx1"/>
              </a:solidFill>
            </a:endParaRPr>
          </a:p>
          <a:p>
            <a:pPr marL="285750" lvl="0" indent="-285750" algn="l">
              <a:buFont typeface="Arial" panose="020B0604020202020204" pitchFamily="34" charset="0"/>
              <a:buChar char="•"/>
            </a:pPr>
            <a:r>
              <a:rPr lang="en-GB" b="1" dirty="0">
                <a:solidFill>
                  <a:schemeClr val="tx1"/>
                </a:solidFill>
              </a:rPr>
              <a:t>Ensure services take a more joined-up, family-centred approach</a:t>
            </a:r>
            <a:r>
              <a:rPr lang="en-GB" b="1" dirty="0"/>
              <a:t>.</a:t>
            </a:r>
            <a:r>
              <a:rPr lang="en-GB" dirty="0"/>
              <a:t> </a:t>
            </a:r>
          </a:p>
          <a:p>
            <a:pPr algn="l"/>
            <a:endParaRPr lang="en-GB" sz="1500" b="1" dirty="0">
              <a:solidFill>
                <a:schemeClr val="tx1"/>
              </a:solidFill>
            </a:endParaRPr>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2237974" y="220865"/>
            <a:ext cx="7493330" cy="706055"/>
          </a:xfrm>
        </p:spPr>
        <p:txBody>
          <a:bodyPr/>
          <a:lstStyle/>
          <a:p>
            <a:pPr algn="ctr"/>
            <a:r>
              <a:rPr lang="en-US" sz="4000" dirty="0"/>
              <a:t>Appendix- Data from FIS 2025</a:t>
            </a:r>
            <a:endParaRPr lang="en-GB" sz="4000" dirty="0"/>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1994166" y="1397818"/>
            <a:ext cx="7980947" cy="4427419"/>
          </a:xfrm>
        </p:spPr>
        <p:txBody>
          <a:bodyPr>
            <a:normAutofit/>
          </a:bodyPr>
          <a:lstStyle/>
          <a:p>
            <a:pPr algn="ctr"/>
            <a:r>
              <a:rPr lang="en-GB" sz="4000" dirty="0"/>
              <a:t>The Below is the data that was used, along with individual comments to construct the summary report above. </a:t>
            </a:r>
          </a:p>
          <a:p>
            <a:pPr algn="ctr"/>
            <a:endParaRPr lang="en-GB" dirty="0"/>
          </a:p>
          <a:p>
            <a:r>
              <a:rPr lang="en-GB" dirty="0"/>
              <a:t> </a:t>
            </a:r>
          </a:p>
          <a:p>
            <a:pPr algn="ctr"/>
            <a:endParaRPr lang="en-GB" dirty="0"/>
          </a:p>
          <a:p>
            <a:endParaRPr lang="en-GB" dirty="0"/>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86C3BA-D782-8126-DF70-EAFA89C6F909}"/>
              </a:ext>
            </a:extLst>
          </p:cNvPr>
          <p:cNvPicPr>
            <a:picLocks noChangeAspect="1"/>
          </p:cNvPicPr>
          <p:nvPr/>
        </p:nvPicPr>
        <p:blipFill>
          <a:blip r:embed="rId2"/>
          <a:stretch>
            <a:fillRect/>
          </a:stretch>
        </p:blipFill>
        <p:spPr>
          <a:xfrm>
            <a:off x="0" y="10762"/>
            <a:ext cx="12192000" cy="6836475"/>
          </a:xfrm>
          <a:prstGeom prst="rect">
            <a:avLst/>
          </a:prstGeom>
        </p:spPr>
      </p:pic>
    </p:spTree>
    <p:extLst>
      <p:ext uri="{BB962C8B-B14F-4D97-AF65-F5344CB8AC3E}">
        <p14:creationId xmlns:p14="http://schemas.microsoft.com/office/powerpoint/2010/main" val="3603669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BAE17E-F5A0-3F1C-C9FA-964CE5097234}"/>
              </a:ext>
            </a:extLst>
          </p:cNvPr>
          <p:cNvPicPr>
            <a:picLocks noChangeAspect="1"/>
          </p:cNvPicPr>
          <p:nvPr/>
        </p:nvPicPr>
        <p:blipFill>
          <a:blip r:embed="rId2"/>
          <a:stretch>
            <a:fillRect/>
          </a:stretch>
        </p:blipFill>
        <p:spPr>
          <a:xfrm>
            <a:off x="0" y="-56918"/>
            <a:ext cx="12192000" cy="6914918"/>
          </a:xfrm>
          <a:prstGeom prst="rect">
            <a:avLst/>
          </a:prstGeom>
        </p:spPr>
      </p:pic>
    </p:spTree>
    <p:extLst>
      <p:ext uri="{BB962C8B-B14F-4D97-AF65-F5344CB8AC3E}">
        <p14:creationId xmlns:p14="http://schemas.microsoft.com/office/powerpoint/2010/main" val="1740081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BCBCCB5-0808-BF27-4F52-B4367ACA674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4400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C42441-C732-D673-79B7-90DB9C2E043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828336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B099687-6D06-1779-91D6-5673E82BAE03}"/>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2009412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960DE44-F0C5-6AE5-0837-37FF2DE8A3D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4162285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D551C6-7C5F-BC33-134F-9D08FBBF01A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4750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BC52DC2-A9D4-997F-B924-4C80646C37E2}"/>
              </a:ext>
            </a:extLst>
          </p:cNvPr>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37015279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6EF308-8104-D499-DEC2-6D06537A235C}"/>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61791430"/>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1de841c-ff39-4427-86d4-35ae088a8026" xsi:nil="true"/>
    <lcf76f155ced4ddcb4097134ff3c332f xmlns="4354224f-a798-491d-a370-0c180897a13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98AD5F6339445408493C98B6CFBD48D" ma:contentTypeVersion="13" ma:contentTypeDescription="Create a new document." ma:contentTypeScope="" ma:versionID="68f58f8a7655c85505c105f05a170d43">
  <xsd:schema xmlns:xsd="http://www.w3.org/2001/XMLSchema" xmlns:xs="http://www.w3.org/2001/XMLSchema" xmlns:p="http://schemas.microsoft.com/office/2006/metadata/properties" xmlns:ns2="4354224f-a798-491d-a370-0c180897a13a" xmlns:ns3="f1de841c-ff39-4427-86d4-35ae088a8026" targetNamespace="http://schemas.microsoft.com/office/2006/metadata/properties" ma:root="true" ma:fieldsID="f1002a6565b5480592c96ee2c2a7386d" ns2:_="" ns3:_="">
    <xsd:import namespace="4354224f-a798-491d-a370-0c180897a13a"/>
    <xsd:import namespace="f1de841c-ff39-4427-86d4-35ae088a8026"/>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54224f-a798-491d-a370-0c180897a1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3842fc-1d44-4d72-84e7-91d1a3eec9a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1de841c-ff39-4427-86d4-35ae088a802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921fc4e-744c-4454-98f5-6c502a4c67c0}" ma:internalName="TaxCatchAll" ma:showField="CatchAllData" ma:web="f1de841c-ff39-4427-86d4-35ae088a8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2A9D59-9540-4FEB-A493-51066910D89C}">
  <ds:schemaRefs>
    <ds:schemaRef ds:uri="http://schemas.microsoft.com/office/2006/metadata/properties"/>
    <ds:schemaRef ds:uri="http://schemas.microsoft.com/office/2006/documentManagement/types"/>
    <ds:schemaRef ds:uri="http://www.w3.org/XML/1998/namespace"/>
    <ds:schemaRef ds:uri="http://purl.org/dc/dcmitype/"/>
    <ds:schemaRef ds:uri="http://purl.org/dc/terms/"/>
    <ds:schemaRef ds:uri="http://purl.org/dc/elements/1.1/"/>
    <ds:schemaRef ds:uri="aabdc258-17ec-47e6-9f17-8c9d7f93e914"/>
    <ds:schemaRef ds:uri="6d7136dc-8aae-4899-8848-db3c8ecd8d4f"/>
    <ds:schemaRef ds:uri="http://schemas.microsoft.com/office/infopath/2007/PartnerControls"/>
    <ds:schemaRef ds:uri="http://schemas.openxmlformats.org/package/2006/metadata/core-properties"/>
    <ds:schemaRef ds:uri="f1de841c-ff39-4427-86d4-35ae088a8026"/>
    <ds:schemaRef ds:uri="4354224f-a798-491d-a370-0c180897a13a"/>
  </ds:schemaRefs>
</ds:datastoreItem>
</file>

<file path=customXml/itemProps2.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3.xml><?xml version="1.0" encoding="utf-8"?>
<ds:datastoreItem xmlns:ds="http://schemas.openxmlformats.org/officeDocument/2006/customXml" ds:itemID="{631FE207-C2A8-4C9C-8FB2-30072BCD8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54224f-a798-491d-a370-0c180897a13a"/>
    <ds:schemaRef ds:uri="f1de841c-ff39-4427-86d4-35ae088a8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481</Words>
  <Application>Microsoft Office PowerPoint</Application>
  <PresentationFormat>Widescreen</PresentationFormat>
  <Paragraphs>51</Paragraphs>
  <Slides>15</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Trebuchet MS</vt:lpstr>
      <vt:lpstr>Wingdings 3</vt:lpstr>
      <vt:lpstr>Facet</vt:lpstr>
      <vt:lpstr>PowerPoint Presentation</vt:lpstr>
      <vt:lpstr>What is working well </vt:lpstr>
      <vt:lpstr>Key systemic challenges </vt:lpstr>
      <vt:lpstr>Quadrant Variation </vt:lpstr>
      <vt:lpstr>Next Steps </vt:lpstr>
      <vt:lpstr>Appendix- Data from FIS 2025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Stacey Gladden - Essex Family Forum</cp:lastModifiedBy>
  <cp:revision>13</cp:revision>
  <dcterms:created xsi:type="dcterms:W3CDTF">2026-04-08T10:44:08Z</dcterms:created>
  <dcterms:modified xsi:type="dcterms:W3CDTF">2026-09-23T12:05:27Z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0x010100098AD5F6339445408493C98B6CFBD48D</vt:lpwstr>
  </property>
</Properties>
</file>